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81"/>
  </p:notesMasterIdLst>
  <p:handoutMasterIdLst>
    <p:handoutMasterId r:id="rId82"/>
  </p:handoutMasterIdLst>
  <p:sldIdLst>
    <p:sldId id="286" r:id="rId2"/>
    <p:sldId id="390" r:id="rId3"/>
    <p:sldId id="289" r:id="rId4"/>
    <p:sldId id="261" r:id="rId5"/>
    <p:sldId id="262" r:id="rId6"/>
    <p:sldId id="292" r:id="rId7"/>
    <p:sldId id="336" r:id="rId8"/>
    <p:sldId id="338" r:id="rId9"/>
    <p:sldId id="387" r:id="rId10"/>
    <p:sldId id="344" r:id="rId11"/>
    <p:sldId id="339" r:id="rId12"/>
    <p:sldId id="343" r:id="rId13"/>
    <p:sldId id="346" r:id="rId14"/>
    <p:sldId id="340" r:id="rId15"/>
    <p:sldId id="386" r:id="rId16"/>
    <p:sldId id="348" r:id="rId17"/>
    <p:sldId id="341" r:id="rId18"/>
    <p:sldId id="378" r:id="rId19"/>
    <p:sldId id="347" r:id="rId20"/>
    <p:sldId id="342" r:id="rId21"/>
    <p:sldId id="293" r:id="rId22"/>
    <p:sldId id="294" r:id="rId23"/>
    <p:sldId id="312" r:id="rId24"/>
    <p:sldId id="325" r:id="rId25"/>
    <p:sldId id="298" r:id="rId26"/>
    <p:sldId id="337" r:id="rId27"/>
    <p:sldId id="299" r:id="rId28"/>
    <p:sldId id="326" r:id="rId29"/>
    <p:sldId id="290" r:id="rId30"/>
    <p:sldId id="291" r:id="rId31"/>
    <p:sldId id="373" r:id="rId32"/>
    <p:sldId id="327" r:id="rId33"/>
    <p:sldId id="302" r:id="rId34"/>
    <p:sldId id="358" r:id="rId35"/>
    <p:sldId id="357" r:id="rId36"/>
    <p:sldId id="303" r:id="rId37"/>
    <p:sldId id="314" r:id="rId38"/>
    <p:sldId id="323" r:id="rId39"/>
    <p:sldId id="306" r:id="rId40"/>
    <p:sldId id="328" r:id="rId41"/>
    <p:sldId id="349" r:id="rId42"/>
    <p:sldId id="305" r:id="rId43"/>
    <p:sldId id="368" r:id="rId44"/>
    <p:sldId id="377" r:id="rId45"/>
    <p:sldId id="313" r:id="rId46"/>
    <p:sldId id="330" r:id="rId47"/>
    <p:sldId id="331" r:id="rId48"/>
    <p:sldId id="381" r:id="rId49"/>
    <p:sldId id="388" r:id="rId50"/>
    <p:sldId id="382" r:id="rId51"/>
    <p:sldId id="389" r:id="rId52"/>
    <p:sldId id="316" r:id="rId53"/>
    <p:sldId id="380" r:id="rId54"/>
    <p:sldId id="379" r:id="rId55"/>
    <p:sldId id="384" r:id="rId56"/>
    <p:sldId id="385" r:id="rId57"/>
    <p:sldId id="317" r:id="rId58"/>
    <p:sldId id="319" r:id="rId59"/>
    <p:sldId id="318" r:id="rId60"/>
    <p:sldId id="321" r:id="rId61"/>
    <p:sldId id="322" r:id="rId62"/>
    <p:sldId id="374" r:id="rId63"/>
    <p:sldId id="324" r:id="rId64"/>
    <p:sldId id="350" r:id="rId65"/>
    <p:sldId id="351" r:id="rId66"/>
    <p:sldId id="352" r:id="rId67"/>
    <p:sldId id="356" r:id="rId68"/>
    <p:sldId id="310" r:id="rId69"/>
    <p:sldId id="369" r:id="rId70"/>
    <p:sldId id="311" r:id="rId71"/>
    <p:sldId id="332" r:id="rId72"/>
    <p:sldId id="361" r:id="rId73"/>
    <p:sldId id="363" r:id="rId74"/>
    <p:sldId id="362" r:id="rId75"/>
    <p:sldId id="364" r:id="rId76"/>
    <p:sldId id="365" r:id="rId77"/>
    <p:sldId id="308" r:id="rId78"/>
    <p:sldId id="334" r:id="rId79"/>
    <p:sldId id="333" r:id="rId8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3" autoAdjust="0"/>
    <p:restoredTop sz="69021" autoAdjust="0"/>
  </p:normalViewPr>
  <p:slideViewPr>
    <p:cSldViewPr>
      <p:cViewPr varScale="1">
        <p:scale>
          <a:sx n="67" d="100"/>
          <a:sy n="67" d="100"/>
        </p:scale>
        <p:origin x="20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626"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endParaRPr lang="fr-FR"/>
          </a:p>
        </p:txBody>
      </p:sp>
      <p:sp>
        <p:nvSpPr>
          <p:cNvPr id="1208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endParaRPr lang="fr-FR"/>
          </a:p>
        </p:txBody>
      </p:sp>
      <p:sp>
        <p:nvSpPr>
          <p:cNvPr id="1208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endParaRPr lang="fr-FR"/>
          </a:p>
        </p:txBody>
      </p:sp>
      <p:sp>
        <p:nvSpPr>
          <p:cNvPr id="1208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fld id="{0A731201-143D-48EC-9D9D-3FB5F7EC21BF}" type="slidenum">
              <a:rPr lang="fr-FR"/>
              <a:pPr/>
              <a:t>‹N°›</a:t>
            </a:fld>
            <a:endParaRPr lang="fr-FR"/>
          </a:p>
        </p:txBody>
      </p:sp>
    </p:spTree>
    <p:extLst>
      <p:ext uri="{BB962C8B-B14F-4D97-AF65-F5344CB8AC3E}">
        <p14:creationId xmlns:p14="http://schemas.microsoft.com/office/powerpoint/2010/main" val="3347787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endParaRPr lang="fr-FR"/>
          </a:p>
        </p:txBody>
      </p:sp>
      <p:sp>
        <p:nvSpPr>
          <p:cNvPr id="11571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endParaRPr lang="fr-FR"/>
          </a:p>
        </p:txBody>
      </p:sp>
      <p:sp>
        <p:nvSpPr>
          <p:cNvPr id="1157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11571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571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endParaRPr lang="fr-FR"/>
          </a:p>
        </p:txBody>
      </p:sp>
      <p:sp>
        <p:nvSpPr>
          <p:cNvPr id="11571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fld id="{C5C22D50-DE24-466C-8D52-815E276D968D}" type="slidenum">
              <a:rPr lang="fr-FR"/>
              <a:pPr/>
              <a:t>‹N°›</a:t>
            </a:fld>
            <a:endParaRPr lang="fr-FR"/>
          </a:p>
        </p:txBody>
      </p:sp>
    </p:spTree>
    <p:extLst>
      <p:ext uri="{BB962C8B-B14F-4D97-AF65-F5344CB8AC3E}">
        <p14:creationId xmlns:p14="http://schemas.microsoft.com/office/powerpoint/2010/main" val="2246956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fr.wikipedia.org/wiki/Cancer"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fr.wikipedia.org/wiki/Moelle_osseuse" TargetMode="External"/><Relationship Id="rId5" Type="http://schemas.openxmlformats.org/officeDocument/2006/relationships/hyperlink" Target="http://fr.wikipedia.org/wiki/Sang" TargetMode="External"/><Relationship Id="rId4" Type="http://schemas.openxmlformats.org/officeDocument/2006/relationships/hyperlink" Target="http://fr.wikipedia.org/wiki/H%C3%A9matopo%C3%AF%C3%A8s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r.wikipedia.org/wiki/Cancer"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fr.wikipedia.org/wiki/Moelle_osseuse" TargetMode="External"/><Relationship Id="rId5" Type="http://schemas.openxmlformats.org/officeDocument/2006/relationships/hyperlink" Target="http://fr.wikipedia.org/wiki/Sang" TargetMode="External"/><Relationship Id="rId4" Type="http://schemas.openxmlformats.org/officeDocument/2006/relationships/hyperlink" Target="http://fr.wikipedia.org/wiki/H%C3%A9matopo%C3%AF%C3%A8s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fr.wikipedia.org/wiki/Th%C3%A9rapie"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fr.wikipedia.org/wiki/Rayonnement_ionisant" TargetMode="External"/><Relationship Id="rId4" Type="http://schemas.openxmlformats.org/officeDocument/2006/relationships/hyperlink" Target="http://fr.wikipedia.org/wiki/Canc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r.wikipedia.org/wiki/Recherche_scientifiqu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fr.wikipedia.org/wiki/Physiologie"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fr.wikipedia.org/wiki/Technique" TargetMode="External"/><Relationship Id="rId3" Type="http://schemas.openxmlformats.org/officeDocument/2006/relationships/hyperlink" Target="http://fr.wikipedia.org/wiki/Repr%C3%A9sentation" TargetMode="External"/><Relationship Id="rId7" Type="http://schemas.openxmlformats.org/officeDocument/2006/relationships/hyperlink" Target="http://fr.wikipedia.org/wiki/Scientifiqu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fr.wikipedia.org/wiki/Image" TargetMode="External"/><Relationship Id="rId5" Type="http://schemas.openxmlformats.org/officeDocument/2006/relationships/hyperlink" Target="http://fr.wikipedia.org/wiki/Information" TargetMode="External"/><Relationship Id="rId4" Type="http://schemas.openxmlformats.org/officeDocument/2006/relationships/hyperlink" Target="http://fr.wikipedia.org/wiki/Visue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3D4FB-6CFF-491A-A348-3865013B0CA8}" type="slidenum">
              <a:rPr lang="fr-FR"/>
              <a:pPr/>
              <a:t>1</a:t>
            </a:fld>
            <a:endParaRPr lang="fr-FR"/>
          </a:p>
        </p:txBody>
      </p:sp>
      <p:sp>
        <p:nvSpPr>
          <p:cNvPr id="201730" name="Rectangle 2"/>
          <p:cNvSpPr>
            <a:spLocks noGrp="1" noRot="1" noChangeAspect="1" noChangeArrowheads="1" noTextEdit="1"/>
          </p:cNvSpPr>
          <p:nvPr>
            <p:ph type="sldImg"/>
          </p:nvPr>
        </p:nvSpPr>
        <p:spPr>
          <a:xfrm>
            <a:off x="992188" y="768350"/>
            <a:ext cx="5114925" cy="3836988"/>
          </a:xfrm>
          <a:ln/>
        </p:spPr>
      </p:sp>
      <p:sp>
        <p:nvSpPr>
          <p:cNvPr id="201731" name="Rectangle 3"/>
          <p:cNvSpPr>
            <a:spLocks noGrp="1" noChangeArrowheads="1"/>
          </p:cNvSpPr>
          <p:nvPr>
            <p:ph type="body" idx="1"/>
          </p:nvPr>
        </p:nvSpPr>
        <p:spPr/>
        <p:txBody>
          <a:bodyPr/>
          <a:lstStyle/>
          <a:p>
            <a:r>
              <a:rPr lang="fr-FR" dirty="0"/>
              <a:t>Cours sur le TIM. </a:t>
            </a:r>
          </a:p>
          <a:p>
            <a:endParaRPr lang="fr-FR" dirty="0" smtClean="0"/>
          </a:p>
          <a:p>
            <a:r>
              <a:rPr lang="fr-FR" dirty="0" smtClean="0"/>
              <a:t>Mon adresse pour contact, question et si vous êtes intéressé par la recherche dans ce domaine, n’hésitez pas à me contacter.</a:t>
            </a:r>
          </a:p>
          <a:p>
            <a:r>
              <a:rPr lang="fr-FR" dirty="0" smtClean="0"/>
              <a:t>Il y a d’ailleurs des doctorants de mon équipe parmi vous et vous pouvez également discuter avec eux. </a:t>
            </a:r>
          </a:p>
          <a:p>
            <a:endParaRPr lang="fr-FR" dirty="0" smtClean="0"/>
          </a:p>
          <a:p>
            <a:endParaRPr lang="fr-FR" dirty="0" smtClean="0"/>
          </a:p>
          <a:p>
            <a:r>
              <a:rPr lang="fr-FR" dirty="0" smtClean="0"/>
              <a:t>On </a:t>
            </a:r>
            <a:r>
              <a:rPr lang="fr-FR" dirty="0"/>
              <a:t>parlera donc de TI et de médicale.</a:t>
            </a:r>
          </a:p>
          <a:p>
            <a:r>
              <a:rPr lang="fr-FR" dirty="0"/>
              <a:t>On est donc a l’interface entre deux mondes, deux domaines de compétence et il faut acquérir le langage de chacun des deux domaines.</a:t>
            </a:r>
          </a:p>
          <a:p>
            <a:r>
              <a:rPr lang="fr-FR" dirty="0"/>
              <a:t>Dans ce cours je vais parler de TI, qu’on vous a déjà enseigné et </a:t>
            </a:r>
          </a:p>
          <a:p>
            <a:r>
              <a:rPr lang="fr-FR" dirty="0"/>
              <a:t>de l’utilisation de ces techniques, méthodes, algorithme mais appliqué aux images du corps humain (cerveau plus particulièrement)</a:t>
            </a:r>
          </a:p>
          <a:p>
            <a:endParaRPr lang="fr-FR" dirty="0" smtClean="0"/>
          </a:p>
          <a:p>
            <a:r>
              <a:rPr lang="fr-FR" dirty="0" smtClean="0"/>
              <a:t>Autre point n’hésitez pas à me poser des questions, je sais je réponds, je ne sais pas j’essaierais de répondre au cours suivant. </a:t>
            </a:r>
          </a:p>
          <a:p>
            <a:endParaRPr lang="fr-FR" dirty="0" smtClean="0"/>
          </a:p>
          <a:p>
            <a:r>
              <a:rPr lang="fr-FR" dirty="0" smtClean="0"/>
              <a:t>Demander l’origine (ENSPS, que master, Médecin, …)</a:t>
            </a:r>
            <a:endParaRPr lang="fr-FR" dirty="0"/>
          </a:p>
        </p:txBody>
      </p:sp>
    </p:spTree>
    <p:extLst>
      <p:ext uri="{BB962C8B-B14F-4D97-AF65-F5344CB8AC3E}">
        <p14:creationId xmlns:p14="http://schemas.microsoft.com/office/powerpoint/2010/main" val="320286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11</a:t>
            </a:fld>
            <a:endParaRPr lang="fr-FR"/>
          </a:p>
        </p:txBody>
      </p:sp>
    </p:spTree>
    <p:extLst>
      <p:ext uri="{BB962C8B-B14F-4D97-AF65-F5344CB8AC3E}">
        <p14:creationId xmlns:p14="http://schemas.microsoft.com/office/powerpoint/2010/main" val="360006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12</a:t>
            </a:fld>
            <a:endParaRPr lang="fr-FR"/>
          </a:p>
        </p:txBody>
      </p:sp>
    </p:spTree>
    <p:extLst>
      <p:ext uri="{BB962C8B-B14F-4D97-AF65-F5344CB8AC3E}">
        <p14:creationId xmlns:p14="http://schemas.microsoft.com/office/powerpoint/2010/main" val="268922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B07DA-1B12-4761-9E83-38CC407D0021}" type="slidenum">
              <a:rPr lang="fr-FR"/>
              <a:pPr/>
              <a:t>13</a:t>
            </a:fld>
            <a:endParaRPr lang="fr-FR"/>
          </a:p>
        </p:txBody>
      </p:sp>
      <p:sp>
        <p:nvSpPr>
          <p:cNvPr id="251906" name="Rectangle 2"/>
          <p:cNvSpPr>
            <a:spLocks noGrp="1" noChangeArrowheads="1"/>
          </p:cNvSpPr>
          <p:nvPr>
            <p:ph type="body" idx="1"/>
          </p:nvPr>
        </p:nvSpPr>
        <p:spPr>
          <a:xfrm>
            <a:off x="946150" y="4860925"/>
            <a:ext cx="5207000" cy="4605338"/>
          </a:xfrm>
          <a:noFill/>
          <a:ln/>
        </p:spPr>
        <p:txBody>
          <a:bodyPr lIns="98001" tIns="49001" rIns="98001" bIns="49001"/>
          <a:lstStyle/>
          <a:p>
            <a:r>
              <a:rPr lang="fr-FR" dirty="0" smtClean="0"/>
              <a:t>L’obtention d’un image est basée</a:t>
            </a:r>
            <a:r>
              <a:rPr lang="fr-FR" baseline="0" dirty="0" smtClean="0"/>
              <a:t> sur des propriétés physiques des organes, mais l’intensité de l’image ne dépend par que d’un propriété physique mais parfois de plusieurs et des paramètres d’acquisition. </a:t>
            </a:r>
          </a:p>
          <a:p>
            <a:r>
              <a:rPr lang="fr-FR" baseline="0" dirty="0" smtClean="0"/>
              <a:t>Par exemple en IRM, en simplifiant, l’intensité dépend de 3 paramètres physique (T1, T2, DP) et d’un facteur d’amplitude. </a:t>
            </a:r>
          </a:p>
          <a:p>
            <a:r>
              <a:rPr lang="fr-FR" baseline="0" dirty="0" smtClean="0"/>
              <a:t>Donc </a:t>
            </a:r>
            <a:endParaRPr lang="fr-FR" dirty="0" smtClean="0"/>
          </a:p>
        </p:txBody>
      </p:sp>
      <p:sp>
        <p:nvSpPr>
          <p:cNvPr id="25190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275516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en-US" dirty="0" smtClean="0"/>
              <a:t>The two circles on the top of the head were internal relaxation calibration tubes. The maps were calculated using a pixel-by-pixel nonlinear regression calculation of 128 time-resolved MR images, 128x128 pixel size each.</a:t>
            </a:r>
          </a:p>
          <a:p>
            <a:r>
              <a:rPr lang="en-US" dirty="0" smtClean="0"/>
              <a:t>The calculated Proton density, T1, T2 and </a:t>
            </a:r>
            <a:r>
              <a:rPr lang="en-US" dirty="0" err="1" smtClean="0"/>
              <a:t>Chisquare</a:t>
            </a:r>
            <a:r>
              <a:rPr lang="en-US" dirty="0" smtClean="0"/>
              <a:t> maps provide the maps of the physical states of water proton in the tissues. </a:t>
            </a:r>
          </a:p>
          <a:p>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14</a:t>
            </a:fld>
            <a:endParaRPr lang="fr-FR"/>
          </a:p>
        </p:txBody>
      </p:sp>
    </p:spTree>
    <p:extLst>
      <p:ext uri="{BB962C8B-B14F-4D97-AF65-F5344CB8AC3E}">
        <p14:creationId xmlns:p14="http://schemas.microsoft.com/office/powerpoint/2010/main" val="244775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B07DA-1B12-4761-9E83-38CC407D0021}" type="slidenum">
              <a:rPr lang="fr-FR"/>
              <a:pPr/>
              <a:t>16</a:t>
            </a:fld>
            <a:endParaRPr lang="fr-FR"/>
          </a:p>
        </p:txBody>
      </p:sp>
      <p:sp>
        <p:nvSpPr>
          <p:cNvPr id="251906" name="Rectangle 2"/>
          <p:cNvSpPr>
            <a:spLocks noGrp="1" noChangeArrowheads="1"/>
          </p:cNvSpPr>
          <p:nvPr>
            <p:ph type="body" idx="1"/>
          </p:nvPr>
        </p:nvSpPr>
        <p:spPr>
          <a:xfrm>
            <a:off x="946150" y="4860925"/>
            <a:ext cx="5207000" cy="4605338"/>
          </a:xfrm>
          <a:noFill/>
          <a:ln/>
        </p:spPr>
        <p:txBody>
          <a:bodyPr lIns="98001" tIns="49001" rIns="98001" bIns="49001"/>
          <a:lstStyle/>
          <a:p>
            <a:r>
              <a:rPr lang="fr-FR" dirty="0" smtClean="0"/>
              <a:t>L’image provient</a:t>
            </a:r>
            <a:r>
              <a:rPr lang="fr-FR" baseline="0" dirty="0" smtClean="0"/>
              <a:t> de plusieurs source différentes, multi-modalité</a:t>
            </a:r>
            <a:endParaRPr lang="fr-FR" dirty="0" smtClean="0"/>
          </a:p>
          <a:p>
            <a:endParaRPr lang="fr-FR" dirty="0" smtClean="0"/>
          </a:p>
        </p:txBody>
      </p:sp>
      <p:sp>
        <p:nvSpPr>
          <p:cNvPr id="25190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130617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TEP-</a:t>
            </a:r>
            <a:r>
              <a:rPr lang="fr-FR" baseline="30000" dirty="0" smtClean="0"/>
              <a:t>18</a:t>
            </a:r>
            <a:r>
              <a:rPr lang="fr-FR" dirty="0" smtClean="0"/>
              <a:t>F-FDG dans le bilan d’extension d’un myélome. Coupes frontales (de haut en bas : images TDM, images TEP, images de fusion TEP+TDM). Visualisation des lésions de la clavicule et de l’acromion droits connus (flèche). Découverte d’une lésion sacro-iliaque gauche méconnue (flèche) (bassin). V : vessie (élimination urinaire du traceur).</a:t>
            </a:r>
          </a:p>
          <a:p>
            <a:r>
              <a:rPr lang="fr-FR" dirty="0" smtClean="0">
                <a:hlinkClick r:id="rId3" tooltip="Cancer"/>
              </a:rPr>
              <a:t>Myélome cancer</a:t>
            </a:r>
            <a:r>
              <a:rPr lang="fr-FR" dirty="0" smtClean="0"/>
              <a:t> hématologique (signifiant qu'il se développe à partir des cellules de l'</a:t>
            </a:r>
            <a:r>
              <a:rPr lang="fr-FR" dirty="0" smtClean="0">
                <a:hlinkClick r:id="rId4" tooltip="Hématopoïèse"/>
              </a:rPr>
              <a:t>hématopoïèse</a:t>
            </a:r>
            <a:r>
              <a:rPr lang="fr-FR" dirty="0" smtClean="0"/>
              <a:t>, celles là même qui sont à l'origine des cellules du </a:t>
            </a:r>
            <a:r>
              <a:rPr lang="fr-FR" dirty="0" smtClean="0">
                <a:hlinkClick r:id="rId5" tooltip="Sang"/>
              </a:rPr>
              <a:t>sang</a:t>
            </a:r>
            <a:r>
              <a:rPr lang="fr-FR" dirty="0" smtClean="0"/>
              <a:t>) de la </a:t>
            </a:r>
            <a:r>
              <a:rPr lang="fr-FR" dirty="0" smtClean="0">
                <a:hlinkClick r:id="rId6" tooltip="Moelle osseuse"/>
              </a:rPr>
              <a:t>moelle osseuse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17</a:t>
            </a:fld>
            <a:endParaRPr lang="fr-FR"/>
          </a:p>
        </p:txBody>
      </p:sp>
    </p:spTree>
    <p:extLst>
      <p:ext uri="{BB962C8B-B14F-4D97-AF65-F5344CB8AC3E}">
        <p14:creationId xmlns:p14="http://schemas.microsoft.com/office/powerpoint/2010/main" val="247352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TEP-</a:t>
            </a:r>
            <a:r>
              <a:rPr lang="fr-FR" baseline="30000" dirty="0" smtClean="0"/>
              <a:t>18</a:t>
            </a:r>
            <a:r>
              <a:rPr lang="fr-FR" dirty="0" smtClean="0"/>
              <a:t>F-FDG dans le bilan d’extension d’un myélome. Coupes frontales (de haut en bas : images TDM, images TEP, images de fusion TEP+TDM). Visualisation des lésions de la clavicule et de l’acromion droits connus (flèche). Découverte d’une lésion sacro-iliaque gauche méconnue (flèche) (bassin). V : vessie (élimination urinaire du traceur).</a:t>
            </a:r>
          </a:p>
          <a:p>
            <a:r>
              <a:rPr lang="fr-FR" dirty="0" smtClean="0">
                <a:hlinkClick r:id="rId3" tooltip="Cancer"/>
              </a:rPr>
              <a:t>Myélome cancer</a:t>
            </a:r>
            <a:r>
              <a:rPr lang="fr-FR" dirty="0" smtClean="0"/>
              <a:t> hématologique (signifiant qu'il se développe à partir des cellules de l'</a:t>
            </a:r>
            <a:r>
              <a:rPr lang="fr-FR" dirty="0" smtClean="0">
                <a:hlinkClick r:id="rId4" tooltip="Hématopoïèse"/>
              </a:rPr>
              <a:t>hématopoïèse</a:t>
            </a:r>
            <a:r>
              <a:rPr lang="fr-FR" dirty="0" smtClean="0"/>
              <a:t>, celles là même qui sont à l'origine des cellules du </a:t>
            </a:r>
            <a:r>
              <a:rPr lang="fr-FR" dirty="0" smtClean="0">
                <a:hlinkClick r:id="rId5" tooltip="Sang"/>
              </a:rPr>
              <a:t>sang</a:t>
            </a:r>
            <a:r>
              <a:rPr lang="fr-FR" dirty="0" smtClean="0"/>
              <a:t>) de la </a:t>
            </a:r>
            <a:r>
              <a:rPr lang="fr-FR" dirty="0" smtClean="0">
                <a:hlinkClick r:id="rId6" tooltip="Moelle osseuse"/>
              </a:rPr>
              <a:t>moelle osseuse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18</a:t>
            </a:fld>
            <a:endParaRPr lang="fr-FR"/>
          </a:p>
        </p:txBody>
      </p:sp>
    </p:spTree>
    <p:extLst>
      <p:ext uri="{BB962C8B-B14F-4D97-AF65-F5344CB8AC3E}">
        <p14:creationId xmlns:p14="http://schemas.microsoft.com/office/powerpoint/2010/main" val="90111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B07DA-1B12-4761-9E83-38CC407D0021}" type="slidenum">
              <a:rPr lang="fr-FR"/>
              <a:pPr/>
              <a:t>19</a:t>
            </a:fld>
            <a:endParaRPr lang="fr-FR"/>
          </a:p>
        </p:txBody>
      </p:sp>
      <p:sp>
        <p:nvSpPr>
          <p:cNvPr id="251906" name="Rectangle 2"/>
          <p:cNvSpPr>
            <a:spLocks noGrp="1" noChangeArrowheads="1"/>
          </p:cNvSpPr>
          <p:nvPr>
            <p:ph type="body" idx="1"/>
          </p:nvPr>
        </p:nvSpPr>
        <p:spPr>
          <a:xfrm>
            <a:off x="946150" y="4860925"/>
            <a:ext cx="5207000" cy="4605338"/>
          </a:xfrm>
          <a:noFill/>
          <a:ln/>
        </p:spPr>
        <p:txBody>
          <a:bodyPr lIns="98001" tIns="49001" rIns="98001" bIns="49001"/>
          <a:lstStyle/>
          <a:p>
            <a:r>
              <a:rPr lang="fr-FR" dirty="0" smtClean="0"/>
              <a:t>L’évolution d’une lésion nécessite : </a:t>
            </a:r>
          </a:p>
          <a:p>
            <a:r>
              <a:rPr lang="fr-FR" dirty="0" smtClean="0"/>
              <a:t>- acquisition</a:t>
            </a:r>
            <a:r>
              <a:rPr lang="fr-FR" baseline="0" dirty="0" smtClean="0"/>
              <a:t> longitudinale d’images (dans le temps, </a:t>
            </a:r>
            <a:r>
              <a:rPr lang="fr-FR" baseline="0" dirty="0" err="1" smtClean="0"/>
              <a:t>qq</a:t>
            </a:r>
            <a:r>
              <a:rPr lang="fr-FR" baseline="0" dirty="0" smtClean="0"/>
              <a:t> jours mois, année, )</a:t>
            </a:r>
          </a:p>
          <a:p>
            <a:r>
              <a:rPr lang="fr-FR" baseline="0" dirty="0" smtClean="0"/>
              <a:t>- recalage des images</a:t>
            </a:r>
          </a:p>
          <a:p>
            <a:r>
              <a:rPr lang="fr-FR" baseline="0" dirty="0" smtClean="0"/>
              <a:t> - traitement divers, normalisation intensité, détection changement, …</a:t>
            </a:r>
            <a:endParaRPr lang="fr-FR" dirty="0" smtClean="0"/>
          </a:p>
        </p:txBody>
      </p:sp>
      <p:sp>
        <p:nvSpPr>
          <p:cNvPr id="25190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778635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20</a:t>
            </a:fld>
            <a:endParaRPr lang="fr-FR"/>
          </a:p>
        </p:txBody>
      </p:sp>
    </p:spTree>
    <p:extLst>
      <p:ext uri="{BB962C8B-B14F-4D97-AF65-F5344CB8AC3E}">
        <p14:creationId xmlns:p14="http://schemas.microsoft.com/office/powerpoint/2010/main" val="24995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F9424-A0B6-4785-BC27-53A661FF4D67}" type="slidenum">
              <a:rPr lang="fr-FR"/>
              <a:pPr/>
              <a:t>21</a:t>
            </a:fld>
            <a:endParaRPr lang="fr-FR"/>
          </a:p>
        </p:txBody>
      </p:sp>
      <p:sp>
        <p:nvSpPr>
          <p:cNvPr id="301058" name="Rectangle 2"/>
          <p:cNvSpPr>
            <a:spLocks noGrp="1" noRot="1" noChangeAspect="1" noChangeArrowheads="1" noTextEdit="1"/>
          </p:cNvSpPr>
          <p:nvPr>
            <p:ph type="sldImg"/>
          </p:nvPr>
        </p:nvSpPr>
        <p:spPr>
          <a:xfrm>
            <a:off x="992188" y="768350"/>
            <a:ext cx="5114925" cy="3836988"/>
          </a:xfrm>
          <a:ln/>
        </p:spPr>
      </p:sp>
      <p:sp>
        <p:nvSpPr>
          <p:cNvPr id="301059" name="Rectangle 3"/>
          <p:cNvSpPr>
            <a:spLocks noGrp="1" noChangeArrowheads="1"/>
          </p:cNvSpPr>
          <p:nvPr>
            <p:ph type="body" idx="1"/>
          </p:nvPr>
        </p:nvSpPr>
        <p:spPr/>
        <p:txBody>
          <a:bodyPr/>
          <a:lstStyle/>
          <a:p>
            <a:r>
              <a:rPr lang="fr-FR" b="1" dirty="0"/>
              <a:t>Caractéristique ou indicatif d'une maladie. Qui dénote spécifiquement un ou plusieurs symptômes typiques. Caractérise le symptôme qui se rencontre seulement dans une maladie déterminée et qui suffit à en établir le diagnostic.</a:t>
            </a:r>
            <a:r>
              <a:rPr lang="fr-FR" dirty="0"/>
              <a:t> </a:t>
            </a:r>
          </a:p>
        </p:txBody>
      </p:sp>
    </p:spTree>
    <p:extLst>
      <p:ext uri="{BB962C8B-B14F-4D97-AF65-F5344CB8AC3E}">
        <p14:creationId xmlns:p14="http://schemas.microsoft.com/office/powerpoint/2010/main" val="218717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p:cNvSpPr>
            <a:spLocks noGrp="1" noChangeArrowheads="1"/>
          </p:cNvSpPr>
          <p:nvPr>
            <p:ph type="ftr" sz="quarter" idx="4"/>
          </p:nvPr>
        </p:nvSpPr>
        <p:spPr>
          <a:noFill/>
        </p:spPr>
        <p:txBody>
          <a:bodyPr/>
          <a:lstStyle/>
          <a:p>
            <a:r>
              <a:rPr lang="fr-FR"/>
              <a:t>Traitement images médicales - Jean-Paul ARMSPACH Master ISPI 2005-2006</a:t>
            </a:r>
          </a:p>
        </p:txBody>
      </p:sp>
      <p:sp>
        <p:nvSpPr>
          <p:cNvPr id="196611" name="Rectangle 2"/>
          <p:cNvSpPr>
            <a:spLocks noGrp="1" noRot="1" noChangeAspect="1" noChangeArrowheads="1" noTextEdit="1"/>
          </p:cNvSpPr>
          <p:nvPr>
            <p:ph type="sldImg"/>
          </p:nvPr>
        </p:nvSpPr>
        <p:spPr>
          <a:xfrm>
            <a:off x="992188" y="768350"/>
            <a:ext cx="5114925" cy="3836988"/>
          </a:xfrm>
          <a:ln/>
        </p:spPr>
      </p:sp>
      <p:sp>
        <p:nvSpPr>
          <p:cNvPr id="196612" name="Rectangle 3"/>
          <p:cNvSpPr>
            <a:spLocks noGrp="1" noChangeArrowheads="1"/>
          </p:cNvSpPr>
          <p:nvPr>
            <p:ph type="body" idx="1"/>
          </p:nvPr>
        </p:nvSpPr>
        <p:spPr>
          <a:noFill/>
          <a:ln w="9525"/>
        </p:spPr>
        <p:txBody>
          <a:bodyPr/>
          <a:lstStyle/>
          <a:p>
            <a:endParaRPr lang="fr-FR" dirty="0" smtClean="0"/>
          </a:p>
        </p:txBody>
      </p:sp>
    </p:spTree>
    <p:extLst>
      <p:ext uri="{BB962C8B-B14F-4D97-AF65-F5344CB8AC3E}">
        <p14:creationId xmlns:p14="http://schemas.microsoft.com/office/powerpoint/2010/main" val="1724461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70134-3894-43FF-87FF-448EE579C5FC}" type="slidenum">
              <a:rPr lang="fr-FR"/>
              <a:pPr/>
              <a:t>22</a:t>
            </a:fld>
            <a:endParaRPr lang="fr-FR"/>
          </a:p>
        </p:txBody>
      </p:sp>
      <p:sp>
        <p:nvSpPr>
          <p:cNvPr id="262146" name="Rectangle 2"/>
          <p:cNvSpPr>
            <a:spLocks noGrp="1" noRot="1" noChangeAspect="1" noChangeArrowheads="1" noTextEdit="1"/>
          </p:cNvSpPr>
          <p:nvPr>
            <p:ph type="sldImg"/>
          </p:nvPr>
        </p:nvSpPr>
        <p:spPr>
          <a:xfrm>
            <a:off x="992188" y="768350"/>
            <a:ext cx="5114925" cy="3836988"/>
          </a:xfrm>
          <a:ln/>
        </p:spPr>
      </p:sp>
      <p:sp>
        <p:nvSpPr>
          <p:cNvPr id="262147" name="Rectangle 3"/>
          <p:cNvSpPr>
            <a:spLocks noGrp="1" noChangeArrowheads="1"/>
          </p:cNvSpPr>
          <p:nvPr>
            <p:ph type="body" idx="1"/>
          </p:nvPr>
        </p:nvSpPr>
        <p:spPr/>
        <p:txBody>
          <a:bodyPr/>
          <a:lstStyle/>
          <a:p>
            <a:r>
              <a:rPr lang="fr-FR" dirty="0"/>
              <a:t>Raisonnement médical simple. Une hypothèse diagnostique principale, unique, au vue de l’examen clinique et des données interrogatoires avec le patient. L’imagerie médicale dans ce cas va apporter la preuve du diagnostic. </a:t>
            </a:r>
          </a:p>
          <a:p>
            <a:r>
              <a:rPr lang="fr-FR" dirty="0"/>
              <a:t>Attention. Une preuve n’est jamais absolue. Elle apporte la preuve au pourcentage de la valeur prédictive de l’examen d’imagerie. En général, aucun signe, aucun examen n’est spécifique à 100%. </a:t>
            </a:r>
          </a:p>
          <a:p>
            <a:endParaRPr lang="fr-FR" dirty="0"/>
          </a:p>
          <a:p>
            <a:r>
              <a:rPr lang="fr-FR" dirty="0"/>
              <a:t>Si hypothèses multiples, l’imagerie médicale, avec les examens complémentaires, permettra d’infirmer ou confirmer une hypothèse. </a:t>
            </a:r>
          </a:p>
        </p:txBody>
      </p:sp>
    </p:spTree>
    <p:extLst>
      <p:ext uri="{BB962C8B-B14F-4D97-AF65-F5344CB8AC3E}">
        <p14:creationId xmlns:p14="http://schemas.microsoft.com/office/powerpoint/2010/main" val="1748898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23</a:t>
            </a:fld>
            <a:endParaRPr lang="fr-FR"/>
          </a:p>
        </p:txBody>
      </p:sp>
    </p:spTree>
    <p:extLst>
      <p:ext uri="{BB962C8B-B14F-4D97-AF65-F5344CB8AC3E}">
        <p14:creationId xmlns:p14="http://schemas.microsoft.com/office/powerpoint/2010/main" val="125468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13D6D-A33E-4EA4-8C64-9752E32688AE}" type="slidenum">
              <a:rPr lang="fr-FR"/>
              <a:pPr/>
              <a:t>24</a:t>
            </a:fld>
            <a:endParaRPr lang="fr-FR"/>
          </a:p>
        </p:txBody>
      </p:sp>
      <p:sp>
        <p:nvSpPr>
          <p:cNvPr id="342018" name="Rectangle 2"/>
          <p:cNvSpPr>
            <a:spLocks noGrp="1" noRot="1" noChangeAspect="1" noChangeArrowheads="1" noTextEdit="1"/>
          </p:cNvSpPr>
          <p:nvPr>
            <p:ph type="sldImg"/>
          </p:nvPr>
        </p:nvSpPr>
        <p:spPr>
          <a:xfrm>
            <a:off x="992188" y="768350"/>
            <a:ext cx="5114925" cy="3836988"/>
          </a:xfrm>
          <a:ln/>
        </p:spPr>
      </p:sp>
      <p:sp>
        <p:nvSpPr>
          <p:cNvPr id="342019" name="Rectangle 3"/>
          <p:cNvSpPr>
            <a:spLocks noGrp="1" noChangeArrowheads="1"/>
          </p:cNvSpPr>
          <p:nvPr>
            <p:ph type="body" idx="1"/>
          </p:nvPr>
        </p:nvSpPr>
        <p:spPr>
          <a:xfrm>
            <a:off x="946150" y="4860925"/>
            <a:ext cx="5207000" cy="4605338"/>
          </a:xfrm>
        </p:spPr>
        <p:txBody>
          <a:bodyPr/>
          <a:lstStyle/>
          <a:p>
            <a:r>
              <a:rPr lang="fr-FR" dirty="0"/>
              <a:t>T2 à gauche et Turbo FLAIR à droite </a:t>
            </a:r>
            <a:endParaRPr lang="fr-FR" dirty="0" smtClean="0"/>
          </a:p>
          <a:p>
            <a:endParaRPr lang="fr-FR" dirty="0" smtClean="0"/>
          </a:p>
          <a:p>
            <a:r>
              <a:rPr lang="fr-FR" dirty="0" smtClean="0"/>
              <a:t>L'étage sous-</a:t>
            </a:r>
            <a:r>
              <a:rPr lang="fr-FR" dirty="0" err="1" smtClean="0"/>
              <a:t>tentoriel</a:t>
            </a:r>
            <a:r>
              <a:rPr lang="fr-FR" dirty="0" smtClean="0"/>
              <a:t> (que l'on pourrait aussi appeler «fosse postérieure») qui contient le cervelet et le tronc cérébral. Cet espace est limité supérieurement par la tente du cervelet, inférieurement par le trou occipital et latéralement par la boite crânienne.</a:t>
            </a:r>
            <a:endParaRPr lang="fr-FR" dirty="0"/>
          </a:p>
        </p:txBody>
      </p:sp>
    </p:spTree>
    <p:extLst>
      <p:ext uri="{BB962C8B-B14F-4D97-AF65-F5344CB8AC3E}">
        <p14:creationId xmlns:p14="http://schemas.microsoft.com/office/powerpoint/2010/main" val="200054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9807F-6B23-4310-97C0-06CE72AD071E}" type="slidenum">
              <a:rPr lang="fr-FR"/>
              <a:pPr/>
              <a:t>25</a:t>
            </a:fld>
            <a:endParaRPr lang="fr-FR"/>
          </a:p>
        </p:txBody>
      </p:sp>
      <p:sp>
        <p:nvSpPr>
          <p:cNvPr id="274434" name="Rectangle 2"/>
          <p:cNvSpPr>
            <a:spLocks noGrp="1" noRot="1" noChangeAspect="1" noChangeArrowheads="1" noTextEdit="1"/>
          </p:cNvSpPr>
          <p:nvPr>
            <p:ph type="sldImg"/>
          </p:nvPr>
        </p:nvSpPr>
        <p:spPr>
          <a:xfrm>
            <a:off x="992188" y="768350"/>
            <a:ext cx="5114925" cy="3836988"/>
          </a:xfrm>
          <a:ln/>
        </p:spPr>
      </p:sp>
      <p:sp>
        <p:nvSpPr>
          <p:cNvPr id="274435" name="Rectangle 3"/>
          <p:cNvSpPr>
            <a:spLocks noGrp="1" noChangeArrowheads="1"/>
          </p:cNvSpPr>
          <p:nvPr>
            <p:ph type="body" idx="1"/>
          </p:nvPr>
        </p:nvSpPr>
        <p:spPr/>
        <p:txBody>
          <a:bodyPr/>
          <a:lstStyle/>
          <a:p>
            <a:r>
              <a:rPr lang="fr-FR" dirty="0"/>
              <a:t>Radiologie interventionnelle : permet de détruire les petites tumeurs (foie, ..) sans hospitalisation sans anesthésie lourde, sans bistouri. </a:t>
            </a:r>
          </a:p>
          <a:p>
            <a:r>
              <a:rPr lang="fr-FR" dirty="0"/>
              <a:t>Signes </a:t>
            </a:r>
            <a:r>
              <a:rPr lang="fr-FR" dirty="0" err="1"/>
              <a:t>pathognomomiques</a:t>
            </a:r>
            <a:r>
              <a:rPr lang="fr-FR" dirty="0"/>
              <a:t> </a:t>
            </a:r>
            <a:r>
              <a:rPr lang="fr-FR" dirty="0" smtClean="0"/>
              <a:t>: signe pathognomonique c'est-à-dire d'un signe qui ne se rencontre que dans une maladie bien définie</a:t>
            </a:r>
          </a:p>
          <a:p>
            <a:r>
              <a:rPr lang="fr-FR" b="1" dirty="0" smtClean="0"/>
              <a:t>Radiothérapie</a:t>
            </a:r>
            <a:r>
              <a:rPr lang="fr-FR" dirty="0" smtClean="0"/>
              <a:t> :  </a:t>
            </a:r>
            <a:r>
              <a:rPr lang="fr-FR" dirty="0" smtClean="0">
                <a:hlinkClick r:id="rId3" tooltip="Thérapie"/>
              </a:rPr>
              <a:t>traitement</a:t>
            </a:r>
            <a:r>
              <a:rPr lang="fr-FR" dirty="0" smtClean="0"/>
              <a:t> locorégional des </a:t>
            </a:r>
            <a:r>
              <a:rPr lang="fr-FR" dirty="0" smtClean="0">
                <a:hlinkClick r:id="rId4" tooltip="Cancer"/>
              </a:rPr>
              <a:t>cancers</a:t>
            </a:r>
            <a:r>
              <a:rPr lang="fr-FR" dirty="0" smtClean="0"/>
              <a:t>, utilisant des </a:t>
            </a:r>
            <a:r>
              <a:rPr lang="fr-FR" dirty="0" smtClean="0">
                <a:hlinkClick r:id="rId5" tooltip="Rayonnement ionisant"/>
              </a:rPr>
              <a:t>radiations</a:t>
            </a:r>
            <a:r>
              <a:rPr lang="fr-FR" dirty="0" smtClean="0"/>
              <a:t> pour détruire les cellules </a:t>
            </a:r>
            <a:endParaRPr lang="fr-FR" dirty="0"/>
          </a:p>
        </p:txBody>
      </p:sp>
    </p:spTree>
    <p:extLst>
      <p:ext uri="{BB962C8B-B14F-4D97-AF65-F5344CB8AC3E}">
        <p14:creationId xmlns:p14="http://schemas.microsoft.com/office/powerpoint/2010/main" val="349100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de-CH" sz="1200" b="0" i="1" dirty="0" err="1" smtClean="0">
                <a:solidFill>
                  <a:srgbClr val="0033CC"/>
                </a:solidFill>
              </a:rPr>
              <a:t>drugs</a:t>
            </a:r>
            <a:r>
              <a:rPr lang="de-CH" sz="1200" b="0" i="1" dirty="0" smtClean="0">
                <a:solidFill>
                  <a:srgbClr val="0033CC"/>
                </a:solidFill>
              </a:rPr>
              <a:t> </a:t>
            </a:r>
            <a:r>
              <a:rPr lang="de-CH" sz="1200" b="0" i="1" dirty="0" err="1" smtClean="0">
                <a:solidFill>
                  <a:srgbClr val="0033CC"/>
                </a:solidFill>
              </a:rPr>
              <a:t>used</a:t>
            </a:r>
            <a:r>
              <a:rPr lang="de-CH" sz="1200" b="0" i="1" dirty="0" smtClean="0">
                <a:solidFill>
                  <a:srgbClr val="0033CC"/>
                </a:solidFill>
              </a:rPr>
              <a:t> </a:t>
            </a:r>
            <a:r>
              <a:rPr lang="de-CH" sz="1200" b="0" i="1" dirty="0" err="1" smtClean="0">
                <a:solidFill>
                  <a:srgbClr val="0033CC"/>
                </a:solidFill>
              </a:rPr>
              <a:t>very</a:t>
            </a:r>
            <a:r>
              <a:rPr lang="de-CH" sz="1200" b="0" i="1" dirty="0" smtClean="0">
                <a:solidFill>
                  <a:srgbClr val="0033CC"/>
                </a:solidFill>
              </a:rPr>
              <a:t> expensive</a:t>
            </a:r>
            <a:br>
              <a:rPr lang="de-CH" sz="1200" b="0" i="1" dirty="0" smtClean="0">
                <a:solidFill>
                  <a:srgbClr val="0033CC"/>
                </a:solidFill>
              </a:rPr>
            </a:br>
            <a:r>
              <a:rPr lang="de-CH" sz="1200" b="0" i="1" dirty="0" err="1" smtClean="0">
                <a:solidFill>
                  <a:srgbClr val="0033CC"/>
                </a:solidFill>
              </a:rPr>
              <a:t>imaging</a:t>
            </a:r>
            <a:r>
              <a:rPr lang="de-CH" sz="1200" b="0" i="1" dirty="0" smtClean="0">
                <a:solidFill>
                  <a:srgbClr val="0033CC"/>
                </a:solidFill>
              </a:rPr>
              <a:t> </a:t>
            </a:r>
            <a:r>
              <a:rPr lang="de-CH" sz="1200" b="0" i="1" dirty="0" err="1" smtClean="0">
                <a:solidFill>
                  <a:srgbClr val="0033CC"/>
                </a:solidFill>
              </a:rPr>
              <a:t>for</a:t>
            </a:r>
            <a:r>
              <a:rPr lang="de-CH" sz="1200" b="0" i="1" dirty="0" smtClean="0">
                <a:solidFill>
                  <a:srgbClr val="0033CC"/>
                </a:solidFill>
              </a:rPr>
              <a:t> </a:t>
            </a:r>
            <a:r>
              <a:rPr lang="de-CH" sz="1200" b="0" i="1" dirty="0" err="1" smtClean="0">
                <a:solidFill>
                  <a:srgbClr val="0033CC"/>
                </a:solidFill>
              </a:rPr>
              <a:t>therapy</a:t>
            </a:r>
            <a:r>
              <a:rPr lang="de-CH" sz="1200" b="0" i="1" dirty="0" smtClean="0">
                <a:solidFill>
                  <a:srgbClr val="0033CC"/>
                </a:solidFill>
              </a:rPr>
              <a:t> </a:t>
            </a:r>
            <a:r>
              <a:rPr lang="de-CH" sz="1200" b="0" i="1" dirty="0" err="1" smtClean="0">
                <a:solidFill>
                  <a:srgbClr val="0033CC"/>
                </a:solidFill>
              </a:rPr>
              <a:t>monitoring</a:t>
            </a:r>
            <a:r>
              <a:rPr lang="de-CH" sz="1200" b="0" i="1" dirty="0" smtClean="0">
                <a:solidFill>
                  <a:srgbClr val="0033CC"/>
                </a:solidFill>
              </a:rPr>
              <a:t>  (</a:t>
            </a:r>
            <a:r>
              <a:rPr lang="de-CH" sz="1200" b="0" i="1" dirty="0" err="1" smtClean="0">
                <a:solidFill>
                  <a:srgbClr val="0033CC"/>
                </a:solidFill>
              </a:rPr>
              <a:t>diminue</a:t>
            </a:r>
            <a:r>
              <a:rPr lang="de-CH" sz="1200" b="0" i="1" dirty="0" smtClean="0">
                <a:solidFill>
                  <a:srgbClr val="0033CC"/>
                </a:solidFill>
              </a:rPr>
              <a:t>)  </a:t>
            </a:r>
            <a:r>
              <a:rPr lang="de-CH" sz="1200" b="0" i="1" dirty="0" err="1" smtClean="0">
                <a:solidFill>
                  <a:srgbClr val="0033CC"/>
                </a:solidFill>
              </a:rPr>
              <a:t>cost</a:t>
            </a:r>
            <a:r>
              <a:rPr lang="de-CH" sz="1200" b="0" i="1" dirty="0" smtClean="0">
                <a:solidFill>
                  <a:srgbClr val="0033CC"/>
                </a:solidFill>
              </a:rPr>
              <a:t> </a:t>
            </a:r>
            <a:r>
              <a:rPr lang="de-CH" sz="1200" b="0" i="1" dirty="0" err="1" smtClean="0">
                <a:solidFill>
                  <a:srgbClr val="0033CC"/>
                </a:solidFill>
              </a:rPr>
              <a:t>of</a:t>
            </a:r>
            <a:r>
              <a:rPr lang="de-CH" sz="1200" b="0" i="1" dirty="0" smtClean="0">
                <a:solidFill>
                  <a:srgbClr val="0033CC"/>
                </a:solidFill>
              </a:rPr>
              <a:t> </a:t>
            </a:r>
            <a:r>
              <a:rPr lang="de-CH" sz="1200" b="0" i="1" dirty="0" err="1" smtClean="0">
                <a:solidFill>
                  <a:srgbClr val="0033CC"/>
                </a:solidFill>
              </a:rPr>
              <a:t>drugs</a:t>
            </a:r>
            <a:r>
              <a:rPr lang="de-CH" sz="1200" b="0" i="1" dirty="0" smtClean="0">
                <a:solidFill>
                  <a:srgbClr val="0033CC"/>
                </a:solidFill>
              </a:rPr>
              <a:t> </a:t>
            </a:r>
            <a:r>
              <a:rPr lang="de-CH" sz="1200" b="0" i="1" dirty="0" err="1" smtClean="0">
                <a:solidFill>
                  <a:srgbClr val="0033CC"/>
                </a:solidFill>
              </a:rPr>
              <a:t>used</a:t>
            </a:r>
            <a:endParaRPr lang="de-CH" sz="1200" b="0" i="1" dirty="0" smtClean="0">
              <a:solidFill>
                <a:srgbClr val="0033CC"/>
              </a:solidFill>
            </a:endParaRPr>
          </a:p>
          <a:p>
            <a:r>
              <a:rPr lang="de-CH" sz="1200" b="0" i="1" dirty="0" smtClean="0">
                <a:solidFill>
                  <a:srgbClr val="0033CC"/>
                </a:solidFill>
              </a:rPr>
              <a:t>Lymphome : </a:t>
            </a:r>
            <a:r>
              <a:rPr lang="de-CH" sz="1200" b="0" i="1" dirty="0" err="1" smtClean="0">
                <a:solidFill>
                  <a:srgbClr val="0033CC"/>
                </a:solidFill>
              </a:rPr>
              <a:t>tumeur</a:t>
            </a:r>
            <a:r>
              <a:rPr lang="de-CH" sz="1200" b="0" i="1" dirty="0" smtClean="0">
                <a:solidFill>
                  <a:srgbClr val="0033CC"/>
                </a:solidFill>
              </a:rPr>
              <a:t> de </a:t>
            </a:r>
            <a:r>
              <a:rPr lang="de-CH" sz="1200" b="0" i="1" dirty="0" err="1" smtClean="0">
                <a:solidFill>
                  <a:srgbClr val="0033CC"/>
                </a:solidFill>
              </a:rPr>
              <a:t>ganglions</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26</a:t>
            </a:fld>
            <a:endParaRPr lang="fr-FR"/>
          </a:p>
        </p:txBody>
      </p:sp>
    </p:spTree>
    <p:extLst>
      <p:ext uri="{BB962C8B-B14F-4D97-AF65-F5344CB8AC3E}">
        <p14:creationId xmlns:p14="http://schemas.microsoft.com/office/powerpoint/2010/main" val="2931488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3477A-4356-4291-AA61-A7D970D80CC9}" type="slidenum">
              <a:rPr lang="fr-FR"/>
              <a:pPr/>
              <a:t>27</a:t>
            </a:fld>
            <a:endParaRPr lang="fr-FR"/>
          </a:p>
        </p:txBody>
      </p:sp>
      <p:sp>
        <p:nvSpPr>
          <p:cNvPr id="297986" name="Rectangle 2"/>
          <p:cNvSpPr>
            <a:spLocks noGrp="1" noRot="1" noChangeAspect="1" noChangeArrowheads="1" noTextEdit="1"/>
          </p:cNvSpPr>
          <p:nvPr>
            <p:ph type="sldImg"/>
          </p:nvPr>
        </p:nvSpPr>
        <p:spPr>
          <a:xfrm>
            <a:off x="992188" y="768350"/>
            <a:ext cx="5114925" cy="3836988"/>
          </a:xfrm>
          <a:ln/>
        </p:spPr>
      </p:sp>
      <p:sp>
        <p:nvSpPr>
          <p:cNvPr id="29798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426239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0D533-AEA0-45F6-A0FA-25239436DFB4}" type="slidenum">
              <a:rPr lang="fr-FR"/>
              <a:pPr/>
              <a:t>28</a:t>
            </a:fld>
            <a:endParaRPr lang="fr-FR"/>
          </a:p>
        </p:txBody>
      </p:sp>
      <p:sp>
        <p:nvSpPr>
          <p:cNvPr id="347138" name="Rectangle 2"/>
          <p:cNvSpPr>
            <a:spLocks noGrp="1" noRot="1" noChangeAspect="1" noChangeArrowheads="1" noTextEdit="1"/>
          </p:cNvSpPr>
          <p:nvPr>
            <p:ph type="sldImg"/>
          </p:nvPr>
        </p:nvSpPr>
        <p:spPr>
          <a:xfrm>
            <a:off x="992188" y="768350"/>
            <a:ext cx="5114925" cy="3836988"/>
          </a:xfrm>
          <a:ln/>
        </p:spPr>
      </p:sp>
      <p:sp>
        <p:nvSpPr>
          <p:cNvPr id="347139" name="Rectangle 3"/>
          <p:cNvSpPr>
            <a:spLocks noGrp="1" noChangeArrowheads="1"/>
          </p:cNvSpPr>
          <p:nvPr>
            <p:ph type="body" idx="1"/>
          </p:nvPr>
        </p:nvSpPr>
        <p:spPr/>
        <p:txBody>
          <a:bodyPr/>
          <a:lstStyle/>
          <a:p>
            <a:r>
              <a:rPr lang="fr-FR"/>
              <a:t>EDSS score d’handicap</a:t>
            </a:r>
          </a:p>
        </p:txBody>
      </p:sp>
    </p:spTree>
    <p:extLst>
      <p:ext uri="{BB962C8B-B14F-4D97-AF65-F5344CB8AC3E}">
        <p14:creationId xmlns:p14="http://schemas.microsoft.com/office/powerpoint/2010/main" val="2120498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29</a:t>
            </a:fld>
            <a:endParaRPr lang="fr-FR"/>
          </a:p>
        </p:txBody>
      </p:sp>
    </p:spTree>
    <p:extLst>
      <p:ext uri="{BB962C8B-B14F-4D97-AF65-F5344CB8AC3E}">
        <p14:creationId xmlns:p14="http://schemas.microsoft.com/office/powerpoint/2010/main" val="71562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30</a:t>
            </a:fld>
            <a:endParaRPr lang="fr-FR"/>
          </a:p>
        </p:txBody>
      </p:sp>
    </p:spTree>
    <p:extLst>
      <p:ext uri="{BB962C8B-B14F-4D97-AF65-F5344CB8AC3E}">
        <p14:creationId xmlns:p14="http://schemas.microsoft.com/office/powerpoint/2010/main" val="18616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9707A-DCEB-4058-95A7-C24EA965CB53}" type="slidenum">
              <a:rPr lang="fr-FR"/>
              <a:pPr/>
              <a:t>32</a:t>
            </a:fld>
            <a:endParaRPr lang="fr-FR"/>
          </a:p>
        </p:txBody>
      </p:sp>
      <p:sp>
        <p:nvSpPr>
          <p:cNvPr id="349186" name="Rectangle 2"/>
          <p:cNvSpPr>
            <a:spLocks noGrp="1" noRot="1" noChangeAspect="1" noChangeArrowheads="1" noTextEdit="1"/>
          </p:cNvSpPr>
          <p:nvPr>
            <p:ph type="sldImg"/>
          </p:nvPr>
        </p:nvSpPr>
        <p:spPr>
          <a:xfrm>
            <a:off x="992188" y="768350"/>
            <a:ext cx="5118100" cy="3838575"/>
          </a:xfrm>
          <a:ln/>
        </p:spPr>
      </p:sp>
      <p:sp>
        <p:nvSpPr>
          <p:cNvPr id="349187" name="Rectangle 3"/>
          <p:cNvSpPr>
            <a:spLocks noGrp="1" noChangeArrowheads="1"/>
          </p:cNvSpPr>
          <p:nvPr>
            <p:ph type="body" idx="1"/>
          </p:nvPr>
        </p:nvSpPr>
        <p:spPr>
          <a:xfrm>
            <a:off x="946150" y="4860925"/>
            <a:ext cx="5207000" cy="4605338"/>
          </a:xfrm>
        </p:spPr>
        <p:txBody>
          <a:bodyPr/>
          <a:lstStyle/>
          <a:p>
            <a:r>
              <a:rPr lang="fr-FR"/>
              <a:t>1) Intervention de physicien, Radio-physicien, radiologue, </a:t>
            </a:r>
          </a:p>
          <a:p>
            <a:r>
              <a:rPr lang="fr-FR"/>
              <a:t>2) Spécialiste les mathématiques, traitement du signal et de l’image</a:t>
            </a:r>
          </a:p>
          <a:p>
            <a:r>
              <a:rPr lang="fr-FR"/>
              <a:t>3) Informaticien, spécialité géométrie discrète, …</a:t>
            </a:r>
          </a:p>
          <a:p>
            <a:r>
              <a:rPr lang="fr-FR"/>
              <a:t>4) Informaticien, chirurgien, et de plus en plus radiologue, </a:t>
            </a:r>
          </a:p>
          <a:p>
            <a:r>
              <a:rPr lang="fr-FR"/>
              <a:t>5) Informaticien, spécialité réseau, base de donnée, …</a:t>
            </a:r>
          </a:p>
        </p:txBody>
      </p:sp>
    </p:spTree>
    <p:extLst>
      <p:ext uri="{BB962C8B-B14F-4D97-AF65-F5344CB8AC3E}">
        <p14:creationId xmlns:p14="http://schemas.microsoft.com/office/powerpoint/2010/main" val="412893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Plan de ce cours.</a:t>
            </a:r>
          </a:p>
          <a:p>
            <a:r>
              <a:rPr lang="fr-FR" dirty="0" smtClean="0"/>
              <a:t>Une introduction sur l’image en médecine,</a:t>
            </a:r>
          </a:p>
          <a:p>
            <a:r>
              <a:rPr lang="fr-FR" dirty="0" smtClean="0"/>
              <a:t> son intérêt,</a:t>
            </a:r>
          </a:p>
          <a:p>
            <a:r>
              <a:rPr lang="fr-FR" dirty="0" smtClean="0"/>
              <a:t> quelques définitions de l’images,</a:t>
            </a:r>
          </a:p>
          <a:p>
            <a:r>
              <a:rPr lang="fr-FR" dirty="0" smtClean="0"/>
              <a:t> quelques images sans faire un cours sur l’acquisition, quelques artéfact, pour bien montrer les</a:t>
            </a:r>
            <a:r>
              <a:rPr lang="fr-FR" baseline="0" dirty="0" smtClean="0"/>
              <a:t> difficultés de traiter les images</a:t>
            </a:r>
            <a:r>
              <a:rPr lang="fr-FR" dirty="0" smtClean="0"/>
              <a:t>,</a:t>
            </a:r>
          </a:p>
          <a:p>
            <a:endParaRPr lang="fr-FR" dirty="0" smtClean="0"/>
          </a:p>
          <a:p>
            <a:r>
              <a:rPr lang="fr-FR" baseline="0" dirty="0" smtClean="0"/>
              <a:t>Ensuite on rentre dans le vif du sujet avec la reconstruction d’images, puis le recalage, suivi de la création et de l’utilisation des atlas, la segmentation.</a:t>
            </a:r>
          </a:p>
          <a:p>
            <a:r>
              <a:rPr lang="fr-FR" baseline="0" dirty="0" smtClean="0"/>
              <a:t>J’aborderais peut être l’</a:t>
            </a:r>
            <a:r>
              <a:rPr lang="fr-FR" baseline="0" dirty="0" err="1" smtClean="0"/>
              <a:t>IRMf</a:t>
            </a:r>
            <a:r>
              <a:rPr lang="fr-FR" baseline="0" dirty="0" smtClean="0"/>
              <a:t> bien que certain d’entre vous le verrez dans d’autre UE et je finirais sur la détection de changement</a:t>
            </a:r>
          </a:p>
          <a:p>
            <a:r>
              <a:rPr lang="fr-FR" baseline="0" dirty="0" smtClean="0"/>
              <a:t> dans la  deuxième partie du cours IRMC 2 (traitement image appliqué et anatomie)  ou il y aura une séance suivi de TP sur </a:t>
            </a:r>
            <a:r>
              <a:rPr lang="fr-FR" baseline="0" dirty="0" err="1" smtClean="0"/>
              <a:t>Medimax</a:t>
            </a:r>
            <a:r>
              <a:rPr lang="fr-FR" baseline="0" dirty="0" smtClean="0"/>
              <a:t> avec application de ce qu’on a appris pendant ce cours. </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a:t>
            </a:fld>
            <a:endParaRPr lang="fr-FR"/>
          </a:p>
        </p:txBody>
      </p:sp>
    </p:spTree>
    <p:extLst>
      <p:ext uri="{BB962C8B-B14F-4D97-AF65-F5344CB8AC3E}">
        <p14:creationId xmlns:p14="http://schemas.microsoft.com/office/powerpoint/2010/main" val="355860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34</a:t>
            </a:fld>
            <a:endParaRPr lang="fr-FR"/>
          </a:p>
        </p:txBody>
      </p:sp>
    </p:spTree>
    <p:extLst>
      <p:ext uri="{BB962C8B-B14F-4D97-AF65-F5344CB8AC3E}">
        <p14:creationId xmlns:p14="http://schemas.microsoft.com/office/powerpoint/2010/main" val="1991572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35</a:t>
            </a:fld>
            <a:endParaRPr lang="fr-FR"/>
          </a:p>
        </p:txBody>
      </p:sp>
    </p:spTree>
    <p:extLst>
      <p:ext uri="{BB962C8B-B14F-4D97-AF65-F5344CB8AC3E}">
        <p14:creationId xmlns:p14="http://schemas.microsoft.com/office/powerpoint/2010/main" val="3963799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36</a:t>
            </a:fld>
            <a:endParaRPr lang="fr-FR"/>
          </a:p>
        </p:txBody>
      </p:sp>
    </p:spTree>
    <p:extLst>
      <p:ext uri="{BB962C8B-B14F-4D97-AF65-F5344CB8AC3E}">
        <p14:creationId xmlns:p14="http://schemas.microsoft.com/office/powerpoint/2010/main" val="923191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37</a:t>
            </a:fld>
            <a:endParaRPr lang="fr-FR"/>
          </a:p>
        </p:txBody>
      </p:sp>
    </p:spTree>
    <p:extLst>
      <p:ext uri="{BB962C8B-B14F-4D97-AF65-F5344CB8AC3E}">
        <p14:creationId xmlns:p14="http://schemas.microsoft.com/office/powerpoint/2010/main" val="1738508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38</a:t>
            </a:fld>
            <a:endParaRPr lang="fr-FR"/>
          </a:p>
        </p:txBody>
      </p:sp>
    </p:spTree>
    <p:extLst>
      <p:ext uri="{BB962C8B-B14F-4D97-AF65-F5344CB8AC3E}">
        <p14:creationId xmlns:p14="http://schemas.microsoft.com/office/powerpoint/2010/main" val="1153382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EDBCB-BE14-4555-AB56-690CCE94D7A6}" type="slidenum">
              <a:rPr lang="fr-FR"/>
              <a:pPr/>
              <a:t>39</a:t>
            </a:fld>
            <a:endParaRPr lang="fr-FR"/>
          </a:p>
        </p:txBody>
      </p:sp>
      <p:sp>
        <p:nvSpPr>
          <p:cNvPr id="296962" name="Rectangle 2"/>
          <p:cNvSpPr>
            <a:spLocks noGrp="1" noRot="1" noChangeAspect="1" noChangeArrowheads="1" noTextEdit="1"/>
          </p:cNvSpPr>
          <p:nvPr>
            <p:ph type="sldImg"/>
          </p:nvPr>
        </p:nvSpPr>
        <p:spPr>
          <a:xfrm>
            <a:off x="992188" y="768350"/>
            <a:ext cx="5114925" cy="3836988"/>
          </a:xfrm>
          <a:ln/>
        </p:spPr>
      </p:sp>
      <p:sp>
        <p:nvSpPr>
          <p:cNvPr id="29696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771187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44AAF-7388-470B-A335-C79E48BB1853}" type="slidenum">
              <a:rPr lang="fr-FR"/>
              <a:pPr/>
              <a:t>40</a:t>
            </a:fld>
            <a:endParaRPr lang="fr-FR"/>
          </a:p>
        </p:txBody>
      </p:sp>
      <p:sp>
        <p:nvSpPr>
          <p:cNvPr id="351234" name="Rectangle 2"/>
          <p:cNvSpPr>
            <a:spLocks noGrp="1" noRot="1" noChangeAspect="1" noChangeArrowheads="1" noTextEdit="1"/>
          </p:cNvSpPr>
          <p:nvPr>
            <p:ph type="sldImg"/>
          </p:nvPr>
        </p:nvSpPr>
        <p:spPr>
          <a:xfrm>
            <a:off x="995363" y="769938"/>
            <a:ext cx="5113337" cy="3835400"/>
          </a:xfrm>
          <a:ln/>
        </p:spPr>
      </p:sp>
      <p:sp>
        <p:nvSpPr>
          <p:cNvPr id="351235" name="Rectangle 3"/>
          <p:cNvSpPr>
            <a:spLocks noGrp="1" noChangeArrowheads="1"/>
          </p:cNvSpPr>
          <p:nvPr>
            <p:ph type="body" idx="1"/>
          </p:nvPr>
        </p:nvSpPr>
        <p:spPr>
          <a:xfrm>
            <a:off x="944563" y="4860925"/>
            <a:ext cx="5210175" cy="4603750"/>
          </a:xfrm>
        </p:spPr>
        <p:txBody>
          <a:bodyPr/>
          <a:lstStyle/>
          <a:p>
            <a:r>
              <a:rPr lang="fr-FR"/>
              <a:t>Parler de multi modalité, </a:t>
            </a:r>
          </a:p>
        </p:txBody>
      </p:sp>
    </p:spTree>
    <p:extLst>
      <p:ext uri="{BB962C8B-B14F-4D97-AF65-F5344CB8AC3E}">
        <p14:creationId xmlns:p14="http://schemas.microsoft.com/office/powerpoint/2010/main" val="242872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41</a:t>
            </a:fld>
            <a:endParaRPr lang="fr-FR"/>
          </a:p>
        </p:txBody>
      </p:sp>
    </p:spTree>
    <p:extLst>
      <p:ext uri="{BB962C8B-B14F-4D97-AF65-F5344CB8AC3E}">
        <p14:creationId xmlns:p14="http://schemas.microsoft.com/office/powerpoint/2010/main" val="3689769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2AA99-5EE3-4AED-AF82-806BC4A4F81A}" type="slidenum">
              <a:rPr lang="fr-FR"/>
              <a:pPr/>
              <a:t>42</a:t>
            </a:fld>
            <a:endParaRPr lang="fr-FR"/>
          </a:p>
        </p:txBody>
      </p:sp>
      <p:sp>
        <p:nvSpPr>
          <p:cNvPr id="283650" name="Rectangle 2"/>
          <p:cNvSpPr>
            <a:spLocks noGrp="1" noChangeArrowheads="1"/>
          </p:cNvSpPr>
          <p:nvPr>
            <p:ph type="body" idx="1"/>
          </p:nvPr>
        </p:nvSpPr>
        <p:spPr>
          <a:xfrm>
            <a:off x="946150" y="4860925"/>
            <a:ext cx="5207000" cy="4605338"/>
          </a:xfrm>
          <a:noFill/>
          <a:ln/>
        </p:spPr>
        <p:txBody>
          <a:bodyPr lIns="98001" tIns="49001" rIns="98001" bIns="49001"/>
          <a:lstStyle/>
          <a:p>
            <a:pPr marL="442913" lvl="1" defTabSz="739775"/>
            <a:r>
              <a:rPr lang="fr-FR" sz="1100" dirty="0"/>
              <a:t>Les images sont traitées sous la forme d'un tableau de chiffres. Un tableau à 2 dimensions (</a:t>
            </a:r>
            <a:r>
              <a:rPr lang="fr-FR" sz="1100" dirty="0" err="1"/>
              <a:t>x,y</a:t>
            </a:r>
            <a:r>
              <a:rPr lang="fr-FR" sz="1100" dirty="0"/>
              <a:t>) permet de représenter une image simple dite 2D. Chaque élément du tableau (cellule) correspond à une surface carrée élémentaire ou pixel. Si l'on considère un volume, un tableau à 3 dimensions est nécessaire (</a:t>
            </a:r>
            <a:r>
              <a:rPr lang="fr-FR" sz="1100" dirty="0" err="1"/>
              <a:t>x,y,z</a:t>
            </a:r>
            <a:r>
              <a:rPr lang="fr-FR" sz="1100" dirty="0"/>
              <a:t>). Chaque élément représente alors un volume élémentaire ou </a:t>
            </a:r>
            <a:r>
              <a:rPr lang="fr-FR" sz="1100" dirty="0" err="1"/>
              <a:t>voxel</a:t>
            </a:r>
            <a:r>
              <a:rPr lang="fr-FR" sz="1100" dirty="0"/>
              <a:t>. Les dimensions du tableau indique la taille de l’image (</a:t>
            </a:r>
            <a:r>
              <a:rPr lang="fr-FR" sz="1100" dirty="0" err="1"/>
              <a:t>NxM</a:t>
            </a:r>
            <a:r>
              <a:rPr lang="fr-FR" sz="1100" dirty="0"/>
              <a:t> par exemple en 2D)</a:t>
            </a:r>
          </a:p>
          <a:p>
            <a:pPr marL="442913" lvl="1" defTabSz="739775"/>
            <a:r>
              <a:rPr lang="fr-FR" sz="1000" dirty="0"/>
              <a:t>La taille d'un pixel ou </a:t>
            </a:r>
            <a:r>
              <a:rPr lang="fr-FR" sz="1000" dirty="0" err="1"/>
              <a:t>voxel</a:t>
            </a:r>
            <a:r>
              <a:rPr lang="fr-FR" sz="1000" dirty="0"/>
              <a:t> représente la résolution spatiale. Plus la taille est petite (donc plus le nombre de pixel par unité de surface est grand) moins la numérisation fait perdre d'information par rapport à l'image source. Pour une radiographie standard on considère que la taille maximale d'un pixel doit être de 0,2*0,2 mm.</a:t>
            </a:r>
          </a:p>
          <a:p>
            <a:pPr marL="442913" lvl="1" defTabSz="739775"/>
            <a:r>
              <a:rPr lang="fr-FR" dirty="0"/>
              <a:t>Codage temporelle s'applique pour les images dynamiques. La résolution temporelle mesure le temps nécessaire pour créer une image.</a:t>
            </a:r>
            <a:endParaRPr lang="fr-FR" sz="1000" dirty="0"/>
          </a:p>
          <a:p>
            <a:pPr marL="442913" lvl="1" defTabSz="739775"/>
            <a:endParaRPr lang="fr-FR" sz="1100" dirty="0" smtClean="0"/>
          </a:p>
          <a:p>
            <a:pPr marL="442913" lvl="1" defTabSz="739775"/>
            <a:endParaRPr lang="fr-FR" sz="1100" dirty="0" smtClean="0"/>
          </a:p>
          <a:p>
            <a:pPr marL="0" indent="0">
              <a:buFontTx/>
              <a:buNone/>
            </a:pPr>
            <a:r>
              <a:rPr lang="fr-FR" sz="1800" dirty="0" smtClean="0">
                <a:latin typeface="Arial" pitchFamily="34" charset="0"/>
              </a:rPr>
              <a:t>Pour pouvoir être traitée sur un calculateur (ordinateur), une image doit être discrétisée (en espace et en amplitude).</a:t>
            </a:r>
          </a:p>
          <a:p>
            <a:pPr marL="0" indent="0"/>
            <a:r>
              <a:rPr lang="fr-FR" sz="1800" dirty="0" smtClean="0">
                <a:latin typeface="Arial" pitchFamily="34" charset="0"/>
              </a:rPr>
              <a:t> La discrétisation des coordonnées spatiales </a:t>
            </a:r>
            <a:r>
              <a:rPr lang="fr-FR" sz="1800" b="1" dirty="0" smtClean="0">
                <a:latin typeface="Arial" pitchFamily="34" charset="0"/>
              </a:rPr>
              <a:t>(</a:t>
            </a:r>
            <a:r>
              <a:rPr lang="fr-FR" sz="1800" b="1" dirty="0" err="1" smtClean="0">
                <a:latin typeface="Arial" pitchFamily="34" charset="0"/>
              </a:rPr>
              <a:t>x,y</a:t>
            </a:r>
            <a:r>
              <a:rPr lang="fr-FR" sz="1800" b="1" dirty="0" smtClean="0">
                <a:latin typeface="Arial" pitchFamily="34" charset="0"/>
              </a:rPr>
              <a:t>)</a:t>
            </a:r>
            <a:r>
              <a:rPr lang="fr-FR" sz="1800" dirty="0" smtClean="0">
                <a:latin typeface="Arial" pitchFamily="34" charset="0"/>
              </a:rPr>
              <a:t> est appelée :</a:t>
            </a:r>
          </a:p>
          <a:p>
            <a:pPr marL="0" indent="0" algn="ctr">
              <a:buFontTx/>
              <a:buNone/>
            </a:pPr>
            <a:r>
              <a:rPr lang="fr-FR" sz="1800" b="1" i="1" dirty="0" smtClean="0">
                <a:latin typeface="Arial" pitchFamily="34" charset="0"/>
              </a:rPr>
              <a:t>échantillonnage spatial de l’image</a:t>
            </a:r>
            <a:r>
              <a:rPr lang="fr-FR" sz="1800" dirty="0" smtClean="0">
                <a:latin typeface="Arial" pitchFamily="34" charset="0"/>
              </a:rPr>
              <a:t>.</a:t>
            </a:r>
          </a:p>
          <a:p>
            <a:pPr marL="0" indent="0"/>
            <a:r>
              <a:rPr lang="fr-FR" sz="1800" dirty="0" smtClean="0">
                <a:latin typeface="Arial" pitchFamily="34" charset="0"/>
              </a:rPr>
              <a:t> La discrétisation de l’amplitude </a:t>
            </a:r>
            <a:r>
              <a:rPr lang="fr-FR" sz="1800" b="1" dirty="0" smtClean="0">
                <a:latin typeface="Arial" pitchFamily="34" charset="0"/>
              </a:rPr>
              <a:t>f </a:t>
            </a:r>
            <a:r>
              <a:rPr lang="fr-FR" sz="1800" dirty="0" smtClean="0">
                <a:latin typeface="Arial" pitchFamily="34" charset="0"/>
              </a:rPr>
              <a:t>est appelée :</a:t>
            </a:r>
          </a:p>
          <a:p>
            <a:pPr marL="0" indent="0" algn="ctr">
              <a:buFontTx/>
              <a:buNone/>
            </a:pPr>
            <a:r>
              <a:rPr lang="fr-FR" sz="1800" dirty="0" smtClean="0">
                <a:latin typeface="Arial" pitchFamily="34" charset="0"/>
              </a:rPr>
              <a:t> </a:t>
            </a:r>
            <a:r>
              <a:rPr lang="fr-FR" sz="1800" b="1" i="1" dirty="0" smtClean="0">
                <a:latin typeface="Arial" pitchFamily="34" charset="0"/>
              </a:rPr>
              <a:t>quantification en niveau de gris</a:t>
            </a:r>
            <a:r>
              <a:rPr lang="fr-FR" sz="1800" dirty="0" smtClean="0">
                <a:latin typeface="Arial" pitchFamily="34" charset="0"/>
              </a:rPr>
              <a:t>.</a:t>
            </a:r>
            <a:endParaRPr lang="fr-FR" b="1" dirty="0" smtClean="0">
              <a:latin typeface="Arial" pitchFamily="34" charset="0"/>
            </a:endParaRPr>
          </a:p>
          <a:p>
            <a:pPr marL="442913" lvl="1" defTabSz="739775"/>
            <a:endParaRPr lang="fr-FR" sz="1100" dirty="0"/>
          </a:p>
          <a:p>
            <a:pPr marL="442913" lvl="1" defTabSz="739775"/>
            <a:endParaRPr lang="fr-FR" sz="1100" dirty="0"/>
          </a:p>
          <a:p>
            <a:pPr defTabSz="739775"/>
            <a:endParaRPr lang="fr-FR" dirty="0"/>
          </a:p>
        </p:txBody>
      </p:sp>
      <p:sp>
        <p:nvSpPr>
          <p:cNvPr id="283651"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2548718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C’est comme un appareil</a:t>
            </a:r>
            <a:r>
              <a:rPr lang="fr-FR" baseline="0" dirty="0" smtClean="0"/>
              <a:t> photo </a:t>
            </a:r>
          </a:p>
          <a:p>
            <a:r>
              <a:rPr lang="fr-FR" baseline="0" dirty="0" smtClean="0"/>
              <a:t>On parle de </a:t>
            </a:r>
            <a:r>
              <a:rPr lang="fr-FR" baseline="0" dirty="0" err="1" smtClean="0"/>
              <a:t>m</a:t>
            </a:r>
            <a:r>
              <a:rPr lang="fr-FR" dirty="0" err="1" smtClean="0"/>
              <a:t>égapixels</a:t>
            </a:r>
            <a:r>
              <a:rPr lang="fr-FR" dirty="0" smtClean="0"/>
              <a:t>  (environ 10 actuellement)  À 300 dpi, résolution maximale couramment utilisée en </a:t>
            </a:r>
            <a:r>
              <a:rPr lang="fr-FR" dirty="0" err="1" smtClean="0"/>
              <a:t>imprim</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43</a:t>
            </a:fld>
            <a:endParaRPr lang="fr-FR"/>
          </a:p>
        </p:txBody>
      </p:sp>
    </p:spTree>
    <p:extLst>
      <p:ext uri="{BB962C8B-B14F-4D97-AF65-F5344CB8AC3E}">
        <p14:creationId xmlns:p14="http://schemas.microsoft.com/office/powerpoint/2010/main" val="65915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54BB1-E414-412F-AE66-0763D6FC26A5}" type="slidenum">
              <a:rPr lang="fr-FR"/>
              <a:pPr/>
              <a:t>4</a:t>
            </a:fld>
            <a:endParaRPr lang="fr-FR"/>
          </a:p>
        </p:txBody>
      </p:sp>
      <p:sp>
        <p:nvSpPr>
          <p:cNvPr id="125954" name="Rectangle 2"/>
          <p:cNvSpPr>
            <a:spLocks noGrp="1" noRot="1" noChangeAspect="1" noChangeArrowheads="1" noTextEdit="1"/>
          </p:cNvSpPr>
          <p:nvPr>
            <p:ph type="sldImg"/>
          </p:nvPr>
        </p:nvSpPr>
        <p:spPr>
          <a:xfrm>
            <a:off x="992188" y="768350"/>
            <a:ext cx="5114925" cy="3836988"/>
          </a:xfrm>
          <a:ln/>
        </p:spPr>
      </p:sp>
      <p:sp>
        <p:nvSpPr>
          <p:cNvPr id="12595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579758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45</a:t>
            </a:fld>
            <a:endParaRPr lang="fr-FR"/>
          </a:p>
        </p:txBody>
      </p:sp>
    </p:spTree>
    <p:extLst>
      <p:ext uri="{BB962C8B-B14F-4D97-AF65-F5344CB8AC3E}">
        <p14:creationId xmlns:p14="http://schemas.microsoft.com/office/powerpoint/2010/main" val="3065990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Très beau site</a:t>
            </a:r>
          </a:p>
          <a:p>
            <a:r>
              <a:rPr lang="fr-FR" dirty="0" smtClean="0"/>
              <a:t>http://www.e-mri.org/fr/qualite-artefacts/qualite-image.html</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46</a:t>
            </a:fld>
            <a:endParaRPr lang="fr-FR"/>
          </a:p>
        </p:txBody>
      </p:sp>
    </p:spTree>
    <p:extLst>
      <p:ext uri="{BB962C8B-B14F-4D97-AF65-F5344CB8AC3E}">
        <p14:creationId xmlns:p14="http://schemas.microsoft.com/office/powerpoint/2010/main" val="292738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47</a:t>
            </a:fld>
            <a:endParaRPr lang="fr-FR"/>
          </a:p>
        </p:txBody>
      </p:sp>
    </p:spTree>
    <p:extLst>
      <p:ext uri="{BB962C8B-B14F-4D97-AF65-F5344CB8AC3E}">
        <p14:creationId xmlns:p14="http://schemas.microsoft.com/office/powerpoint/2010/main" val="1605331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50</a:t>
            </a:fld>
            <a:endParaRPr lang="fr-FR"/>
          </a:p>
        </p:txBody>
      </p:sp>
    </p:spTree>
    <p:extLst>
      <p:ext uri="{BB962C8B-B14F-4D97-AF65-F5344CB8AC3E}">
        <p14:creationId xmlns:p14="http://schemas.microsoft.com/office/powerpoint/2010/main" val="407521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F7B8F-8660-4632-923C-F8F544117B5E}" type="slidenum">
              <a:rPr lang="fr-FR"/>
              <a:pPr/>
              <a:t>51</a:t>
            </a:fld>
            <a:endParaRPr lang="fr-FR"/>
          </a:p>
        </p:txBody>
      </p:sp>
      <p:sp>
        <p:nvSpPr>
          <p:cNvPr id="368642" name="Rectangle 2"/>
          <p:cNvSpPr>
            <a:spLocks noGrp="1" noChangeArrowheads="1"/>
          </p:cNvSpPr>
          <p:nvPr>
            <p:ph type="body" idx="1"/>
          </p:nvPr>
        </p:nvSpPr>
        <p:spPr>
          <a:xfrm>
            <a:off x="946150" y="4860925"/>
            <a:ext cx="5207000" cy="4605338"/>
          </a:xfrm>
          <a:noFill/>
          <a:ln/>
        </p:spPr>
        <p:txBody>
          <a:bodyPr lIns="98001" tIns="49001" rIns="98001" bIns="49001"/>
          <a:lstStyle/>
          <a:p>
            <a:pPr defTabSz="739775"/>
            <a:r>
              <a:rPr lang="fr-FR" dirty="0"/>
              <a:t>L’</a:t>
            </a:r>
            <a:r>
              <a:rPr lang="fr-FR" b="1" dirty="0"/>
              <a:t>effet</a:t>
            </a:r>
            <a:r>
              <a:rPr lang="fr-FR" dirty="0"/>
              <a:t> de </a:t>
            </a:r>
            <a:r>
              <a:rPr lang="fr-FR" b="1" dirty="0"/>
              <a:t>volume partiel</a:t>
            </a:r>
            <a:r>
              <a:rPr lang="fr-FR" dirty="0"/>
              <a:t> est un problème se posant façon générale dans la plupart des modalités d’imagerie médicale. Il a deux origines. La première est la résolution spatiale limitée des systèmes d’imagerie, qui fait que l’image d’une source ponctuelle est en fait une tâche, dont la valeur maximum est inférieure à la valeur de la source ponctuelle (la source ponctuelle est en quelque sorte « étalée » par le système d’imagerie. Le second phénomène produisant un </a:t>
            </a:r>
            <a:r>
              <a:rPr lang="fr-FR" b="1" dirty="0"/>
              <a:t>effet</a:t>
            </a:r>
            <a:r>
              <a:rPr lang="fr-FR" dirty="0"/>
              <a:t> de </a:t>
            </a:r>
            <a:r>
              <a:rPr lang="fr-FR" b="1" dirty="0"/>
              <a:t>volume partiel</a:t>
            </a:r>
            <a:r>
              <a:rPr lang="fr-FR" dirty="0"/>
              <a:t> est l’échantillonnage des images sur une grille de pixels. Au sein d’un pixel, il est tout à fait possible d’avoir un mélange de plusieurs régions, et le signal alors détecté dans ce pixel sera un mélange du signal provenant de chacune des régions, et ne permettra pas d’estimer correctement le signal émanant d’une seule de ces régions. La sévérité des biais introduits par l’</a:t>
            </a:r>
            <a:r>
              <a:rPr lang="fr-FR" b="1" dirty="0"/>
              <a:t>effet</a:t>
            </a:r>
            <a:r>
              <a:rPr lang="fr-FR" dirty="0"/>
              <a:t> de </a:t>
            </a:r>
            <a:r>
              <a:rPr lang="fr-FR" b="1" dirty="0"/>
              <a:t>volume partiel</a:t>
            </a:r>
            <a:r>
              <a:rPr lang="fr-FR" dirty="0"/>
              <a:t> dépend essentiellement de la résolution spatiale du système d’imagerie, de la taille des pixels, et de la taille des structures imagées. Un ordre de grandeur facile à mémoriser est que l’</a:t>
            </a:r>
            <a:r>
              <a:rPr lang="fr-FR" b="1" dirty="0"/>
              <a:t>effet</a:t>
            </a:r>
            <a:r>
              <a:rPr lang="fr-FR" dirty="0"/>
              <a:t> de </a:t>
            </a:r>
            <a:r>
              <a:rPr lang="fr-FR" b="1" dirty="0"/>
              <a:t>volume partiel </a:t>
            </a:r>
            <a:r>
              <a:rPr lang="fr-FR" dirty="0"/>
              <a:t>affecte essentiellement les mesures ayant trait à des structures dont la taille est inférieure à trois fois la résolution spatiale du système d’imagerie. Par exemple, en TEP, où la résolution spatiale dans les images reconstruites est de l’ordre de 6 mm au mieux, les mesures se rapportant à des tumeurs dont le diamètre est inférieur à ou voisin de 2,5 mm seront fortement affectées par l’</a:t>
            </a:r>
            <a:r>
              <a:rPr lang="fr-FR" b="1" dirty="0"/>
              <a:t>effet</a:t>
            </a:r>
            <a:r>
              <a:rPr lang="fr-FR" dirty="0"/>
              <a:t> de </a:t>
            </a:r>
            <a:r>
              <a:rPr lang="fr-FR" b="1" dirty="0"/>
              <a:t>volume partiel</a:t>
            </a:r>
            <a:r>
              <a:rPr lang="fr-FR" dirty="0"/>
              <a:t>. En TEMP, où la résolution spatiale est plutôt de l’ordre du centimètre, toutes les structures dont la taille est inférieure à 3 cm seront sévèrement affectées par l’</a:t>
            </a:r>
            <a:r>
              <a:rPr lang="fr-FR" b="1" dirty="0"/>
              <a:t>effet</a:t>
            </a:r>
            <a:r>
              <a:rPr lang="fr-FR" dirty="0"/>
              <a:t> de </a:t>
            </a:r>
            <a:r>
              <a:rPr lang="fr-FR" b="1" dirty="0"/>
              <a:t>volume partiel</a:t>
            </a:r>
            <a:r>
              <a:rPr lang="fr-FR" dirty="0"/>
              <a:t>. A cause de l’</a:t>
            </a:r>
            <a:r>
              <a:rPr lang="fr-FR" b="1" dirty="0"/>
              <a:t>effet</a:t>
            </a:r>
            <a:r>
              <a:rPr lang="fr-FR" dirty="0"/>
              <a:t> de </a:t>
            </a:r>
            <a:r>
              <a:rPr lang="fr-FR" b="1" dirty="0"/>
              <a:t>volume partiel</a:t>
            </a:r>
            <a:r>
              <a:rPr lang="fr-FR" dirty="0"/>
              <a:t>, on détecte de l’activité émanant d’une structure dans les pixels voisins de la structure, et on détecte de l’activité ne provenant pas de la structure considérée dans les pixels positionnés sur la structure.</a:t>
            </a:r>
          </a:p>
        </p:txBody>
      </p:sp>
      <p:sp>
        <p:nvSpPr>
          <p:cNvPr id="368643"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2861017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52</a:t>
            </a:fld>
            <a:endParaRPr lang="fr-FR"/>
          </a:p>
        </p:txBody>
      </p:sp>
    </p:spTree>
    <p:extLst>
      <p:ext uri="{BB962C8B-B14F-4D97-AF65-F5344CB8AC3E}">
        <p14:creationId xmlns:p14="http://schemas.microsoft.com/office/powerpoint/2010/main" val="1295393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Différence avec dia avant </a:t>
            </a:r>
            <a:r>
              <a:rPr lang="fr-FR" dirty="0" err="1" smtClean="0"/>
              <a:t>cici</a:t>
            </a:r>
            <a:r>
              <a:rPr lang="fr-FR" baseline="0" dirty="0" smtClean="0"/>
              <a:t> on parle de </a:t>
            </a:r>
            <a:r>
              <a:rPr lang="fr-FR" baseline="0" dirty="0" err="1" smtClean="0"/>
              <a:t>voxel</a:t>
            </a:r>
            <a:r>
              <a:rPr lang="fr-FR" baseline="0" dirty="0" smtClean="0"/>
              <a:t> à la </a:t>
            </a:r>
            <a:r>
              <a:rPr lang="fr-FR" baseline="0" dirty="0" err="1" smtClean="0"/>
              <a:t>palce</a:t>
            </a:r>
            <a:r>
              <a:rPr lang="fr-FR" baseline="0" dirty="0" smtClean="0"/>
              <a:t> de pixel</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53</a:t>
            </a:fld>
            <a:endParaRPr lang="fr-FR"/>
          </a:p>
        </p:txBody>
      </p:sp>
    </p:spTree>
    <p:extLst>
      <p:ext uri="{BB962C8B-B14F-4D97-AF65-F5344CB8AC3E}">
        <p14:creationId xmlns:p14="http://schemas.microsoft.com/office/powerpoint/2010/main" val="4092844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56</a:t>
            </a:fld>
            <a:endParaRPr lang="fr-FR"/>
          </a:p>
        </p:txBody>
      </p:sp>
    </p:spTree>
    <p:extLst>
      <p:ext uri="{BB962C8B-B14F-4D97-AF65-F5344CB8AC3E}">
        <p14:creationId xmlns:p14="http://schemas.microsoft.com/office/powerpoint/2010/main" val="3971583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C3C6D-BAA2-478B-AD02-1869619A4704}" type="slidenum">
              <a:rPr lang="fr-FR"/>
              <a:pPr/>
              <a:t>57</a:t>
            </a:fld>
            <a:endParaRPr lang="fr-FR"/>
          </a:p>
        </p:txBody>
      </p:sp>
      <p:sp>
        <p:nvSpPr>
          <p:cNvPr id="317442" name="Rectangle 2"/>
          <p:cNvSpPr>
            <a:spLocks noGrp="1" noRot="1" noChangeAspect="1" noChangeArrowheads="1" noTextEdit="1"/>
          </p:cNvSpPr>
          <p:nvPr>
            <p:ph type="sldImg"/>
          </p:nvPr>
        </p:nvSpPr>
        <p:spPr>
          <a:xfrm>
            <a:off x="992188" y="768350"/>
            <a:ext cx="5114925" cy="3836988"/>
          </a:xfrm>
          <a:ln/>
        </p:spPr>
      </p:sp>
      <p:sp>
        <p:nvSpPr>
          <p:cNvPr id="317443" name="Rectangle 3"/>
          <p:cNvSpPr>
            <a:spLocks noGrp="1" noChangeArrowheads="1"/>
          </p:cNvSpPr>
          <p:nvPr>
            <p:ph type="body" idx="1"/>
          </p:nvPr>
        </p:nvSpPr>
        <p:spPr/>
        <p:txBody>
          <a:bodyPr/>
          <a:lstStyle/>
          <a:p>
            <a:r>
              <a:rPr lang="fr-FR"/>
              <a:t>Mouvement pendant l’acquisition,  petit mouvement peut avoir de grandes conséquences. La nature de l’artefact dépend de l’instant du mouvement pendant la séquence d’acquisition. Mouvement à partir du milieu de la séquence, donc dans la fréquence basse (low k value) . Si le mouvement est pendant l’acquisition haute fréquence, (au début ou à la fin de la période d’acquisition) les artéfacts sont différents.    </a:t>
            </a:r>
          </a:p>
          <a:p>
            <a:endParaRPr lang="fr-FR"/>
          </a:p>
          <a:p>
            <a:r>
              <a:rPr lang="fr-FR"/>
              <a:t> comme les mouvements des yeux,</a:t>
            </a:r>
          </a:p>
          <a:p>
            <a:r>
              <a:rPr lang="fr-FR"/>
              <a:t> les pulsations du flux sanguin,</a:t>
            </a:r>
          </a:p>
          <a:p>
            <a:r>
              <a:rPr lang="fr-FR"/>
              <a:t> les mouvements respiratoires,</a:t>
            </a:r>
          </a:p>
          <a:p>
            <a:r>
              <a:rPr lang="fr-FR"/>
              <a:t> les mouvements de la tête, </a:t>
            </a:r>
          </a:p>
        </p:txBody>
      </p:sp>
    </p:spTree>
    <p:extLst>
      <p:ext uri="{BB962C8B-B14F-4D97-AF65-F5344CB8AC3E}">
        <p14:creationId xmlns:p14="http://schemas.microsoft.com/office/powerpoint/2010/main" val="344215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5B0AA-5D8A-45F3-9C74-3A29AF55249D}" type="slidenum">
              <a:rPr lang="fr-FR"/>
              <a:pPr/>
              <a:t>58</a:t>
            </a:fld>
            <a:endParaRPr lang="fr-FR"/>
          </a:p>
        </p:txBody>
      </p:sp>
      <p:sp>
        <p:nvSpPr>
          <p:cNvPr id="321538" name="Rectangle 2"/>
          <p:cNvSpPr>
            <a:spLocks noGrp="1" noRot="1" noChangeAspect="1" noChangeArrowheads="1" noTextEdit="1"/>
          </p:cNvSpPr>
          <p:nvPr>
            <p:ph type="sldImg"/>
          </p:nvPr>
        </p:nvSpPr>
        <p:spPr>
          <a:xfrm>
            <a:off x="992188" y="768350"/>
            <a:ext cx="5114925" cy="3836988"/>
          </a:xfrm>
          <a:ln/>
        </p:spPr>
      </p:sp>
      <p:sp>
        <p:nvSpPr>
          <p:cNvPr id="321539" name="Rectangle 3"/>
          <p:cNvSpPr>
            <a:spLocks noGrp="1" noChangeArrowheads="1"/>
          </p:cNvSpPr>
          <p:nvPr>
            <p:ph type="body" idx="1"/>
          </p:nvPr>
        </p:nvSpPr>
        <p:spPr/>
        <p:txBody>
          <a:bodyPr/>
          <a:lstStyle/>
          <a:p>
            <a:r>
              <a:rPr lang="fr-FR"/>
              <a:t>comme les mouvements des yeux,</a:t>
            </a:r>
          </a:p>
          <a:p>
            <a:r>
              <a:rPr lang="fr-FR"/>
              <a:t> les pulsations du flux sanguin,</a:t>
            </a:r>
          </a:p>
          <a:p>
            <a:r>
              <a:rPr lang="fr-FR"/>
              <a:t> </a:t>
            </a:r>
          </a:p>
          <a:p>
            <a:r>
              <a:rPr lang="fr-FR"/>
              <a:t>Naturellement ces artefacts en dehors du crane se retrouve sur toute l’image, y compris le cerveau ou ils peuvent être gênant.  </a:t>
            </a:r>
          </a:p>
        </p:txBody>
      </p:sp>
    </p:spTree>
    <p:extLst>
      <p:ext uri="{BB962C8B-B14F-4D97-AF65-F5344CB8AC3E}">
        <p14:creationId xmlns:p14="http://schemas.microsoft.com/office/powerpoint/2010/main" val="47657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31B54-ABDE-4B38-8910-AAF5044A732D}" type="slidenum">
              <a:rPr lang="fr-FR"/>
              <a:pPr/>
              <a:t>5</a:t>
            </a:fld>
            <a:endParaRPr lang="fr-FR"/>
          </a:p>
        </p:txBody>
      </p:sp>
      <p:sp>
        <p:nvSpPr>
          <p:cNvPr id="253954" name="Rectangle 2"/>
          <p:cNvSpPr>
            <a:spLocks noGrp="1" noRot="1" noChangeAspect="1" noChangeArrowheads="1" noTextEdit="1"/>
          </p:cNvSpPr>
          <p:nvPr>
            <p:ph type="sldImg"/>
          </p:nvPr>
        </p:nvSpPr>
        <p:spPr>
          <a:xfrm>
            <a:off x="992188" y="768350"/>
            <a:ext cx="5114925" cy="3836988"/>
          </a:xfrm>
          <a:ln/>
        </p:spPr>
      </p:sp>
      <p:sp>
        <p:nvSpPr>
          <p:cNvPr id="253955" name="Rectangle 3"/>
          <p:cNvSpPr>
            <a:spLocks noGrp="1" noChangeArrowheads="1"/>
          </p:cNvSpPr>
          <p:nvPr>
            <p:ph type="body" idx="1"/>
          </p:nvPr>
        </p:nvSpPr>
        <p:spPr/>
        <p:txBody>
          <a:bodyPr/>
          <a:lstStyle/>
          <a:p>
            <a:r>
              <a:rPr lang="fr-FR" b="1" dirty="0"/>
              <a:t>Diagnostic</a:t>
            </a:r>
            <a:r>
              <a:rPr lang="fr-FR" dirty="0"/>
              <a:t> : définir le type de pathologie (anamnèse ou histoire de la maladie, puis examens physiques (clinique) (pouls, tension, auscultation, palper, reflexe,  ..),  examens complémentaires (image médicale, </a:t>
            </a:r>
            <a:r>
              <a:rPr lang="fr-FR" dirty="0" smtClean="0"/>
              <a:t>…)), les explorations fonctionnelles utilisent toutes les techniques permettant de mesurer les fonctions d’un organe (ex exploration respiratoire, capacité respiratoire, …..</a:t>
            </a:r>
            <a:endParaRPr lang="fr-FR" dirty="0"/>
          </a:p>
          <a:p>
            <a:r>
              <a:rPr lang="fr-FR" b="1" dirty="0"/>
              <a:t>Pronostic</a:t>
            </a:r>
            <a:r>
              <a:rPr lang="fr-FR" dirty="0"/>
              <a:t> : prédiction par le médecin du progrès de la maladie du patient, et ses chances éventuelles de guérison  (prévoir et  prédire la maladie). L’approche des sociétés humaines dans le temps comme dans l’espace dévoile une attitude culturelle universelle face au malheur et à la maladie : la nécessité de connaître ce qui peut advenir dans le futur. Dans ce sens, la volonté de prévoir et de prédire, sous les formes les plus différentes et avec des objectifs variables, met en relation l’évaluation des possibles et la diminution de l’incertitude. Bien sûr, la finalité de ces actes ne se réduit pas à la tentative de cerner ce qui est inconnu, voire d’en donner une lecture claire, mais intègre entièrement l’avenir au présent et au passé. </a:t>
            </a:r>
          </a:p>
          <a:p>
            <a:r>
              <a:rPr lang="fr-FR" b="1" dirty="0"/>
              <a:t>Thérapeutique</a:t>
            </a:r>
            <a:r>
              <a:rPr lang="fr-FR" dirty="0"/>
              <a:t> : soigner la maladie. Avant la thérapie il faut établir un pronostic (en cas de chirurgie </a:t>
            </a:r>
            <a:r>
              <a:rPr lang="fr-FR" dirty="0" err="1"/>
              <a:t>expl</a:t>
            </a:r>
            <a:r>
              <a:rPr lang="fr-FR" dirty="0"/>
              <a:t>)</a:t>
            </a:r>
          </a:p>
          <a:p>
            <a:r>
              <a:rPr lang="fr-FR" dirty="0"/>
              <a:t>La </a:t>
            </a:r>
            <a:r>
              <a:rPr lang="fr-FR" b="1" i="1" dirty="0"/>
              <a:t>médecine interventionnelle</a:t>
            </a:r>
            <a:r>
              <a:rPr lang="fr-FR" dirty="0"/>
              <a:t> consiste à placer, à l'intérieur d'un vaisseau sanguin ou d'un autre conduit anatomique, un petit appareillage médical (si sténose alors un on agrandi avec un </a:t>
            </a:r>
            <a:r>
              <a:rPr lang="fr-FR" dirty="0" err="1"/>
              <a:t>balonnet</a:t>
            </a:r>
            <a:r>
              <a:rPr lang="fr-FR" dirty="0"/>
              <a:t>, L'opérateur est assisté dans de telles interventions par des systèmes d'</a:t>
            </a:r>
            <a:r>
              <a:rPr lang="fr-FR" b="1" i="1" dirty="0"/>
              <a:t>imagerie</a:t>
            </a:r>
            <a:r>
              <a:rPr lang="fr-FR" dirty="0"/>
              <a:t>, qui lui permettent de visualiser ses gestes sur un écran, en temps réel. De plus, il procède de plus en plus souvent au moyen d'</a:t>
            </a:r>
            <a:r>
              <a:rPr lang="fr-FR" b="1" i="1" dirty="0"/>
              <a:t>instruments miniaturisés et robotisés</a:t>
            </a:r>
            <a:r>
              <a:rPr lang="fr-FR" dirty="0"/>
              <a:t>. </a:t>
            </a:r>
            <a:br>
              <a:rPr lang="fr-FR" dirty="0"/>
            </a:br>
            <a:endParaRPr lang="fr-FR" dirty="0"/>
          </a:p>
          <a:p>
            <a:r>
              <a:rPr lang="fr-FR" b="1" dirty="0"/>
              <a:t>La recherche clinique</a:t>
            </a:r>
            <a:r>
              <a:rPr lang="fr-FR" dirty="0"/>
              <a:t> : permet de mieux comprendre l’anatomie, son évolution et le fonctionnement. </a:t>
            </a:r>
          </a:p>
        </p:txBody>
      </p:sp>
    </p:spTree>
    <p:extLst>
      <p:ext uri="{BB962C8B-B14F-4D97-AF65-F5344CB8AC3E}">
        <p14:creationId xmlns:p14="http://schemas.microsoft.com/office/powerpoint/2010/main" val="2893240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530CF-901A-4092-8EBE-144E77B83EA0}" type="slidenum">
              <a:rPr lang="fr-FR"/>
              <a:pPr/>
              <a:t>59</a:t>
            </a:fld>
            <a:endParaRPr lang="fr-FR"/>
          </a:p>
        </p:txBody>
      </p:sp>
      <p:sp>
        <p:nvSpPr>
          <p:cNvPr id="319490" name="Rectangle 2"/>
          <p:cNvSpPr>
            <a:spLocks noGrp="1" noRot="1" noChangeAspect="1" noChangeArrowheads="1" noTextEdit="1"/>
          </p:cNvSpPr>
          <p:nvPr>
            <p:ph type="sldImg"/>
          </p:nvPr>
        </p:nvSpPr>
        <p:spPr>
          <a:xfrm>
            <a:off x="992188" y="768350"/>
            <a:ext cx="5114925" cy="3836988"/>
          </a:xfrm>
          <a:ln/>
        </p:spPr>
      </p:sp>
      <p:sp>
        <p:nvSpPr>
          <p:cNvPr id="319491" name="Rectangle 3"/>
          <p:cNvSpPr>
            <a:spLocks noGrp="1" noChangeArrowheads="1"/>
          </p:cNvSpPr>
          <p:nvPr>
            <p:ph type="body" idx="1"/>
          </p:nvPr>
        </p:nvSpPr>
        <p:spPr/>
        <p:txBody>
          <a:bodyPr/>
          <a:lstStyle/>
          <a:p>
            <a:r>
              <a:rPr lang="fr-FR"/>
              <a:t>Variations très basse fréquence de l’amplitude du au champs RF</a:t>
            </a:r>
          </a:p>
          <a:p>
            <a:r>
              <a:rPr lang="fr-FR"/>
              <a:t>Du à l’inhomogénéité dans le champs généré par les impulsions RF, </a:t>
            </a:r>
          </a:p>
          <a:p>
            <a:r>
              <a:rPr lang="fr-FR"/>
              <a:t>Dans le gain de l’antenne, et éventuellement dans les inhomogénéité du champs magnétique principal.</a:t>
            </a:r>
          </a:p>
          <a:p>
            <a:endParaRPr lang="fr-FR"/>
          </a:p>
          <a:p>
            <a:r>
              <a:rPr lang="fr-FR"/>
              <a:t>Artéfact pas gênant pour le radiologue ou le clinicien</a:t>
            </a:r>
          </a:p>
          <a:p>
            <a:r>
              <a:rPr lang="fr-FR"/>
              <a:t>Mais peut poser d’importants problème à un système de traitement d’images. </a:t>
            </a:r>
          </a:p>
        </p:txBody>
      </p:sp>
    </p:spTree>
    <p:extLst>
      <p:ext uri="{BB962C8B-B14F-4D97-AF65-F5344CB8AC3E}">
        <p14:creationId xmlns:p14="http://schemas.microsoft.com/office/powerpoint/2010/main" val="3733822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322A7-E993-4526-8DAD-0634D36DC1B7}" type="slidenum">
              <a:rPr lang="fr-FR"/>
              <a:pPr/>
              <a:t>60</a:t>
            </a:fld>
            <a:endParaRPr lang="fr-FR"/>
          </a:p>
        </p:txBody>
      </p:sp>
      <p:sp>
        <p:nvSpPr>
          <p:cNvPr id="326658" name="Rectangle 2"/>
          <p:cNvSpPr>
            <a:spLocks noGrp="1" noRot="1" noChangeAspect="1" noChangeArrowheads="1" noTextEdit="1"/>
          </p:cNvSpPr>
          <p:nvPr>
            <p:ph type="sldImg"/>
          </p:nvPr>
        </p:nvSpPr>
        <p:spPr>
          <a:xfrm>
            <a:off x="992188" y="768350"/>
            <a:ext cx="5114925" cy="3836988"/>
          </a:xfrm>
          <a:ln/>
        </p:spPr>
      </p:sp>
      <p:sp>
        <p:nvSpPr>
          <p:cNvPr id="326659" name="Rectangle 3"/>
          <p:cNvSpPr>
            <a:spLocks noGrp="1" noChangeArrowheads="1"/>
          </p:cNvSpPr>
          <p:nvPr>
            <p:ph type="body" idx="1"/>
          </p:nvPr>
        </p:nvSpPr>
        <p:spPr/>
        <p:txBody>
          <a:bodyPr/>
          <a:lstStyle/>
          <a:p>
            <a:r>
              <a:rPr lang="fr-FR"/>
              <a:t>Shim, =&gt; gradient plus linéaire, distorsion de l’image. </a:t>
            </a:r>
          </a:p>
          <a:p>
            <a:r>
              <a:rPr lang="fr-FR"/>
              <a:t>Exemple l’homogénéité du champs principal est perturbée par la présence d’objets dont la suceptibilité magnétique n’est pas constante. </a:t>
            </a:r>
          </a:p>
          <a:p>
            <a:r>
              <a:rPr lang="fr-FR"/>
              <a:t>Par ailleurs des variations dans l’intensité des champs magnétique peut provoquer une compression ou dilatation de l’image dans </a:t>
            </a:r>
          </a:p>
          <a:p>
            <a:r>
              <a:rPr lang="fr-FR"/>
              <a:t>une direction spatiale  (on parle de changement de taille du voxel)</a:t>
            </a:r>
          </a:p>
        </p:txBody>
      </p:sp>
    </p:spTree>
    <p:extLst>
      <p:ext uri="{BB962C8B-B14F-4D97-AF65-F5344CB8AC3E}">
        <p14:creationId xmlns:p14="http://schemas.microsoft.com/office/powerpoint/2010/main" val="4008797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E540B-CEDE-410E-8F7A-0B16D74A1D97}" type="slidenum">
              <a:rPr lang="fr-FR"/>
              <a:pPr/>
              <a:t>61</a:t>
            </a:fld>
            <a:endParaRPr lang="fr-FR"/>
          </a:p>
        </p:txBody>
      </p:sp>
      <p:sp>
        <p:nvSpPr>
          <p:cNvPr id="328706" name="Rectangle 2"/>
          <p:cNvSpPr>
            <a:spLocks noGrp="1" noRot="1" noChangeAspect="1" noChangeArrowheads="1" noTextEdit="1"/>
          </p:cNvSpPr>
          <p:nvPr>
            <p:ph type="sldImg"/>
          </p:nvPr>
        </p:nvSpPr>
        <p:spPr>
          <a:xfrm>
            <a:off x="992188" y="768350"/>
            <a:ext cx="5114925" cy="3836988"/>
          </a:xfrm>
          <a:ln/>
        </p:spPr>
      </p:sp>
      <p:sp>
        <p:nvSpPr>
          <p:cNvPr id="328707" name="Rectangle 3"/>
          <p:cNvSpPr>
            <a:spLocks noGrp="1" noChangeArrowheads="1"/>
          </p:cNvSpPr>
          <p:nvPr>
            <p:ph type="body" idx="1"/>
          </p:nvPr>
        </p:nvSpPr>
        <p:spPr/>
        <p:txBody>
          <a:bodyPr/>
          <a:lstStyle/>
          <a:p>
            <a:r>
              <a:rPr lang="fr-FR"/>
              <a:t>Le bruit inhérent à toute acquisition. </a:t>
            </a:r>
          </a:p>
          <a:p>
            <a:r>
              <a:rPr lang="fr-FR"/>
              <a:t>Il est gaussien dans l’image et de type  rayleight en dehors. </a:t>
            </a:r>
          </a:p>
        </p:txBody>
      </p:sp>
    </p:spTree>
    <p:extLst>
      <p:ext uri="{BB962C8B-B14F-4D97-AF65-F5344CB8AC3E}">
        <p14:creationId xmlns:p14="http://schemas.microsoft.com/office/powerpoint/2010/main" val="3555618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FBAA0-A715-4EA3-BF21-4179041F4648}" type="slidenum">
              <a:rPr lang="fr-FR"/>
              <a:pPr/>
              <a:t>63</a:t>
            </a:fld>
            <a:endParaRPr lang="fr-FR"/>
          </a:p>
        </p:txBody>
      </p:sp>
      <p:sp>
        <p:nvSpPr>
          <p:cNvPr id="337922" name="Rectangle 2"/>
          <p:cNvSpPr>
            <a:spLocks noGrp="1" noRot="1" noChangeAspect="1" noChangeArrowheads="1" noTextEdit="1"/>
          </p:cNvSpPr>
          <p:nvPr>
            <p:ph type="sldImg"/>
          </p:nvPr>
        </p:nvSpPr>
        <p:spPr>
          <a:xfrm>
            <a:off x="992188" y="768350"/>
            <a:ext cx="5114925" cy="3836988"/>
          </a:xfrm>
          <a:ln/>
        </p:spPr>
      </p:sp>
      <p:sp>
        <p:nvSpPr>
          <p:cNvPr id="337923" name="Rectangle 3"/>
          <p:cNvSpPr>
            <a:spLocks noGrp="1" noChangeArrowheads="1"/>
          </p:cNvSpPr>
          <p:nvPr>
            <p:ph type="body" idx="1"/>
          </p:nvPr>
        </p:nvSpPr>
        <p:spPr/>
        <p:txBody>
          <a:bodyPr/>
          <a:lstStyle/>
          <a:p>
            <a:r>
              <a:rPr lang="fr-FR"/>
              <a:t>Assurez vous du sens de l’acquisition + visualisation avant de dire droite ou gauche. </a:t>
            </a:r>
          </a:p>
          <a:p>
            <a:r>
              <a:rPr lang="fr-FR"/>
              <a:t>Pour plus de certitude toujours vérifiez</a:t>
            </a:r>
          </a:p>
        </p:txBody>
      </p:sp>
    </p:spTree>
    <p:extLst>
      <p:ext uri="{BB962C8B-B14F-4D97-AF65-F5344CB8AC3E}">
        <p14:creationId xmlns:p14="http://schemas.microsoft.com/office/powerpoint/2010/main" val="2527542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64</a:t>
            </a:fld>
            <a:endParaRPr lang="fr-FR"/>
          </a:p>
        </p:txBody>
      </p:sp>
    </p:spTree>
    <p:extLst>
      <p:ext uri="{BB962C8B-B14F-4D97-AF65-F5344CB8AC3E}">
        <p14:creationId xmlns:p14="http://schemas.microsoft.com/office/powerpoint/2010/main" val="3803354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8100" cy="3838575"/>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E9F0E0-1388-4840-96F7-760319AC3039}" type="slidenum">
              <a:rPr lang="fr-FR" smtClean="0"/>
              <a:pPr/>
              <a:t>65</a:t>
            </a:fld>
            <a:endParaRPr lang="fr-FR"/>
          </a:p>
        </p:txBody>
      </p:sp>
    </p:spTree>
    <p:extLst>
      <p:ext uri="{BB962C8B-B14F-4D97-AF65-F5344CB8AC3E}">
        <p14:creationId xmlns:p14="http://schemas.microsoft.com/office/powerpoint/2010/main" val="1320999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A6523-F222-4783-A2EF-7D0C8B33D648}" type="slidenum">
              <a:rPr lang="fr-FR"/>
              <a:pPr/>
              <a:t>66</a:t>
            </a:fld>
            <a:endParaRPr lang="fr-FR"/>
          </a:p>
        </p:txBody>
      </p:sp>
      <p:sp>
        <p:nvSpPr>
          <p:cNvPr id="462850" name="Rectangle 2"/>
          <p:cNvSpPr>
            <a:spLocks noGrp="1" noChangeArrowheads="1"/>
          </p:cNvSpPr>
          <p:nvPr>
            <p:ph type="body" idx="1"/>
          </p:nvPr>
        </p:nvSpPr>
        <p:spPr>
          <a:xfrm>
            <a:off x="947123" y="4861026"/>
            <a:ext cx="5205055" cy="4606408"/>
          </a:xfrm>
          <a:ln/>
        </p:spPr>
        <p:txBody>
          <a:bodyPr lIns="94437" tIns="47218" rIns="94437" bIns="47218"/>
          <a:lstStyle/>
          <a:p>
            <a:pPr defTabSz="772177"/>
            <a:r>
              <a:rPr lang="fr-FR" dirty="0" smtClean="0"/>
              <a:t>Les PACS</a:t>
            </a:r>
            <a:r>
              <a:rPr lang="fr-FR" baseline="0" dirty="0" smtClean="0"/>
              <a:t> sont : </a:t>
            </a:r>
          </a:p>
          <a:p>
            <a:pPr defTabSz="772177"/>
            <a:r>
              <a:rPr lang="fr-FR" baseline="0" dirty="0" smtClean="0"/>
              <a:t> - des serveurs, puissant performant, avec de grand espace de stockage , très sécurisé (RAID, redondance des alim, </a:t>
            </a:r>
            <a:r>
              <a:rPr lang="fr-FR" baseline="0" dirty="0" err="1" smtClean="0"/>
              <a:t>ventilateuyr</a:t>
            </a:r>
            <a:r>
              <a:rPr lang="fr-FR" baseline="0" dirty="0" smtClean="0"/>
              <a:t>, ..)</a:t>
            </a:r>
          </a:p>
          <a:p>
            <a:pPr defTabSz="772177"/>
            <a:r>
              <a:rPr lang="fr-FR" baseline="0" dirty="0" smtClean="0"/>
              <a:t> - une base de données relationnelle performante,</a:t>
            </a:r>
          </a:p>
          <a:p>
            <a:pPr defTabSz="772177"/>
            <a:endParaRPr lang="fr-FR" baseline="0" dirty="0"/>
          </a:p>
        </p:txBody>
      </p:sp>
      <p:sp>
        <p:nvSpPr>
          <p:cNvPr id="462851" name="Rectangle 3"/>
          <p:cNvSpPr>
            <a:spLocks noGrp="1" noRot="1" noChangeAspect="1" noChangeArrowheads="1" noTextEdit="1"/>
          </p:cNvSpPr>
          <p:nvPr>
            <p:ph type="sldImg"/>
          </p:nvPr>
        </p:nvSpPr>
        <p:spPr>
          <a:xfrm>
            <a:off x="984250" y="763588"/>
            <a:ext cx="5126038" cy="3846512"/>
          </a:xfrm>
          <a:ln w="12700" cap="flat">
            <a:solidFill>
              <a:schemeClr val="tx1"/>
            </a:solidFill>
          </a:ln>
        </p:spPr>
      </p:sp>
    </p:spTree>
    <p:extLst>
      <p:ext uri="{BB962C8B-B14F-4D97-AF65-F5344CB8AC3E}">
        <p14:creationId xmlns:p14="http://schemas.microsoft.com/office/powerpoint/2010/main" val="9770422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67</a:t>
            </a:fld>
            <a:endParaRPr lang="fr-FR"/>
          </a:p>
        </p:txBody>
      </p:sp>
    </p:spTree>
    <p:extLst>
      <p:ext uri="{BB962C8B-B14F-4D97-AF65-F5344CB8AC3E}">
        <p14:creationId xmlns:p14="http://schemas.microsoft.com/office/powerpoint/2010/main" val="3740769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5D20E-8021-42F6-B344-69F2D6334F5E}" type="slidenum">
              <a:rPr lang="fr-FR"/>
              <a:pPr/>
              <a:t>68</a:t>
            </a:fld>
            <a:endParaRPr lang="fr-FR"/>
          </a:p>
        </p:txBody>
      </p:sp>
      <p:sp>
        <p:nvSpPr>
          <p:cNvPr id="292866" name="Rectangle 2"/>
          <p:cNvSpPr>
            <a:spLocks noGrp="1" noChangeArrowheads="1"/>
          </p:cNvSpPr>
          <p:nvPr>
            <p:ph type="body" idx="1"/>
          </p:nvPr>
        </p:nvSpPr>
        <p:spPr>
          <a:xfrm>
            <a:off x="946150" y="4860925"/>
            <a:ext cx="5207000" cy="4605338"/>
          </a:xfrm>
          <a:noFill/>
          <a:ln/>
        </p:spPr>
        <p:txBody>
          <a:bodyPr lIns="98001" tIns="49001" rIns="98001" bIns="49001"/>
          <a:lstStyle/>
          <a:p>
            <a:pPr defTabSz="739775">
              <a:buFontTx/>
              <a:buChar char="-"/>
            </a:pPr>
            <a:r>
              <a:rPr lang="fr-FR"/>
              <a:t>La question</a:t>
            </a:r>
          </a:p>
          <a:p>
            <a:pPr defTabSz="739775">
              <a:buFontTx/>
              <a:buChar char="-"/>
            </a:pPr>
            <a:r>
              <a:rPr lang="fr-FR"/>
              <a:t>Ou alors de quelle information dispose t on pour répondre à la question</a:t>
            </a:r>
          </a:p>
          <a:p>
            <a:pPr defTabSz="739775">
              <a:buFontTx/>
              <a:buChar char="-"/>
            </a:pPr>
            <a:r>
              <a:rPr lang="fr-FR"/>
              <a:t>Quelle méthode, algo, ceci dépendra des informations disponible. Naturellement il se pourra que le choix de la méthode entraîne une modification des informations à acquérir, autre séquence IRM par exemple 3D, …… </a:t>
            </a:r>
          </a:p>
        </p:txBody>
      </p:sp>
      <p:sp>
        <p:nvSpPr>
          <p:cNvPr id="29286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759581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82042-1AEC-4B22-B21D-2DA3B69F2567}" type="slidenum">
              <a:rPr lang="fr-FR"/>
              <a:pPr/>
              <a:t>70</a:t>
            </a:fld>
            <a:endParaRPr lang="fr-FR"/>
          </a:p>
        </p:txBody>
      </p:sp>
      <p:sp>
        <p:nvSpPr>
          <p:cNvPr id="295938" name="Rectangle 2"/>
          <p:cNvSpPr>
            <a:spLocks noGrp="1" noChangeArrowheads="1"/>
          </p:cNvSpPr>
          <p:nvPr>
            <p:ph type="body" idx="1"/>
          </p:nvPr>
        </p:nvSpPr>
        <p:spPr>
          <a:xfrm>
            <a:off x="946150" y="4860925"/>
            <a:ext cx="5207000" cy="4605338"/>
          </a:xfrm>
          <a:ln/>
        </p:spPr>
        <p:txBody>
          <a:bodyPr lIns="98001" tIns="49001" rIns="98001" bIns="49001"/>
          <a:lstStyle/>
          <a:p>
            <a:pPr defTabSz="739775"/>
            <a:endParaRPr lang="fr-FR"/>
          </a:p>
        </p:txBody>
      </p:sp>
      <p:sp>
        <p:nvSpPr>
          <p:cNvPr id="295939"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348831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B07DA-1B12-4761-9E83-38CC407D0021}" type="slidenum">
              <a:rPr lang="fr-FR"/>
              <a:pPr/>
              <a:t>6</a:t>
            </a:fld>
            <a:endParaRPr lang="fr-FR"/>
          </a:p>
        </p:txBody>
      </p:sp>
      <p:sp>
        <p:nvSpPr>
          <p:cNvPr id="251906" name="Rectangle 2"/>
          <p:cNvSpPr>
            <a:spLocks noGrp="1" noChangeArrowheads="1"/>
          </p:cNvSpPr>
          <p:nvPr>
            <p:ph type="body" idx="1"/>
          </p:nvPr>
        </p:nvSpPr>
        <p:spPr>
          <a:xfrm>
            <a:off x="946150" y="4860925"/>
            <a:ext cx="5207000" cy="4605338"/>
          </a:xfrm>
          <a:noFill/>
          <a:ln/>
        </p:spPr>
        <p:txBody>
          <a:bodyPr lIns="98001" tIns="49001" rIns="98001" bIns="49001"/>
          <a:lstStyle/>
          <a:p>
            <a:pPr defTabSz="739775"/>
            <a:r>
              <a:rPr lang="fr-FR" dirty="0"/>
              <a:t>On va regarde le corps humain à </a:t>
            </a:r>
            <a:r>
              <a:rPr lang="fr-FR" dirty="0" smtClean="0"/>
              <a:t>l’extérieur (exemple cas grippe H1N1 camera </a:t>
            </a:r>
            <a:r>
              <a:rPr lang="fr-FR" dirty="0" err="1" smtClean="0"/>
              <a:t>infra-rouge</a:t>
            </a:r>
            <a:r>
              <a:rPr lang="fr-FR" baseline="0" dirty="0" smtClean="0"/>
              <a:t> pour déterminer si l’individu à de la température )</a:t>
            </a:r>
          </a:p>
          <a:p>
            <a:pPr defTabSz="739775"/>
            <a:r>
              <a:rPr lang="fr-FR" dirty="0" smtClean="0"/>
              <a:t> </a:t>
            </a:r>
            <a:r>
              <a:rPr lang="fr-FR" dirty="0"/>
              <a:t>ou à </a:t>
            </a:r>
            <a:r>
              <a:rPr lang="fr-FR" dirty="0" smtClean="0"/>
              <a:t>l’intérieur.</a:t>
            </a:r>
          </a:p>
          <a:p>
            <a:pPr defTabSz="739775"/>
            <a:r>
              <a:rPr lang="fr-FR" dirty="0" smtClean="0"/>
              <a:t> L'</a:t>
            </a:r>
            <a:r>
              <a:rPr lang="fr-FR" b="1" dirty="0" smtClean="0"/>
              <a:t>imagerie médicale</a:t>
            </a:r>
            <a:r>
              <a:rPr lang="fr-FR" dirty="0" smtClean="0"/>
              <a:t> est le procédé par lequel un médecin peut examiner l'intérieur du corps d'un patient sans l'opérer.</a:t>
            </a:r>
            <a:r>
              <a:rPr lang="fr-FR" b="1" dirty="0" smtClean="0"/>
              <a:t> Voir à l'intérieur du corps sans lui nuire"... ainsi Hippocrate, </a:t>
            </a:r>
            <a:endParaRPr lang="fr-FR" dirty="0" smtClean="0"/>
          </a:p>
          <a:p>
            <a:pPr defTabSz="739775"/>
            <a:r>
              <a:rPr lang="fr-FR" dirty="0" smtClean="0"/>
              <a:t>L'imagerie médicale va être utilisée</a:t>
            </a:r>
            <a:r>
              <a:rPr lang="fr-FR" baseline="0" dirty="0" smtClean="0"/>
              <a:t> </a:t>
            </a:r>
            <a:r>
              <a:rPr lang="fr-FR" dirty="0" smtClean="0"/>
              <a:t>à des fins cliniques dans les</a:t>
            </a:r>
            <a:r>
              <a:rPr lang="fr-FR" baseline="0" dirty="0" smtClean="0"/>
              <a:t> grandes phases de l’action médicale : le diagnostic, le pronostique, la thérapie, </a:t>
            </a:r>
            <a:r>
              <a:rPr lang="fr-FR" dirty="0" smtClean="0"/>
              <a:t>mais également dans le cadre de travaux de </a:t>
            </a:r>
            <a:r>
              <a:rPr lang="fr-FR" dirty="0" smtClean="0">
                <a:hlinkClick r:id="rId3" tooltip="Recherche scientifique"/>
              </a:rPr>
              <a:t>recherche scientifique</a:t>
            </a:r>
            <a:r>
              <a:rPr lang="fr-FR" dirty="0" smtClean="0"/>
              <a:t> étudiant la </a:t>
            </a:r>
            <a:r>
              <a:rPr lang="fr-FR" dirty="0" smtClean="0">
                <a:hlinkClick r:id="rId4" tooltip="Physiologie"/>
              </a:rPr>
              <a:t>physiologie</a:t>
            </a:r>
            <a:r>
              <a:rPr lang="fr-FR" dirty="0" smtClean="0"/>
              <a:t> des êtres vivants.</a:t>
            </a:r>
            <a:endParaRPr lang="fr-FR" dirty="0"/>
          </a:p>
          <a:p>
            <a:pPr defTabSz="739775"/>
            <a:r>
              <a:rPr lang="fr-FR" b="1" dirty="0"/>
              <a:t>L’image médicale</a:t>
            </a:r>
            <a:r>
              <a:rPr lang="fr-FR" dirty="0"/>
              <a:t> a révolutionné la médecine en donnant un accès immédiat et fiable à des informations jusqu’alors «invisibles» au diagnostic clinique, comme par exemple aux caractéristiques anatomiques, voire même à certains aspects du métabolisme (imagerie fonctionnelle) des organes. </a:t>
            </a:r>
            <a:r>
              <a:rPr lang="fr-FR" i="1" dirty="0"/>
              <a:t>+ fonctions biologiques</a:t>
            </a:r>
            <a:endParaRPr lang="fr-FR" dirty="0"/>
          </a:p>
          <a:p>
            <a:pPr defTabSz="739775"/>
            <a:r>
              <a:rPr lang="fr-FR" dirty="0"/>
              <a:t>Les techniques d’imagerie médicale ne donnent pas une simple «photographie» du tissu ou de l’organe étudié mais une représentation visuelle fondée sur des caractéristiques physiques ou chimiques particulières. Avec un appareillage certes beaucoup plus lourd que les instruments d’optique (endoscopes, fibres optiques…) - aujourd’hui si petits qu’ils peuvent être introduits dans les étroits canaux du corps humain -, mais sans les contraintes que ces derniers imposent (hospitalisation, anesthésie…). Les appareillages utilisés sont aussi variés que les techniques elles-mêmes ; des techniques qui peuvent être complémentaires les unes des autres</a:t>
            </a:r>
            <a:r>
              <a:rPr lang="fr-FR" dirty="0" smtClean="0"/>
              <a:t>.</a:t>
            </a:r>
          </a:p>
          <a:p>
            <a:pPr defTabSz="739775"/>
            <a:r>
              <a:rPr lang="fr-FR" dirty="0" smtClean="0"/>
              <a:t>L'</a:t>
            </a:r>
            <a:r>
              <a:rPr lang="fr-FR" b="1" i="1" dirty="0" smtClean="0"/>
              <a:t>informatique</a:t>
            </a:r>
            <a:r>
              <a:rPr lang="fr-FR" dirty="0" smtClean="0"/>
              <a:t> interviennent à de nombreux titres dans ces développements de la technique médicale : traitement des images, informatique graphique et réalité virtuelle, modélisation et simulation du comportement des tissus biologiques, robotique. </a:t>
            </a:r>
          </a:p>
          <a:p>
            <a:pPr defTabSz="739775"/>
            <a:r>
              <a:rPr lang="fr-FR" dirty="0" err="1" smtClean="0"/>
              <a:t>Informatiuqe</a:t>
            </a:r>
            <a:r>
              <a:rPr lang="fr-FR" dirty="0" smtClean="0"/>
              <a:t> </a:t>
            </a:r>
            <a:r>
              <a:rPr lang="fr-FR" dirty="0" smtClean="0">
                <a:sym typeface="Wingdings" pitchFamily="2" charset="2"/>
              </a:rPr>
              <a:t> traitement des images, presque exclusivement</a:t>
            </a:r>
            <a:endParaRPr lang="fr-FR" dirty="0"/>
          </a:p>
        </p:txBody>
      </p:sp>
      <p:sp>
        <p:nvSpPr>
          <p:cNvPr id="25190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1980191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r>
              <a:rPr lang="fr-FR" dirty="0" smtClean="0"/>
              <a:t>Restauration des données (Biais, Effet Compton) </a:t>
            </a:r>
          </a:p>
          <a:p>
            <a:r>
              <a:rPr lang="fr-FR" dirty="0" smtClean="0"/>
              <a:t>    •  Reconstruction d ’images (Tomographie) </a:t>
            </a:r>
          </a:p>
          <a:p>
            <a:r>
              <a:rPr lang="fr-FR" dirty="0" smtClean="0"/>
              <a:t>    •  Segmentation en régions </a:t>
            </a:r>
          </a:p>
          <a:p>
            <a:r>
              <a:rPr lang="fr-FR" dirty="0" smtClean="0"/>
              <a:t>    •  Visualisation </a:t>
            </a:r>
          </a:p>
          <a:p>
            <a:r>
              <a:rPr lang="fr-FR" dirty="0" smtClean="0"/>
              <a:t>    •  Représentation des formes et des textures </a:t>
            </a:r>
          </a:p>
          <a:p>
            <a:r>
              <a:rPr lang="fr-FR" dirty="0" smtClean="0"/>
              <a:t>    •  Mise en correspondance rigide ou élastique </a:t>
            </a:r>
          </a:p>
          <a:p>
            <a:r>
              <a:rPr lang="fr-FR" dirty="0" smtClean="0"/>
              <a:t>    •  Analyse du mouvement </a:t>
            </a:r>
          </a:p>
          <a:p>
            <a:r>
              <a:rPr lang="fr-FR" dirty="0" smtClean="0"/>
              <a:t>    •  Modélisation et Simulation </a:t>
            </a:r>
          </a:p>
          <a:p>
            <a:r>
              <a:rPr lang="fr-FR" dirty="0" smtClean="0"/>
              <a:t>    •  Assistance au diagnostic </a:t>
            </a:r>
          </a:p>
          <a:p>
            <a:r>
              <a:rPr lang="fr-FR" dirty="0" smtClean="0"/>
              <a:t>    •  Robotique médicale </a:t>
            </a:r>
            <a:endParaRPr lang="fr-FR" dirty="0"/>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71</a:t>
            </a:fld>
            <a:endParaRPr lang="fr-FR"/>
          </a:p>
        </p:txBody>
      </p:sp>
    </p:spTree>
    <p:extLst>
      <p:ext uri="{BB962C8B-B14F-4D97-AF65-F5344CB8AC3E}">
        <p14:creationId xmlns:p14="http://schemas.microsoft.com/office/powerpoint/2010/main" val="801940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72</a:t>
            </a:fld>
            <a:endParaRPr lang="fr-FR"/>
          </a:p>
        </p:txBody>
      </p:sp>
    </p:spTree>
    <p:extLst>
      <p:ext uri="{BB962C8B-B14F-4D97-AF65-F5344CB8AC3E}">
        <p14:creationId xmlns:p14="http://schemas.microsoft.com/office/powerpoint/2010/main" val="3122510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8100" cy="3838575"/>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98E411E-5AE4-4C0B-A8F0-5D6522E203D5}" type="slidenum">
              <a:rPr lang="fr-FR" smtClean="0"/>
              <a:pPr/>
              <a:t>73</a:t>
            </a:fld>
            <a:endParaRPr lang="fr-FR"/>
          </a:p>
        </p:txBody>
      </p:sp>
    </p:spTree>
    <p:extLst>
      <p:ext uri="{BB962C8B-B14F-4D97-AF65-F5344CB8AC3E}">
        <p14:creationId xmlns:p14="http://schemas.microsoft.com/office/powerpoint/2010/main" val="9478770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74</a:t>
            </a:fld>
            <a:endParaRPr lang="fr-FR"/>
          </a:p>
        </p:txBody>
      </p:sp>
    </p:spTree>
    <p:extLst>
      <p:ext uri="{BB962C8B-B14F-4D97-AF65-F5344CB8AC3E}">
        <p14:creationId xmlns:p14="http://schemas.microsoft.com/office/powerpoint/2010/main" val="443105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1723F-BEF7-48B7-AE2B-028603DF14EA}" type="slidenum">
              <a:rPr lang="fr-FR"/>
              <a:pPr/>
              <a:t>76</a:t>
            </a:fld>
            <a:endParaRPr lang="fr-FR"/>
          </a:p>
        </p:txBody>
      </p:sp>
      <p:sp>
        <p:nvSpPr>
          <p:cNvPr id="720898" name="Rectangle 2"/>
          <p:cNvSpPr>
            <a:spLocks noGrp="1" noRot="1" noChangeAspect="1" noChangeArrowheads="1" noTextEdit="1"/>
          </p:cNvSpPr>
          <p:nvPr>
            <p:ph type="sldImg"/>
          </p:nvPr>
        </p:nvSpPr>
        <p:spPr>
          <a:xfrm>
            <a:off x="993775" y="766763"/>
            <a:ext cx="5113338" cy="3836987"/>
          </a:xfrm>
          <a:ln/>
        </p:spPr>
      </p:sp>
      <p:sp>
        <p:nvSpPr>
          <p:cNvPr id="720899" name="Rectangle 3"/>
          <p:cNvSpPr>
            <a:spLocks noGrp="1" noChangeArrowheads="1"/>
          </p:cNvSpPr>
          <p:nvPr>
            <p:ph type="body" idx="1"/>
          </p:nvPr>
        </p:nvSpPr>
        <p:spPr>
          <a:xfrm>
            <a:off x="948770" y="4859361"/>
            <a:ext cx="5201761" cy="4608073"/>
          </a:xfrm>
        </p:spPr>
        <p:txBody>
          <a:bodyPr lIns="93994" tIns="46997" rIns="93994" bIns="46997"/>
          <a:lstStyle/>
          <a:p>
            <a:endParaRPr lang="fr-FR" dirty="0"/>
          </a:p>
        </p:txBody>
      </p:sp>
    </p:spTree>
    <p:extLst>
      <p:ext uri="{BB962C8B-B14F-4D97-AF65-F5344CB8AC3E}">
        <p14:creationId xmlns:p14="http://schemas.microsoft.com/office/powerpoint/2010/main" val="22020141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77</a:t>
            </a:fld>
            <a:endParaRPr lang="fr-FR"/>
          </a:p>
        </p:txBody>
      </p:sp>
    </p:spTree>
    <p:extLst>
      <p:ext uri="{BB962C8B-B14F-4D97-AF65-F5344CB8AC3E}">
        <p14:creationId xmlns:p14="http://schemas.microsoft.com/office/powerpoint/2010/main" val="22987328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78</a:t>
            </a:fld>
            <a:endParaRPr lang="fr-FR"/>
          </a:p>
        </p:txBody>
      </p:sp>
    </p:spTree>
    <p:extLst>
      <p:ext uri="{BB962C8B-B14F-4D97-AF65-F5344CB8AC3E}">
        <p14:creationId xmlns:p14="http://schemas.microsoft.com/office/powerpoint/2010/main" val="36197247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9DB56-4449-4CCC-94D2-33F2F4BE6A28}" type="slidenum">
              <a:rPr lang="fr-FR"/>
              <a:pPr/>
              <a:t>79</a:t>
            </a:fld>
            <a:endParaRPr lang="fr-FR"/>
          </a:p>
        </p:txBody>
      </p:sp>
      <p:sp>
        <p:nvSpPr>
          <p:cNvPr id="364546" name="Rectangle 2"/>
          <p:cNvSpPr>
            <a:spLocks noGrp="1" noRot="1" noChangeAspect="1" noChangeArrowheads="1" noTextEdit="1"/>
          </p:cNvSpPr>
          <p:nvPr>
            <p:ph type="sldImg"/>
          </p:nvPr>
        </p:nvSpPr>
        <p:spPr>
          <a:xfrm>
            <a:off x="992188" y="768350"/>
            <a:ext cx="5114925" cy="3836988"/>
          </a:xfrm>
          <a:ln/>
        </p:spPr>
      </p:sp>
      <p:sp>
        <p:nvSpPr>
          <p:cNvPr id="364547" name="Rectangle 3"/>
          <p:cNvSpPr>
            <a:spLocks noGrp="1" noChangeArrowheads="1"/>
          </p:cNvSpPr>
          <p:nvPr>
            <p:ph type="body" idx="1"/>
          </p:nvPr>
        </p:nvSpPr>
        <p:spPr/>
        <p:txBody>
          <a:bodyPr/>
          <a:lstStyle/>
          <a:p>
            <a:pPr>
              <a:lnSpc>
                <a:spcPct val="80000"/>
              </a:lnSpc>
            </a:pPr>
            <a:r>
              <a:rPr lang="en-US" sz="900"/>
              <a:t>One of the ways leading to improvement of analysis of medical images is using the computers as the advisors for the doctors.</a:t>
            </a:r>
          </a:p>
          <a:p>
            <a:pPr>
              <a:lnSpc>
                <a:spcPct val="80000"/>
              </a:lnSpc>
            </a:pPr>
            <a:r>
              <a:rPr lang="en-US" sz="900"/>
              <a:t>    Computer off course can not replace the doctor, but can be very helpful in medical images interpretation, especially in case of</a:t>
            </a:r>
          </a:p>
          <a:p>
            <a:pPr>
              <a:lnSpc>
                <a:spcPct val="80000"/>
              </a:lnSpc>
            </a:pPr>
            <a:r>
              <a:rPr lang="en-US" sz="900"/>
              <a:t>    doctors who are not expert for selected form of medical imaging. Computer vision method used traditionally for help of medical</a:t>
            </a:r>
          </a:p>
          <a:p>
            <a:pPr>
              <a:lnSpc>
                <a:spcPct val="80000"/>
              </a:lnSpc>
            </a:pPr>
            <a:r>
              <a:rPr lang="en-US" sz="900"/>
              <a:t>    images interpretation performs three kinds of operations.</a:t>
            </a:r>
          </a:p>
          <a:p>
            <a:pPr>
              <a:lnSpc>
                <a:spcPct val="80000"/>
              </a:lnSpc>
            </a:pPr>
            <a:r>
              <a:rPr lang="en-US" sz="900"/>
              <a:t>    First are systems for image processing. Good and properly performed processing can be very helpful, because eliminate</a:t>
            </a:r>
          </a:p>
          <a:p>
            <a:pPr>
              <a:lnSpc>
                <a:spcPct val="80000"/>
              </a:lnSpc>
            </a:pPr>
            <a:r>
              <a:rPr lang="en-US" sz="900"/>
              <a:t>    majority of noises present in raw (source) image and can enhance the image quality especially in sense of presentation interesting</a:t>
            </a:r>
          </a:p>
          <a:p>
            <a:pPr>
              <a:lnSpc>
                <a:spcPct val="80000"/>
              </a:lnSpc>
            </a:pPr>
            <a:r>
              <a:rPr lang="en-US" sz="900"/>
              <a:t>    features of the image (e.g. sharpening of the view of the organ under consideration while all other organs are removed from the</a:t>
            </a:r>
          </a:p>
          <a:p>
            <a:pPr>
              <a:lnSpc>
                <a:spcPct val="80000"/>
              </a:lnSpc>
            </a:pPr>
            <a:r>
              <a:rPr lang="en-US" sz="900"/>
              <a:t>    image or included to the background).</a:t>
            </a:r>
          </a:p>
          <a:p>
            <a:pPr>
              <a:lnSpc>
                <a:spcPct val="80000"/>
              </a:lnSpc>
            </a:pPr>
            <a:r>
              <a:rPr lang="en-US" sz="900"/>
              <a:t>    Second is image analysis. Under this very voluminous term we can understand any calculation and measurement based on digital</a:t>
            </a:r>
          </a:p>
          <a:p>
            <a:pPr>
              <a:lnSpc>
                <a:spcPct val="80000"/>
              </a:lnSpc>
            </a:pPr>
            <a:r>
              <a:rPr lang="en-US" sz="900"/>
              <a:t>    image, which gives parameters, useful for interpretation of the image. Very important and valuable is reduction of information</a:t>
            </a:r>
          </a:p>
          <a:p>
            <a:pPr>
              <a:lnSpc>
                <a:spcPct val="80000"/>
              </a:lnSpc>
            </a:pPr>
            <a:r>
              <a:rPr lang="en-US" sz="900"/>
              <a:t>    volume connected with such step of image analysis. Typical medical image represents at last megabytes (sometimes gigabytes)</a:t>
            </a:r>
          </a:p>
          <a:p>
            <a:pPr>
              <a:lnSpc>
                <a:spcPct val="80000"/>
              </a:lnSpc>
            </a:pPr>
            <a:r>
              <a:rPr lang="en-US" sz="900"/>
              <a:t>    of information volume and needs a lot of memory and computer power for storing and evaluation, while after properly</a:t>
            </a:r>
          </a:p>
          <a:p>
            <a:pPr>
              <a:lnSpc>
                <a:spcPct val="80000"/>
              </a:lnSpc>
            </a:pPr>
            <a:r>
              <a:rPr lang="en-US" sz="900"/>
              <a:t>    performed analysis all necessary information about the important features of the objects on the image can be captured in the</a:t>
            </a:r>
          </a:p>
          <a:p>
            <a:pPr>
              <a:lnSpc>
                <a:spcPct val="80000"/>
              </a:lnSpc>
            </a:pPr>
            <a:r>
              <a:rPr lang="en-US" sz="900"/>
              <a:t>    form of vector containing a few dozen of parameters.</a:t>
            </a:r>
          </a:p>
          <a:p>
            <a:pPr>
              <a:lnSpc>
                <a:spcPct val="80000"/>
              </a:lnSpc>
            </a:pPr>
            <a:r>
              <a:rPr lang="en-US" sz="900"/>
              <a:t>    Third step is pattern recognition named also classification of the image and connected directly with the main goal of whole</a:t>
            </a:r>
          </a:p>
          <a:p>
            <a:pPr>
              <a:lnSpc>
                <a:spcPct val="80000"/>
              </a:lnSpc>
            </a:pPr>
            <a:r>
              <a:rPr lang="en-US" sz="900"/>
              <a:t>    medical image interpretation, e.g. medical diagnosis. Using very known methods of automatic classification, for example</a:t>
            </a:r>
          </a:p>
          <a:p>
            <a:pPr>
              <a:lnSpc>
                <a:spcPct val="80000"/>
              </a:lnSpc>
            </a:pPr>
            <a:r>
              <a:rPr lang="en-US" sz="900"/>
              <a:t>    Bayesian rules, learning algorithms, k-mean or SVM methods and also off course neural network models - we can try to</a:t>
            </a:r>
          </a:p>
          <a:p>
            <a:pPr>
              <a:lnSpc>
                <a:spcPct val="80000"/>
              </a:lnSpc>
            </a:pPr>
            <a:r>
              <a:rPr lang="en-US" sz="900"/>
              <a:t>    prepare decision, which sometimes can automatically solve the problem under consideration.</a:t>
            </a:r>
            <a:endParaRPr lang="fr-FR" sz="900"/>
          </a:p>
        </p:txBody>
      </p:sp>
    </p:spTree>
    <p:extLst>
      <p:ext uri="{BB962C8B-B14F-4D97-AF65-F5344CB8AC3E}">
        <p14:creationId xmlns:p14="http://schemas.microsoft.com/office/powerpoint/2010/main" val="240350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B07DA-1B12-4761-9E83-38CC407D0021}" type="slidenum">
              <a:rPr lang="fr-FR"/>
              <a:pPr/>
              <a:t>7</a:t>
            </a:fld>
            <a:endParaRPr lang="fr-FR"/>
          </a:p>
        </p:txBody>
      </p:sp>
      <p:sp>
        <p:nvSpPr>
          <p:cNvPr id="251906" name="Rectangle 2"/>
          <p:cNvSpPr>
            <a:spLocks noGrp="1" noChangeArrowheads="1"/>
          </p:cNvSpPr>
          <p:nvPr>
            <p:ph type="body" idx="1"/>
          </p:nvPr>
        </p:nvSpPr>
        <p:spPr>
          <a:xfrm>
            <a:off x="946150" y="4860925"/>
            <a:ext cx="5207000" cy="4605338"/>
          </a:xfrm>
          <a:noFill/>
          <a:ln/>
        </p:spPr>
        <p:txBody>
          <a:bodyPr lIns="98001" tIns="49001" rIns="98001" bIns="49001"/>
          <a:lstStyle/>
          <a:p>
            <a:r>
              <a:rPr lang="fr-FR" dirty="0" smtClean="0"/>
              <a:t>L'</a:t>
            </a:r>
            <a:r>
              <a:rPr lang="fr-FR" b="1" i="1" dirty="0" smtClean="0"/>
              <a:t>informatique</a:t>
            </a:r>
            <a:r>
              <a:rPr lang="fr-FR" dirty="0" smtClean="0"/>
              <a:t> intervient à de nombreux titres dans ces développements de la technique médicale : traitement des images, informatique graphique et réalité virtuelle, modélisation et simulation du comportement des tissus biologiques, robotique. </a:t>
            </a:r>
          </a:p>
          <a:p>
            <a:endParaRPr lang="fr-FR" dirty="0" smtClean="0"/>
          </a:p>
          <a:p>
            <a:r>
              <a:rPr lang="fr-FR" dirty="0" smtClean="0"/>
              <a:t>Le but de l'imagerie médicale est de créer une </a:t>
            </a:r>
            <a:r>
              <a:rPr lang="fr-FR" dirty="0" smtClean="0">
                <a:hlinkClick r:id="rId3" tooltip="Représentation"/>
              </a:rPr>
              <a:t>représentation</a:t>
            </a:r>
            <a:r>
              <a:rPr lang="fr-FR" dirty="0" smtClean="0"/>
              <a:t> </a:t>
            </a:r>
            <a:r>
              <a:rPr lang="fr-FR" dirty="0" smtClean="0">
                <a:hlinkClick r:id="rId4" tooltip="Visuel"/>
              </a:rPr>
              <a:t>visuelle</a:t>
            </a:r>
            <a:r>
              <a:rPr lang="fr-FR" dirty="0" smtClean="0"/>
              <a:t> intelligible d'une </a:t>
            </a:r>
            <a:r>
              <a:rPr lang="fr-FR" dirty="0" smtClean="0">
                <a:hlinkClick r:id="rId5" tooltip="Information"/>
              </a:rPr>
              <a:t>information</a:t>
            </a:r>
            <a:r>
              <a:rPr lang="fr-FR" dirty="0" smtClean="0"/>
              <a:t> à caractère médical. Cette problématique s'inscrit plus globalement dans le cadre de l'</a:t>
            </a:r>
            <a:r>
              <a:rPr lang="fr-FR" dirty="0" smtClean="0">
                <a:hlinkClick r:id="rId6" tooltip="Image"/>
              </a:rPr>
              <a:t>image</a:t>
            </a:r>
            <a:r>
              <a:rPr lang="fr-FR" dirty="0" smtClean="0"/>
              <a:t> </a:t>
            </a:r>
            <a:r>
              <a:rPr lang="fr-FR" dirty="0" smtClean="0">
                <a:hlinkClick r:id="rId7" tooltip="Scientifique"/>
              </a:rPr>
              <a:t>scientifique</a:t>
            </a:r>
            <a:r>
              <a:rPr lang="fr-FR" dirty="0" smtClean="0"/>
              <a:t> et </a:t>
            </a:r>
            <a:r>
              <a:rPr lang="fr-FR" dirty="0" smtClean="0">
                <a:hlinkClick r:id="rId8" tooltip="Technique"/>
              </a:rPr>
              <a:t>technique</a:t>
            </a:r>
            <a:r>
              <a:rPr lang="fr-FR" dirty="0" smtClean="0"/>
              <a:t> : L'objectif est en effet de pouvoir représenter sous un format relativement simple une grande quantité d'informations issues d'une multitude de mesures acquises selon un mode bien défini.</a:t>
            </a:r>
          </a:p>
          <a:p>
            <a:endParaRPr lang="fr-FR" dirty="0" smtClean="0"/>
          </a:p>
        </p:txBody>
      </p:sp>
      <p:sp>
        <p:nvSpPr>
          <p:cNvPr id="25190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227688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5C22D50-DE24-466C-8D52-815E276D968D}" type="slidenum">
              <a:rPr lang="fr-FR" smtClean="0"/>
              <a:pPr/>
              <a:t>8</a:t>
            </a:fld>
            <a:endParaRPr lang="fr-FR"/>
          </a:p>
        </p:txBody>
      </p:sp>
    </p:spTree>
    <p:extLst>
      <p:ext uri="{BB962C8B-B14F-4D97-AF65-F5344CB8AC3E}">
        <p14:creationId xmlns:p14="http://schemas.microsoft.com/office/powerpoint/2010/main" val="29255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B07DA-1B12-4761-9E83-38CC407D0021}" type="slidenum">
              <a:rPr lang="fr-FR"/>
              <a:pPr/>
              <a:t>10</a:t>
            </a:fld>
            <a:endParaRPr lang="fr-FR"/>
          </a:p>
        </p:txBody>
      </p:sp>
      <p:sp>
        <p:nvSpPr>
          <p:cNvPr id="251906" name="Rectangle 2"/>
          <p:cNvSpPr>
            <a:spLocks noGrp="1" noChangeArrowheads="1"/>
          </p:cNvSpPr>
          <p:nvPr>
            <p:ph type="body" idx="1"/>
          </p:nvPr>
        </p:nvSpPr>
        <p:spPr>
          <a:xfrm>
            <a:off x="946150" y="4860925"/>
            <a:ext cx="5207000" cy="4605338"/>
          </a:xfrm>
          <a:noFill/>
          <a:ln/>
        </p:spPr>
        <p:txBody>
          <a:bodyPr lIns="98001" tIns="49001" rIns="98001" bIns="49001"/>
          <a:lstStyle/>
          <a:p>
            <a:r>
              <a:rPr lang="fr-FR" dirty="0" smtClean="0"/>
              <a:t>L’imagerie peut également être dynamique et représenté des organes en mouvement,</a:t>
            </a:r>
            <a:r>
              <a:rPr lang="fr-FR" baseline="0" dirty="0" smtClean="0"/>
              <a:t> le cœur par exemple.</a:t>
            </a:r>
          </a:p>
          <a:p>
            <a:endParaRPr lang="fr-FR" baseline="0" dirty="0" smtClean="0"/>
          </a:p>
          <a:p>
            <a:r>
              <a:rPr lang="fr-FR" baseline="0" dirty="0" smtClean="0"/>
              <a:t>On parle parfois d’image 4D ou 3D+t</a:t>
            </a:r>
            <a:endParaRPr lang="fr-FR" dirty="0" smtClean="0"/>
          </a:p>
          <a:p>
            <a:endParaRPr lang="fr-FR" dirty="0" smtClean="0"/>
          </a:p>
        </p:txBody>
      </p:sp>
      <p:sp>
        <p:nvSpPr>
          <p:cNvPr id="251907" name="Rectangle 3"/>
          <p:cNvSpPr>
            <a:spLocks noGrp="1" noRot="1" noChangeAspect="1" noChangeArrowheads="1" noTextEdit="1"/>
          </p:cNvSpPr>
          <p:nvPr>
            <p:ph type="sldImg"/>
          </p:nvPr>
        </p:nvSpPr>
        <p:spPr>
          <a:xfrm>
            <a:off x="985838" y="763588"/>
            <a:ext cx="5126037" cy="3844925"/>
          </a:xfrm>
          <a:ln w="12700" cap="flat">
            <a:solidFill>
              <a:schemeClr val="tx1"/>
            </a:solidFill>
          </a:ln>
        </p:spPr>
      </p:sp>
    </p:spTree>
    <p:extLst>
      <p:ext uri="{BB962C8B-B14F-4D97-AF65-F5344CB8AC3E}">
        <p14:creationId xmlns:p14="http://schemas.microsoft.com/office/powerpoint/2010/main" val="3226671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1930" name="Rectangle 10"/>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endParaRPr lang="fr-FR"/>
          </a:p>
        </p:txBody>
      </p:sp>
      <p:sp>
        <p:nvSpPr>
          <p:cNvPr id="81931" name="Rectangle 11"/>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fr-FR"/>
          </a:p>
        </p:txBody>
      </p:sp>
      <p:sp>
        <p:nvSpPr>
          <p:cNvPr id="81932" name="Rectangle 12"/>
          <p:cNvSpPr>
            <a:spLocks noGrp="1" noChangeArrowheads="1"/>
          </p:cNvSpPr>
          <p:nvPr>
            <p:ph type="ctrTitle"/>
          </p:nvPr>
        </p:nvSpPr>
        <p:spPr>
          <a:xfrm>
            <a:off x="990600" y="1676400"/>
            <a:ext cx="7772400" cy="1462088"/>
          </a:xfrm>
        </p:spPr>
        <p:txBody>
          <a:bodyPr/>
          <a:lstStyle>
            <a:lvl1pPr>
              <a:defRPr/>
            </a:lvl1pPr>
          </a:lstStyle>
          <a:p>
            <a:r>
              <a:rPr lang="fr-FR" dirty="0"/>
              <a:t>Cliquez pour modifier le style du titre</a:t>
            </a:r>
          </a:p>
        </p:txBody>
      </p:sp>
      <p:sp>
        <p:nvSpPr>
          <p:cNvPr id="819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dirty="0"/>
              <a:t>Cliquez pour modifier le style des sous-titres du masque</a:t>
            </a:r>
          </a:p>
        </p:txBody>
      </p:sp>
      <p:sp>
        <p:nvSpPr>
          <p:cNvPr id="81936" name="Rectangle 16"/>
          <p:cNvSpPr>
            <a:spLocks noGrp="1" noChangeArrowheads="1"/>
          </p:cNvSpPr>
          <p:nvPr>
            <p:ph type="sldNum" sz="quarter" idx="4"/>
          </p:nvPr>
        </p:nvSpPr>
        <p:spPr/>
        <p:txBody>
          <a:bodyPr/>
          <a:lstStyle>
            <a:lvl1pPr>
              <a:defRPr>
                <a:solidFill>
                  <a:schemeClr val="bg2"/>
                </a:solidFill>
              </a:defRPr>
            </a:lvl1pPr>
          </a:lstStyle>
          <a:p>
            <a:fld id="{A715AB60-3FD8-4653-BFB2-F9150250D550}" type="slidenum">
              <a:rPr lang="fr-FR"/>
              <a:pPr/>
              <a:t>‹N°›</a:t>
            </a:fld>
            <a:endParaRPr lang="fr-FR"/>
          </a:p>
        </p:txBody>
      </p:sp>
      <p:pic>
        <p:nvPicPr>
          <p:cNvPr id="81940" name="Picture 20" descr="atlas2"/>
          <p:cNvPicPr>
            <a:picLocks noChangeAspect="1" noChangeArrowheads="1"/>
          </p:cNvPicPr>
          <p:nvPr userDrawn="1"/>
        </p:nvPicPr>
        <p:blipFill>
          <a:blip r:embed="rId2" cstate="print">
            <a:clrChange>
              <a:clrFrom>
                <a:srgbClr val="FF80C0"/>
              </a:clrFrom>
              <a:clrTo>
                <a:srgbClr val="FF80C0">
                  <a:alpha val="0"/>
                </a:srgbClr>
              </a:clrTo>
            </a:clrChange>
          </a:blip>
          <a:srcRect/>
          <a:stretch>
            <a:fillRect/>
          </a:stretch>
        </p:blipFill>
        <p:spPr bwMode="auto">
          <a:xfrm>
            <a:off x="0" y="115888"/>
            <a:ext cx="2209800" cy="1527175"/>
          </a:xfrm>
          <a:prstGeom prst="rect">
            <a:avLst/>
          </a:prstGeom>
          <a:noFill/>
        </p:spPr>
      </p:pic>
      <p:pic>
        <p:nvPicPr>
          <p:cNvPr id="81941" name="Picture 21" descr="reca_c2"/>
          <p:cNvPicPr>
            <a:picLocks noChangeAspect="1" noChangeArrowheads="1"/>
          </p:cNvPicPr>
          <p:nvPr userDrawn="1"/>
        </p:nvPicPr>
        <p:blipFill>
          <a:blip r:embed="rId3" cstate="print">
            <a:clrChange>
              <a:clrFrom>
                <a:srgbClr val="CCFFFF"/>
              </a:clrFrom>
              <a:clrTo>
                <a:srgbClr val="CCFFFF">
                  <a:alpha val="0"/>
                </a:srgbClr>
              </a:clrTo>
            </a:clrChange>
          </a:blip>
          <a:srcRect/>
          <a:stretch>
            <a:fillRect/>
          </a:stretch>
        </p:blipFill>
        <p:spPr bwMode="auto">
          <a:xfrm>
            <a:off x="7308850" y="0"/>
            <a:ext cx="1600200" cy="1600200"/>
          </a:xfrm>
          <a:prstGeom prst="rect">
            <a:avLst/>
          </a:prstGeom>
          <a:noFill/>
        </p:spPr>
      </p:pic>
      <p:sp>
        <p:nvSpPr>
          <p:cNvPr id="81943" name="Rectangle 23"/>
          <p:cNvSpPr>
            <a:spLocks noGrp="1" noChangeArrowheads="1"/>
          </p:cNvSpPr>
          <p:nvPr>
            <p:ph type="ftr" sz="quarter" idx="3"/>
          </p:nvPr>
        </p:nvSpPr>
        <p:spPr/>
        <p:txBody>
          <a:bodyPr/>
          <a:lstStyle>
            <a:lvl1pPr>
              <a:defRPr/>
            </a:lvl1pPr>
          </a:lstStyle>
          <a:p>
            <a:r>
              <a:rPr lang="fr-FR" smtClean="0"/>
              <a:t>Traitement images médicales - Jean-Paul ARMSPACH Master IRIV 2013-2014</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5" name="Espace réservé du numéro de diapositive 4"/>
          <p:cNvSpPr>
            <a:spLocks noGrp="1"/>
          </p:cNvSpPr>
          <p:nvPr>
            <p:ph type="sldNum" sz="quarter" idx="11"/>
          </p:nvPr>
        </p:nvSpPr>
        <p:spPr/>
        <p:txBody>
          <a:bodyPr/>
          <a:lstStyle>
            <a:lvl1pPr>
              <a:defRPr/>
            </a:lvl1pPr>
          </a:lstStyle>
          <a:p>
            <a:fld id="{31B5FB4B-6928-4150-A424-EB10F4D17A69}"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5475" y="0"/>
            <a:ext cx="2168525" cy="61039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68313" y="0"/>
            <a:ext cx="6354762" cy="61039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5" name="Espace réservé du numéro de diapositive 4"/>
          <p:cNvSpPr>
            <a:spLocks noGrp="1"/>
          </p:cNvSpPr>
          <p:nvPr>
            <p:ph type="sldNum" sz="quarter" idx="11"/>
          </p:nvPr>
        </p:nvSpPr>
        <p:spPr/>
        <p:txBody>
          <a:bodyPr/>
          <a:lstStyle>
            <a:lvl1pPr>
              <a:defRPr/>
            </a:lvl1pPr>
          </a:lstStyle>
          <a:p>
            <a:fld id="{274B6353-3EEF-4EDB-B28D-8DC0487AF1BF}"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50963" y="0"/>
            <a:ext cx="7793037" cy="5762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68313" y="1628775"/>
            <a:ext cx="4135437" cy="4475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56150" y="1628775"/>
            <a:ext cx="4137025" cy="4475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34925" y="6742113"/>
            <a:ext cx="4681538" cy="144462"/>
          </a:xfrm>
        </p:spPr>
        <p:txBody>
          <a:bodyPr/>
          <a:lstStyle>
            <a:lvl1pPr>
              <a:defRPr/>
            </a:lvl1pPr>
          </a:lstStyle>
          <a:p>
            <a:r>
              <a:rPr lang="fr-FR" smtClean="0"/>
              <a:t>Traitement images médicales - Jean-Paul ARMSPACH Master IRIV 2013-2014</a:t>
            </a:r>
            <a:endParaRPr lang="fr-FR"/>
          </a:p>
        </p:txBody>
      </p:sp>
      <p:sp>
        <p:nvSpPr>
          <p:cNvPr id="6" name="Espace réservé du numéro de diapositive 5"/>
          <p:cNvSpPr>
            <a:spLocks noGrp="1"/>
          </p:cNvSpPr>
          <p:nvPr>
            <p:ph type="sldNum" sz="quarter" idx="11"/>
          </p:nvPr>
        </p:nvSpPr>
        <p:spPr>
          <a:xfrm>
            <a:off x="7239000" y="6400800"/>
            <a:ext cx="1905000" cy="457200"/>
          </a:xfrm>
        </p:spPr>
        <p:txBody>
          <a:bodyPr/>
          <a:lstStyle>
            <a:lvl1pPr>
              <a:defRPr/>
            </a:lvl1pPr>
          </a:lstStyle>
          <a:p>
            <a:fld id="{B506FE11-EE43-4F69-BB3E-6280DB79A5A5}"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350963" y="0"/>
            <a:ext cx="7793037" cy="576263"/>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68313" y="1628775"/>
            <a:ext cx="4135437" cy="2160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56150" y="1628775"/>
            <a:ext cx="4137025" cy="2160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8313" y="3941763"/>
            <a:ext cx="4135437" cy="21621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756150" y="3941763"/>
            <a:ext cx="4137025" cy="21621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a:xfrm>
            <a:off x="34925" y="6742113"/>
            <a:ext cx="4681538" cy="144462"/>
          </a:xfrm>
        </p:spPr>
        <p:txBody>
          <a:bodyPr/>
          <a:lstStyle>
            <a:lvl1pPr>
              <a:defRPr/>
            </a:lvl1pPr>
          </a:lstStyle>
          <a:p>
            <a:r>
              <a:rPr lang="fr-FR" smtClean="0"/>
              <a:t>Traitement images médicales - Jean-Paul ARMSPACH Master IRIV 2013-2014</a:t>
            </a:r>
            <a:endParaRPr lang="fr-FR"/>
          </a:p>
        </p:txBody>
      </p:sp>
      <p:sp>
        <p:nvSpPr>
          <p:cNvPr id="8" name="Espace réservé du numéro de diapositive 7"/>
          <p:cNvSpPr>
            <a:spLocks noGrp="1"/>
          </p:cNvSpPr>
          <p:nvPr>
            <p:ph type="sldNum" sz="quarter" idx="11"/>
          </p:nvPr>
        </p:nvSpPr>
        <p:spPr>
          <a:xfrm>
            <a:off x="7239000" y="6400800"/>
            <a:ext cx="1905000" cy="457200"/>
          </a:xfrm>
        </p:spPr>
        <p:txBody>
          <a:bodyPr/>
          <a:lstStyle>
            <a:lvl1pPr>
              <a:defRPr/>
            </a:lvl1pPr>
          </a:lstStyle>
          <a:p>
            <a:fld id="{7A71109F-0AD0-445A-94CD-D98018C0A499}"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1350963" y="0"/>
            <a:ext cx="7793037" cy="5762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68313" y="1628775"/>
            <a:ext cx="8424862" cy="2160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313" y="3941763"/>
            <a:ext cx="8424862" cy="21621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34925" y="6742113"/>
            <a:ext cx="4681538" cy="144462"/>
          </a:xfrm>
        </p:spPr>
        <p:txBody>
          <a:bodyPr/>
          <a:lstStyle>
            <a:lvl1pPr>
              <a:defRPr/>
            </a:lvl1pPr>
          </a:lstStyle>
          <a:p>
            <a:r>
              <a:rPr lang="fr-FR" smtClean="0"/>
              <a:t>Traitement images médicales - Jean-Paul ARMSPACH Master IRIV 2013-2014</a:t>
            </a:r>
            <a:endParaRPr lang="fr-FR"/>
          </a:p>
        </p:txBody>
      </p:sp>
      <p:sp>
        <p:nvSpPr>
          <p:cNvPr id="6" name="Espace réservé du numéro de diapositive 5"/>
          <p:cNvSpPr>
            <a:spLocks noGrp="1"/>
          </p:cNvSpPr>
          <p:nvPr>
            <p:ph type="sldNum" sz="quarter" idx="11"/>
          </p:nvPr>
        </p:nvSpPr>
        <p:spPr>
          <a:xfrm>
            <a:off x="7239000" y="6400800"/>
            <a:ext cx="1905000" cy="457200"/>
          </a:xfrm>
        </p:spPr>
        <p:txBody>
          <a:bodyPr/>
          <a:lstStyle>
            <a:lvl1pPr>
              <a:defRPr/>
            </a:lvl1pPr>
          </a:lstStyle>
          <a:p>
            <a:fld id="{1E19CB5B-A68C-4C6B-B18E-50797CF2ECFD}" type="slidenum">
              <a:rPr lang="fr-F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350963" y="0"/>
            <a:ext cx="7793037" cy="576263"/>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1628775"/>
            <a:ext cx="4135437" cy="4475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56150" y="1628775"/>
            <a:ext cx="4137025" cy="2160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56150" y="3941763"/>
            <a:ext cx="4137025" cy="21621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0"/>
          </p:nvPr>
        </p:nvSpPr>
        <p:spPr>
          <a:xfrm>
            <a:off x="34925" y="6742113"/>
            <a:ext cx="4681538" cy="144462"/>
          </a:xfrm>
        </p:spPr>
        <p:txBody>
          <a:bodyPr/>
          <a:lstStyle>
            <a:lvl1pPr>
              <a:defRPr/>
            </a:lvl1pPr>
          </a:lstStyle>
          <a:p>
            <a:r>
              <a:rPr lang="fr-FR" smtClean="0"/>
              <a:t>Traitement images médicales - Jean-Paul ARMSPACH Master IRIV 2013-2014</a:t>
            </a:r>
            <a:endParaRPr lang="fr-FR"/>
          </a:p>
        </p:txBody>
      </p:sp>
      <p:sp>
        <p:nvSpPr>
          <p:cNvPr id="7" name="Espace réservé du numéro de diapositive 6"/>
          <p:cNvSpPr>
            <a:spLocks noGrp="1"/>
          </p:cNvSpPr>
          <p:nvPr>
            <p:ph type="sldNum" sz="quarter" idx="11"/>
          </p:nvPr>
        </p:nvSpPr>
        <p:spPr>
          <a:xfrm>
            <a:off x="7239000" y="6400800"/>
            <a:ext cx="1905000" cy="457200"/>
          </a:xfrm>
        </p:spPr>
        <p:txBody>
          <a:bodyPr/>
          <a:lstStyle>
            <a:lvl1pPr>
              <a:defRPr/>
            </a:lvl1pPr>
          </a:lstStyle>
          <a:p>
            <a:fld id="{9788C5ED-285A-46BF-90D5-483B4864458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Traitement images médicales - Jean-Paul ARMSPACH Master IRIV 2013-2014</a:t>
            </a:r>
            <a:endParaRPr lang="fr-FR" dirty="0"/>
          </a:p>
        </p:txBody>
      </p:sp>
      <p:sp>
        <p:nvSpPr>
          <p:cNvPr id="5" name="Espace réservé du numéro de diapositive 4"/>
          <p:cNvSpPr>
            <a:spLocks noGrp="1"/>
          </p:cNvSpPr>
          <p:nvPr>
            <p:ph type="sldNum" sz="quarter" idx="11"/>
          </p:nvPr>
        </p:nvSpPr>
        <p:spPr/>
        <p:txBody>
          <a:bodyPr/>
          <a:lstStyle>
            <a:lvl1pPr>
              <a:defRPr/>
            </a:lvl1pPr>
          </a:lstStyle>
          <a:p>
            <a:fld id="{D71AE218-D2B6-415D-A0E6-D4E7A02C4D3B}"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smtClean="0"/>
              <a:t>Traitement images médicales - Jean-Paul ARMSPACH Master IRIV 2013-2014</a:t>
            </a:r>
            <a:endParaRPr lang="fr-FR" dirty="0"/>
          </a:p>
        </p:txBody>
      </p:sp>
      <p:sp>
        <p:nvSpPr>
          <p:cNvPr id="5" name="Espace réservé du numéro de diapositive 4"/>
          <p:cNvSpPr>
            <a:spLocks noGrp="1"/>
          </p:cNvSpPr>
          <p:nvPr>
            <p:ph type="sldNum" sz="quarter" idx="11"/>
          </p:nvPr>
        </p:nvSpPr>
        <p:spPr/>
        <p:txBody>
          <a:bodyPr/>
          <a:lstStyle>
            <a:lvl1pPr>
              <a:defRPr/>
            </a:lvl1pPr>
          </a:lstStyle>
          <a:p>
            <a:fld id="{5F3FC541-B205-41E2-802C-8E89F7514001}"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1628775"/>
            <a:ext cx="4135437" cy="447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56150" y="1628775"/>
            <a:ext cx="4137025" cy="447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6" name="Espace réservé du numéro de diapositive 5"/>
          <p:cNvSpPr>
            <a:spLocks noGrp="1"/>
          </p:cNvSpPr>
          <p:nvPr>
            <p:ph type="sldNum" sz="quarter" idx="11"/>
          </p:nvPr>
        </p:nvSpPr>
        <p:spPr/>
        <p:txBody>
          <a:bodyPr/>
          <a:lstStyle>
            <a:lvl1pPr>
              <a:defRPr/>
            </a:lvl1pPr>
          </a:lstStyle>
          <a:p>
            <a:fld id="{809B9621-4C15-4D28-B190-235AE09E0563}"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8" name="Espace réservé du numéro de diapositive 7"/>
          <p:cNvSpPr>
            <a:spLocks noGrp="1"/>
          </p:cNvSpPr>
          <p:nvPr>
            <p:ph type="sldNum" sz="quarter" idx="11"/>
          </p:nvPr>
        </p:nvSpPr>
        <p:spPr/>
        <p:txBody>
          <a:bodyPr/>
          <a:lstStyle>
            <a:lvl1pPr>
              <a:defRPr/>
            </a:lvl1pPr>
          </a:lstStyle>
          <a:p>
            <a:fld id="{98A06E80-F2E3-40C9-9335-9DD2F7590D3D}"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4" name="Espace réservé du numéro de diapositive 3"/>
          <p:cNvSpPr>
            <a:spLocks noGrp="1"/>
          </p:cNvSpPr>
          <p:nvPr>
            <p:ph type="sldNum" sz="quarter" idx="11"/>
          </p:nvPr>
        </p:nvSpPr>
        <p:spPr/>
        <p:txBody>
          <a:bodyPr/>
          <a:lstStyle>
            <a:lvl1pPr>
              <a:defRPr/>
            </a:lvl1pPr>
          </a:lstStyle>
          <a:p>
            <a:fld id="{62B21ED3-22E7-4906-A8F7-293E21E9942A}"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3" name="Espace réservé du numéro de diapositive 2"/>
          <p:cNvSpPr>
            <a:spLocks noGrp="1"/>
          </p:cNvSpPr>
          <p:nvPr>
            <p:ph type="sldNum" sz="quarter" idx="11"/>
          </p:nvPr>
        </p:nvSpPr>
        <p:spPr/>
        <p:txBody>
          <a:bodyPr/>
          <a:lstStyle>
            <a:lvl1pPr>
              <a:defRPr/>
            </a:lvl1pPr>
          </a:lstStyle>
          <a:p>
            <a:fld id="{83989819-34CE-4F9F-ACCB-9F1D616A13ED}"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6" name="Espace réservé du numéro de diapositive 5"/>
          <p:cNvSpPr>
            <a:spLocks noGrp="1"/>
          </p:cNvSpPr>
          <p:nvPr>
            <p:ph type="sldNum" sz="quarter" idx="11"/>
          </p:nvPr>
        </p:nvSpPr>
        <p:spPr/>
        <p:txBody>
          <a:bodyPr/>
          <a:lstStyle>
            <a:lvl1pPr>
              <a:defRPr/>
            </a:lvl1pPr>
          </a:lstStyle>
          <a:p>
            <a:fld id="{AA4DD56B-9D3A-4767-BF8B-21A3F09F86F4}"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smtClean="0"/>
              <a:t>Traitement images médicales - Jean-Paul ARMSPACH Master IRIV 2013-2014</a:t>
            </a:r>
            <a:endParaRPr lang="fr-FR"/>
          </a:p>
        </p:txBody>
      </p:sp>
      <p:sp>
        <p:nvSpPr>
          <p:cNvPr id="6" name="Espace réservé du numéro de diapositive 5"/>
          <p:cNvSpPr>
            <a:spLocks noGrp="1"/>
          </p:cNvSpPr>
          <p:nvPr>
            <p:ph type="sldNum" sz="quarter" idx="11"/>
          </p:nvPr>
        </p:nvSpPr>
        <p:spPr/>
        <p:txBody>
          <a:bodyPr/>
          <a:lstStyle>
            <a:lvl1pPr>
              <a:defRPr/>
            </a:lvl1pPr>
          </a:lstStyle>
          <a:p>
            <a:fld id="{034FD62F-0112-4194-87D4-6FF3F117B2AE}"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903" name="Rectangle 7"/>
          <p:cNvSpPr>
            <a:spLocks noChangeArrowheads="1"/>
          </p:cNvSpPr>
          <p:nvPr/>
        </p:nvSpPr>
        <p:spPr bwMode="gray">
          <a:xfrm>
            <a:off x="635000" y="190500"/>
            <a:ext cx="31750" cy="1052513"/>
          </a:xfrm>
          <a:prstGeom prst="rect">
            <a:avLst/>
          </a:prstGeom>
          <a:solidFill>
            <a:schemeClr val="bg2"/>
          </a:solidFill>
          <a:ln w="9525">
            <a:noFill/>
            <a:miter lim="800000"/>
            <a:headEnd/>
            <a:tailEnd/>
          </a:ln>
          <a:effectLst/>
        </p:spPr>
        <p:txBody>
          <a:bodyPr wrap="none" anchor="ctr"/>
          <a:lstStyle/>
          <a:p>
            <a:pPr algn="ctr"/>
            <a:endParaRPr kumimoji="1" lang="fr-FR" sz="2400"/>
          </a:p>
        </p:txBody>
      </p:sp>
      <p:sp>
        <p:nvSpPr>
          <p:cNvPr id="80904" name="Rectangle 8"/>
          <p:cNvSpPr>
            <a:spLocks noChangeArrowheads="1"/>
          </p:cNvSpPr>
          <p:nvPr/>
        </p:nvSpPr>
        <p:spPr bwMode="gray">
          <a:xfrm>
            <a:off x="323850" y="620713"/>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fr-FR" sz="2400"/>
          </a:p>
        </p:txBody>
      </p:sp>
      <p:sp>
        <p:nvSpPr>
          <p:cNvPr id="80905" name="Rectangle 9"/>
          <p:cNvSpPr>
            <a:spLocks noGrp="1" noChangeArrowheads="1"/>
          </p:cNvSpPr>
          <p:nvPr>
            <p:ph type="title"/>
          </p:nvPr>
        </p:nvSpPr>
        <p:spPr bwMode="auto">
          <a:xfrm>
            <a:off x="1350963" y="0"/>
            <a:ext cx="7793037" cy="576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80906" name="Rectangle 10"/>
          <p:cNvSpPr>
            <a:spLocks noGrp="1" noChangeArrowheads="1"/>
          </p:cNvSpPr>
          <p:nvPr>
            <p:ph type="body" idx="1"/>
          </p:nvPr>
        </p:nvSpPr>
        <p:spPr bwMode="auto">
          <a:xfrm>
            <a:off x="468313" y="1628775"/>
            <a:ext cx="8424862"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0908" name="Rectangle 12"/>
          <p:cNvSpPr>
            <a:spLocks noGrp="1" noChangeArrowheads="1"/>
          </p:cNvSpPr>
          <p:nvPr>
            <p:ph type="ftr" sz="quarter" idx="3"/>
          </p:nvPr>
        </p:nvSpPr>
        <p:spPr bwMode="auto">
          <a:xfrm>
            <a:off x="34925" y="6742113"/>
            <a:ext cx="4681538" cy="1444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i="1"/>
            </a:lvl1pPr>
          </a:lstStyle>
          <a:p>
            <a:r>
              <a:rPr lang="fr-FR" smtClean="0"/>
              <a:t>Traitement images médicales - Jean-Paul ARMSPACH Master IRIV 2013-2014</a:t>
            </a:r>
            <a:endParaRPr lang="fr-FR" dirty="0"/>
          </a:p>
        </p:txBody>
      </p:sp>
      <p:sp>
        <p:nvSpPr>
          <p:cNvPr id="80909" name="Rectangle 13"/>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086F2945-2D56-4FA4-8B19-3343010AD628}" type="slidenum">
              <a:rPr lang="fr-FR"/>
              <a:pPr/>
              <a:t>‹N°›</a:t>
            </a:fld>
            <a:endParaRPr lang="fr-FR"/>
          </a:p>
        </p:txBody>
      </p:sp>
      <p:pic>
        <p:nvPicPr>
          <p:cNvPr id="80912" name="Picture 16" descr="crane"/>
          <p:cNvPicPr>
            <a:picLocks noChangeAspect="1" noChangeArrowheads="1"/>
          </p:cNvPicPr>
          <p:nvPr userDrawn="1"/>
        </p:nvPicPr>
        <p:blipFill>
          <a:blip r:embed="rId17" cstate="print"/>
          <a:srcRect/>
          <a:stretch>
            <a:fillRect/>
          </a:stretch>
        </p:blipFill>
        <p:spPr bwMode="auto">
          <a:xfrm>
            <a:off x="0" y="0"/>
            <a:ext cx="1352550" cy="1524000"/>
          </a:xfrm>
          <a:prstGeom prst="rect">
            <a:avLst/>
          </a:prstGeom>
          <a:noFill/>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hf sldNum="0" hdr="0" dt="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Tahoma" pitchFamily="34" charset="0"/>
        </a:defRPr>
      </a:lvl2pPr>
      <a:lvl3pPr algn="l" rtl="0" fontAlgn="base">
        <a:spcBef>
          <a:spcPct val="0"/>
        </a:spcBef>
        <a:spcAft>
          <a:spcPct val="0"/>
        </a:spcAft>
        <a:defRPr sz="3200">
          <a:solidFill>
            <a:schemeClr val="tx2"/>
          </a:solidFill>
          <a:latin typeface="Tahoma" pitchFamily="34" charset="0"/>
        </a:defRPr>
      </a:lvl3pPr>
      <a:lvl4pPr algn="l" rtl="0" fontAlgn="base">
        <a:spcBef>
          <a:spcPct val="0"/>
        </a:spcBef>
        <a:spcAft>
          <a:spcPct val="0"/>
        </a:spcAft>
        <a:defRPr sz="3200">
          <a:solidFill>
            <a:schemeClr val="tx2"/>
          </a:solidFill>
          <a:latin typeface="Tahoma" pitchFamily="34" charset="0"/>
        </a:defRPr>
      </a:lvl4pPr>
      <a:lvl5pPr algn="l" rtl="0" fontAlgn="base">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armspach@unistra.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file:///C:\home\jpa\avi\Animation2.avi"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file:///C:\home\jpa\avi\link4.avi"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home\jpa\avi\namer_coupe.avi" TargetMode="External"/><Relationship Id="rId1" Type="http://schemas.openxmlformats.org/officeDocument/2006/relationships/video" Target="file:///\\Elsass\armspach\armspach\documents\presentation\ipb_2002\namer_crapourcoupe.avi" TargetMode="Externa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image" Target="../media/image65.png"/><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oleObject" Target="../embeddings/oleObject1.bin"/><Relationship Id="rId7" Type="http://schemas.openxmlformats.org/officeDocument/2006/relationships/image" Target="../media/image8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5.jpeg"/><Relationship Id="rId5" Type="http://schemas.openxmlformats.org/officeDocument/2006/relationships/image" Target="../media/image84.wmf"/><Relationship Id="rId4" Type="http://schemas.openxmlformats.org/officeDocument/2006/relationships/oleObject" Target="../embeddings/Document_Microsoft_Word_97_-_20031.doc"/></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ideo" Target="file:///C:\home\jpa\avi\coeur.avi" TargetMode="External"/><Relationship Id="rId5" Type="http://schemas.openxmlformats.org/officeDocument/2006/relationships/image" Target="../media/image89.png"/><Relationship Id="rId4" Type="http://schemas.openxmlformats.org/officeDocument/2006/relationships/image" Target="../media/image8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3"/>
          <p:cNvSpPr>
            <a:spLocks noGrp="1" noChangeArrowheads="1"/>
          </p:cNvSpPr>
          <p:nvPr>
            <p:ph type="ftr" sz="quarter" idx="3"/>
          </p:nvPr>
        </p:nvSpPr>
        <p:spPr/>
        <p:txBody>
          <a:bodyPr/>
          <a:lstStyle/>
          <a:p>
            <a:r>
              <a:rPr lang="fr-FR" smtClean="0"/>
              <a:t>Traitement images médicales - Jean-Paul ARMSPACH Master IRIV 2013-2014</a:t>
            </a:r>
            <a:endParaRPr lang="fr-FR" dirty="0"/>
          </a:p>
        </p:txBody>
      </p:sp>
      <p:sp>
        <p:nvSpPr>
          <p:cNvPr id="200714" name="Rectangle 10"/>
          <p:cNvSpPr>
            <a:spLocks noGrp="1" noChangeArrowheads="1"/>
          </p:cNvSpPr>
          <p:nvPr>
            <p:ph type="ctrTitle"/>
          </p:nvPr>
        </p:nvSpPr>
        <p:spPr/>
        <p:txBody>
          <a:bodyPr/>
          <a:lstStyle/>
          <a:p>
            <a:r>
              <a:rPr lang="fr-FR" dirty="0"/>
              <a:t>Traitement des Images Médicales</a:t>
            </a:r>
          </a:p>
        </p:txBody>
      </p:sp>
      <p:sp>
        <p:nvSpPr>
          <p:cNvPr id="200715" name="Rectangle 11"/>
          <p:cNvSpPr>
            <a:spLocks noGrp="1" noChangeArrowheads="1"/>
          </p:cNvSpPr>
          <p:nvPr>
            <p:ph type="subTitle" idx="1"/>
          </p:nvPr>
        </p:nvSpPr>
        <p:spPr>
          <a:xfrm>
            <a:off x="1142976" y="3886200"/>
            <a:ext cx="6858048" cy="2114568"/>
          </a:xfrm>
        </p:spPr>
        <p:txBody>
          <a:bodyPr/>
          <a:lstStyle/>
          <a:p>
            <a:pPr>
              <a:lnSpc>
                <a:spcPct val="80000"/>
              </a:lnSpc>
            </a:pPr>
            <a:r>
              <a:rPr lang="fr-FR" sz="1800" dirty="0"/>
              <a:t>Jean-Paul ARMSPACH</a:t>
            </a:r>
          </a:p>
          <a:p>
            <a:pPr>
              <a:lnSpc>
                <a:spcPct val="80000"/>
              </a:lnSpc>
            </a:pPr>
            <a:r>
              <a:rPr lang="fr-FR" sz="1800" dirty="0" smtClean="0">
                <a:hlinkClick r:id="rId3"/>
              </a:rPr>
              <a:t>jparmspach@unistra.fr</a:t>
            </a:r>
            <a:endParaRPr lang="fr-FR" sz="1800" dirty="0" smtClean="0"/>
          </a:p>
          <a:p>
            <a:pPr>
              <a:lnSpc>
                <a:spcPct val="80000"/>
              </a:lnSpc>
            </a:pPr>
            <a:r>
              <a:rPr lang="fr-FR" sz="1800" dirty="0" smtClean="0"/>
              <a:t>Laboratoire des sciences de l’ingénieur, de l’informatique et de l’imagerie (</a:t>
            </a:r>
            <a:r>
              <a:rPr lang="fr-FR" sz="1800" dirty="0" err="1" smtClean="0"/>
              <a:t>ICube</a:t>
            </a:r>
            <a:r>
              <a:rPr lang="fr-FR" sz="1800" dirty="0" smtClean="0"/>
              <a:t>)</a:t>
            </a:r>
            <a:endParaRPr lang="fr-FR" sz="1800" dirty="0"/>
          </a:p>
          <a:p>
            <a:pPr>
              <a:lnSpc>
                <a:spcPct val="80000"/>
              </a:lnSpc>
            </a:pPr>
            <a:r>
              <a:rPr lang="fr-FR" sz="1800" dirty="0"/>
              <a:t>Institut Physique Biologique</a:t>
            </a:r>
          </a:p>
          <a:p>
            <a:pPr>
              <a:lnSpc>
                <a:spcPct val="80000"/>
              </a:lnSpc>
            </a:pPr>
            <a:r>
              <a:rPr lang="fr-FR" sz="1800" dirty="0"/>
              <a:t>4, rue </a:t>
            </a:r>
            <a:r>
              <a:rPr lang="fr-FR" sz="1800" dirty="0" err="1" smtClean="0"/>
              <a:t>Kirchleger</a:t>
            </a:r>
            <a:endParaRPr lang="fr-FR" sz="1800" dirty="0"/>
          </a:p>
          <a:p>
            <a:pPr>
              <a:lnSpc>
                <a:spcPct val="80000"/>
              </a:lnSpc>
            </a:pPr>
            <a:r>
              <a:rPr lang="fr-FR" sz="1800" dirty="0"/>
              <a:t>67085 STRASBOURG Cedex</a:t>
            </a:r>
          </a:p>
          <a:p>
            <a:pPr>
              <a:lnSpc>
                <a:spcPct val="80000"/>
              </a:lnSpc>
            </a:pPr>
            <a:r>
              <a:rPr lang="fr-FR" sz="1800" dirty="0"/>
              <a:t>Localisation : http</a:t>
            </a:r>
            <a:r>
              <a:rPr lang="fr-FR" sz="1800" dirty="0" smtClean="0"/>
              <a:t>://ipb.u-strasbg.fr</a:t>
            </a:r>
            <a:endParaRPr lang="fr-FR" sz="1800" dirty="0"/>
          </a:p>
          <a:p>
            <a:pPr>
              <a:lnSpc>
                <a:spcPct val="80000"/>
              </a:lnSpc>
            </a:pPr>
            <a:endParaRPr lang="fr-FR" sz="1800" dirty="0"/>
          </a:p>
        </p:txBody>
      </p:sp>
      <p:pic>
        <p:nvPicPr>
          <p:cNvPr id="200708" name="Picture 4"/>
          <p:cNvPicPr>
            <a:picLocks noChangeArrowheads="1"/>
          </p:cNvPicPr>
          <p:nvPr/>
        </p:nvPicPr>
        <p:blipFill>
          <a:blip r:embed="rId4" cstate="print"/>
          <a:srcRect/>
          <a:stretch>
            <a:fillRect/>
          </a:stretch>
        </p:blipFill>
        <p:spPr bwMode="auto">
          <a:xfrm>
            <a:off x="2771775" y="188913"/>
            <a:ext cx="1150938" cy="1112837"/>
          </a:xfrm>
          <a:prstGeom prst="rect">
            <a:avLst/>
          </a:prstGeom>
          <a:noFill/>
          <a:ln w="12700">
            <a:noFill/>
            <a:miter lim="800000"/>
            <a:headEnd/>
            <a:tailEnd/>
          </a:ln>
          <a:effectLst/>
        </p:spPr>
      </p:pic>
      <p:pic>
        <p:nvPicPr>
          <p:cNvPr id="126977" name="Picture 1" descr="C:\home\jpa\documents\Images-communication\logo\logo_UdS.jpg"/>
          <p:cNvPicPr>
            <a:picLocks noChangeAspect="1" noChangeArrowheads="1"/>
          </p:cNvPicPr>
          <p:nvPr/>
        </p:nvPicPr>
        <p:blipFill>
          <a:blip r:embed="rId5" cstate="print"/>
          <a:srcRect/>
          <a:stretch>
            <a:fillRect/>
          </a:stretch>
        </p:blipFill>
        <p:spPr bwMode="auto">
          <a:xfrm>
            <a:off x="4716016" y="188640"/>
            <a:ext cx="2117725" cy="10287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0882" name="Rectangle 2"/>
          <p:cNvSpPr>
            <a:spLocks noChangeArrowheads="1"/>
          </p:cNvSpPr>
          <p:nvPr/>
        </p:nvSpPr>
        <p:spPr bwMode="auto">
          <a:xfrm>
            <a:off x="577850" y="123825"/>
            <a:ext cx="8294688" cy="469900"/>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50883" name="Rectangle 3"/>
          <p:cNvSpPr>
            <a:spLocks noGrp="1" noChangeArrowheads="1"/>
          </p:cNvSpPr>
          <p:nvPr>
            <p:ph type="title"/>
          </p:nvPr>
        </p:nvSpPr>
        <p:spPr/>
        <p:txBody>
          <a:bodyPr/>
          <a:lstStyle/>
          <a:p>
            <a:r>
              <a:rPr lang="fr-FR" sz="2800" dirty="0"/>
              <a:t>La stratégie médicale</a:t>
            </a:r>
          </a:p>
        </p:txBody>
      </p:sp>
      <p:sp>
        <p:nvSpPr>
          <p:cNvPr id="250884" name="Rectangle 4"/>
          <p:cNvSpPr>
            <a:spLocks noGrp="1" noChangeArrowheads="1"/>
          </p:cNvSpPr>
          <p:nvPr>
            <p:ph type="body" idx="1"/>
          </p:nvPr>
        </p:nvSpPr>
        <p:spPr>
          <a:xfrm>
            <a:off x="566738" y="1643050"/>
            <a:ext cx="8001000" cy="4665675"/>
          </a:xfrm>
          <a:ln>
            <a:noFill/>
          </a:ln>
        </p:spPr>
        <p:txBody>
          <a:bodyPr/>
          <a:lstStyle/>
          <a:p>
            <a:pPr marL="469900" indent="-469900">
              <a:lnSpc>
                <a:spcPct val="90000"/>
              </a:lnSpc>
            </a:pPr>
            <a:r>
              <a:rPr lang="fr-FR" sz="2400" dirty="0" smtClean="0"/>
              <a:t>L’image traitée informatiquement permet d’obtenir :</a:t>
            </a:r>
          </a:p>
          <a:p>
            <a:pPr marL="869950" lvl="1" indent="-469900" algn="just">
              <a:lnSpc>
                <a:spcPct val="90000"/>
              </a:lnSpc>
            </a:pPr>
            <a:r>
              <a:rPr lang="fr-FR" sz="2000" dirty="0" smtClean="0"/>
              <a:t>une reconstruction tridimensionnelle d'un organe ou d'un tissu ;</a:t>
            </a:r>
          </a:p>
          <a:p>
            <a:pPr marL="869950" lvl="1" indent="-469900" algn="just">
              <a:lnSpc>
                <a:spcPct val="90000"/>
              </a:lnSpc>
            </a:pPr>
            <a:r>
              <a:rPr lang="fr-FR" sz="2000" dirty="0" smtClean="0">
                <a:solidFill>
                  <a:schemeClr val="tx2"/>
                </a:solidFill>
              </a:rPr>
              <a:t>un film montrant les mouvements d'un organe (cœur);</a:t>
            </a:r>
          </a:p>
          <a:p>
            <a:pPr marL="869950" lvl="1" indent="-469900" algn="just">
              <a:lnSpc>
                <a:spcPct val="90000"/>
              </a:lnSpc>
              <a:buNone/>
            </a:pPr>
            <a:endParaRPr lang="fr-FR" sz="2000" dirty="0" smtClean="0">
              <a:solidFill>
                <a:schemeClr val="tx2"/>
              </a:solidFill>
            </a:endParaRPr>
          </a:p>
        </p:txBody>
      </p:sp>
      <p:sp>
        <p:nvSpPr>
          <p:cNvPr id="25088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médicale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a:t>
            </a:r>
            <a:r>
              <a:rPr lang="fr-FR" sz="2800" smtClean="0">
                <a:solidFill>
                  <a:schemeClr val="tx2"/>
                </a:solidFill>
              </a:rPr>
              <a:t>: mouvement</a:t>
            </a:r>
            <a:endParaRPr lang="fr-FR" sz="2800" dirty="0">
              <a:solidFill>
                <a:schemeClr val="tx2"/>
              </a:solidFill>
            </a:endParaRPr>
          </a:p>
        </p:txBody>
      </p:sp>
      <p:pic>
        <p:nvPicPr>
          <p:cNvPr id="10" name="Picture 2"/>
          <p:cNvPicPr>
            <a:picLocks noChangeAspect="1" noChangeArrowheads="1"/>
          </p:cNvPicPr>
          <p:nvPr/>
        </p:nvPicPr>
        <p:blipFill>
          <a:blip r:embed="rId3" cstate="print"/>
          <a:srcRect/>
          <a:stretch>
            <a:fillRect/>
          </a:stretch>
        </p:blipFill>
        <p:spPr bwMode="auto">
          <a:xfrm>
            <a:off x="1714480" y="1142984"/>
            <a:ext cx="5643602" cy="5455482"/>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a:t>
            </a:r>
            <a:r>
              <a:rPr lang="fr-FR" sz="2800" smtClean="0">
                <a:solidFill>
                  <a:schemeClr val="tx2"/>
                </a:solidFill>
              </a:rPr>
              <a:t>: mouvement</a:t>
            </a:r>
            <a:endParaRPr lang="fr-FR" sz="2800" dirty="0">
              <a:solidFill>
                <a:schemeClr val="tx2"/>
              </a:solidFill>
            </a:endParaRPr>
          </a:p>
        </p:txBody>
      </p:sp>
      <p:pic>
        <p:nvPicPr>
          <p:cNvPr id="7" name="Picture 7"/>
          <p:cNvPicPr>
            <a:picLocks noChangeAspect="1" noChangeArrowheads="1"/>
          </p:cNvPicPr>
          <p:nvPr/>
        </p:nvPicPr>
        <p:blipFill>
          <a:blip r:embed="rId3" cstate="print"/>
          <a:srcRect/>
          <a:stretch>
            <a:fillRect/>
          </a:stretch>
        </p:blipFill>
        <p:spPr bwMode="auto">
          <a:xfrm>
            <a:off x="1857356" y="1428736"/>
            <a:ext cx="4656140" cy="466933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0882" name="Rectangle 2"/>
          <p:cNvSpPr>
            <a:spLocks noChangeArrowheads="1"/>
          </p:cNvSpPr>
          <p:nvPr/>
        </p:nvSpPr>
        <p:spPr bwMode="auto">
          <a:xfrm>
            <a:off x="577850" y="123825"/>
            <a:ext cx="8294688" cy="469900"/>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50883" name="Rectangle 3"/>
          <p:cNvSpPr>
            <a:spLocks noGrp="1" noChangeArrowheads="1"/>
          </p:cNvSpPr>
          <p:nvPr>
            <p:ph type="title"/>
          </p:nvPr>
        </p:nvSpPr>
        <p:spPr/>
        <p:txBody>
          <a:bodyPr/>
          <a:lstStyle/>
          <a:p>
            <a:r>
              <a:rPr lang="fr-FR" sz="2800" dirty="0"/>
              <a:t>La stratégie médicale</a:t>
            </a:r>
          </a:p>
        </p:txBody>
      </p:sp>
      <p:sp>
        <p:nvSpPr>
          <p:cNvPr id="250884" name="Rectangle 4"/>
          <p:cNvSpPr>
            <a:spLocks noGrp="1" noChangeArrowheads="1"/>
          </p:cNvSpPr>
          <p:nvPr>
            <p:ph type="body" idx="1"/>
          </p:nvPr>
        </p:nvSpPr>
        <p:spPr>
          <a:xfrm>
            <a:off x="566738" y="1643050"/>
            <a:ext cx="8001000" cy="4665675"/>
          </a:xfrm>
        </p:spPr>
        <p:txBody>
          <a:bodyPr/>
          <a:lstStyle/>
          <a:p>
            <a:pPr marL="469900" indent="-469900">
              <a:lnSpc>
                <a:spcPct val="90000"/>
              </a:lnSpc>
            </a:pPr>
            <a:r>
              <a:rPr lang="fr-FR" sz="2400" dirty="0" smtClean="0"/>
              <a:t>L’image traitée informatiquement permet d’obtenir :</a:t>
            </a:r>
          </a:p>
          <a:p>
            <a:pPr marL="869950" lvl="1" indent="-469900" algn="just">
              <a:lnSpc>
                <a:spcPct val="90000"/>
              </a:lnSpc>
            </a:pPr>
            <a:r>
              <a:rPr lang="fr-FR" sz="2000" dirty="0" smtClean="0"/>
              <a:t>une reconstruction tridimensionnelle d'un organe ou d'un tissu ;</a:t>
            </a:r>
          </a:p>
          <a:p>
            <a:pPr marL="869950" lvl="1" indent="-469900" algn="just">
              <a:lnSpc>
                <a:spcPct val="90000"/>
              </a:lnSpc>
            </a:pPr>
            <a:r>
              <a:rPr lang="fr-FR" sz="2000" dirty="0" smtClean="0"/>
              <a:t>un film montrant les mouvements d'un organe (cœur);</a:t>
            </a:r>
          </a:p>
          <a:p>
            <a:pPr marL="869950" lvl="1" indent="-469900" algn="just">
              <a:lnSpc>
                <a:spcPct val="90000"/>
              </a:lnSpc>
            </a:pPr>
            <a:r>
              <a:rPr lang="fr-FR" sz="2000" dirty="0" smtClean="0">
                <a:solidFill>
                  <a:schemeClr val="tx2"/>
                </a:solidFill>
              </a:rPr>
              <a:t>une imagerie quantitative qui représente les valeurs mesurées pour certains paramètres biologiques dans un volume donné ;</a:t>
            </a:r>
          </a:p>
        </p:txBody>
      </p:sp>
      <p:sp>
        <p:nvSpPr>
          <p:cNvPr id="25088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médicale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image quantitative</a:t>
            </a:r>
            <a:endParaRPr lang="fr-FR" sz="2800" dirty="0">
              <a:solidFill>
                <a:schemeClr val="tx2"/>
              </a:solidFill>
            </a:endParaRPr>
          </a:p>
        </p:txBody>
      </p:sp>
      <p:pic>
        <p:nvPicPr>
          <p:cNvPr id="2050" name="Picture 2"/>
          <p:cNvPicPr>
            <a:picLocks noChangeAspect="1" noChangeArrowheads="1"/>
          </p:cNvPicPr>
          <p:nvPr/>
        </p:nvPicPr>
        <p:blipFill>
          <a:blip r:embed="rId3" cstate="print"/>
          <a:srcRect/>
          <a:stretch>
            <a:fillRect/>
          </a:stretch>
        </p:blipFill>
        <p:spPr bwMode="auto">
          <a:xfrm>
            <a:off x="2071670" y="1428736"/>
            <a:ext cx="4857784" cy="4833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stratégie médicale</a:t>
            </a:r>
            <a:endParaRPr lang="fr-FR" dirty="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pic>
        <p:nvPicPr>
          <p:cNvPr id="157698" name="Picture 2"/>
          <p:cNvPicPr>
            <a:picLocks noChangeAspect="1" noChangeArrowheads="1"/>
          </p:cNvPicPr>
          <p:nvPr/>
        </p:nvPicPr>
        <p:blipFill>
          <a:blip r:embed="rId2" cstate="print"/>
          <a:srcRect/>
          <a:stretch>
            <a:fillRect/>
          </a:stretch>
        </p:blipFill>
        <p:spPr bwMode="auto">
          <a:xfrm>
            <a:off x="0" y="1785591"/>
            <a:ext cx="2999133" cy="3528392"/>
          </a:xfrm>
          <a:prstGeom prst="rect">
            <a:avLst/>
          </a:prstGeom>
          <a:noFill/>
          <a:ln w="9525">
            <a:noFill/>
            <a:miter lim="800000"/>
            <a:headEnd/>
            <a:tailEnd/>
          </a:ln>
        </p:spPr>
      </p:pic>
      <p:pic>
        <p:nvPicPr>
          <p:cNvPr id="157699" name="Picture 3"/>
          <p:cNvPicPr>
            <a:picLocks noChangeAspect="1" noChangeArrowheads="1"/>
          </p:cNvPicPr>
          <p:nvPr/>
        </p:nvPicPr>
        <p:blipFill>
          <a:blip r:embed="rId3" cstate="print"/>
          <a:srcRect/>
          <a:stretch>
            <a:fillRect/>
          </a:stretch>
        </p:blipFill>
        <p:spPr bwMode="auto">
          <a:xfrm>
            <a:off x="3131840" y="1713582"/>
            <a:ext cx="2999133" cy="3528392"/>
          </a:xfrm>
          <a:prstGeom prst="rect">
            <a:avLst/>
          </a:prstGeom>
          <a:noFill/>
          <a:ln w="9525">
            <a:noFill/>
            <a:miter lim="800000"/>
            <a:headEnd/>
            <a:tailEnd/>
          </a:ln>
        </p:spPr>
      </p:pic>
      <p:sp>
        <p:nvSpPr>
          <p:cNvPr id="7" name="ZoneTexte 6"/>
          <p:cNvSpPr txBox="1"/>
          <p:nvPr/>
        </p:nvSpPr>
        <p:spPr>
          <a:xfrm>
            <a:off x="323528" y="5385990"/>
            <a:ext cx="2152384" cy="369332"/>
          </a:xfrm>
          <a:prstGeom prst="rect">
            <a:avLst/>
          </a:prstGeom>
          <a:noFill/>
        </p:spPr>
        <p:txBody>
          <a:bodyPr wrap="none" rtlCol="0">
            <a:spAutoFit/>
          </a:bodyPr>
          <a:lstStyle/>
          <a:p>
            <a:r>
              <a:rPr lang="fr-FR" dirty="0" smtClean="0"/>
              <a:t>Cartographie du T1</a:t>
            </a:r>
            <a:endParaRPr lang="fr-FR" dirty="0"/>
          </a:p>
        </p:txBody>
      </p:sp>
      <p:sp>
        <p:nvSpPr>
          <p:cNvPr id="8" name="ZoneTexte 7"/>
          <p:cNvSpPr txBox="1"/>
          <p:nvPr/>
        </p:nvSpPr>
        <p:spPr>
          <a:xfrm>
            <a:off x="3563888" y="5313982"/>
            <a:ext cx="2152384" cy="369332"/>
          </a:xfrm>
          <a:prstGeom prst="rect">
            <a:avLst/>
          </a:prstGeom>
          <a:noFill/>
        </p:spPr>
        <p:txBody>
          <a:bodyPr wrap="none" rtlCol="0">
            <a:spAutoFit/>
          </a:bodyPr>
          <a:lstStyle/>
          <a:p>
            <a:r>
              <a:rPr lang="fr-FR" dirty="0" smtClean="0"/>
              <a:t>Cartographie du T2</a:t>
            </a:r>
            <a:endParaRPr lang="fr-FR" dirty="0"/>
          </a:p>
        </p:txBody>
      </p:sp>
      <p:sp>
        <p:nvSpPr>
          <p:cNvPr id="9" name="ZoneTexte 8"/>
          <p:cNvSpPr txBox="1"/>
          <p:nvPr/>
        </p:nvSpPr>
        <p:spPr>
          <a:xfrm>
            <a:off x="6588224" y="5313982"/>
            <a:ext cx="2088232" cy="923330"/>
          </a:xfrm>
          <a:prstGeom prst="rect">
            <a:avLst/>
          </a:prstGeom>
          <a:noFill/>
        </p:spPr>
        <p:txBody>
          <a:bodyPr wrap="square" rtlCol="0">
            <a:spAutoFit/>
          </a:bodyPr>
          <a:lstStyle/>
          <a:p>
            <a:r>
              <a:rPr lang="fr-FR" dirty="0" smtClean="0"/>
              <a:t>Cartographie de la fraction de </a:t>
            </a:r>
            <a:r>
              <a:rPr lang="fr-FR" dirty="0" err="1" smtClean="0"/>
              <a:t>myèline</a:t>
            </a:r>
            <a:endParaRPr lang="fr-FR" dirty="0"/>
          </a:p>
        </p:txBody>
      </p:sp>
      <p:sp>
        <p:nvSpPr>
          <p:cNvPr id="10"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image quantitative</a:t>
            </a:r>
            <a:endParaRPr lang="fr-FR" sz="2800" dirty="0">
              <a:solidFill>
                <a:schemeClr val="tx2"/>
              </a:solidFill>
            </a:endParaRPr>
          </a:p>
        </p:txBody>
      </p:sp>
      <p:pic>
        <p:nvPicPr>
          <p:cNvPr id="157700" name="Picture 4"/>
          <p:cNvPicPr>
            <a:picLocks noChangeAspect="1" noChangeArrowheads="1"/>
          </p:cNvPicPr>
          <p:nvPr/>
        </p:nvPicPr>
        <p:blipFill>
          <a:blip r:embed="rId4" cstate="print"/>
          <a:srcRect/>
          <a:stretch>
            <a:fillRect/>
          </a:stretch>
        </p:blipFill>
        <p:spPr bwMode="auto">
          <a:xfrm>
            <a:off x="6156176" y="1772816"/>
            <a:ext cx="2987824" cy="3474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0882" name="Rectangle 2"/>
          <p:cNvSpPr>
            <a:spLocks noChangeArrowheads="1"/>
          </p:cNvSpPr>
          <p:nvPr/>
        </p:nvSpPr>
        <p:spPr bwMode="auto">
          <a:xfrm>
            <a:off x="577850" y="123825"/>
            <a:ext cx="8294688" cy="469900"/>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50883" name="Rectangle 3"/>
          <p:cNvSpPr>
            <a:spLocks noGrp="1" noChangeArrowheads="1"/>
          </p:cNvSpPr>
          <p:nvPr>
            <p:ph type="title"/>
          </p:nvPr>
        </p:nvSpPr>
        <p:spPr/>
        <p:txBody>
          <a:bodyPr/>
          <a:lstStyle/>
          <a:p>
            <a:r>
              <a:rPr lang="fr-FR" sz="2800" dirty="0"/>
              <a:t>La stratégie médicale</a:t>
            </a:r>
          </a:p>
        </p:txBody>
      </p:sp>
      <p:sp>
        <p:nvSpPr>
          <p:cNvPr id="250884" name="Rectangle 4"/>
          <p:cNvSpPr>
            <a:spLocks noGrp="1" noChangeArrowheads="1"/>
          </p:cNvSpPr>
          <p:nvPr>
            <p:ph type="body" idx="1"/>
          </p:nvPr>
        </p:nvSpPr>
        <p:spPr>
          <a:xfrm>
            <a:off x="566738" y="1643050"/>
            <a:ext cx="8001000" cy="4665675"/>
          </a:xfrm>
        </p:spPr>
        <p:txBody>
          <a:bodyPr/>
          <a:lstStyle/>
          <a:p>
            <a:pPr marL="469900" indent="-469900">
              <a:lnSpc>
                <a:spcPct val="90000"/>
              </a:lnSpc>
            </a:pPr>
            <a:r>
              <a:rPr lang="fr-FR" sz="2400" dirty="0" smtClean="0"/>
              <a:t>L’image traitée informatiquement permet d’obtenir :</a:t>
            </a:r>
          </a:p>
          <a:p>
            <a:pPr marL="869950" lvl="1" indent="-469900" algn="just">
              <a:lnSpc>
                <a:spcPct val="90000"/>
              </a:lnSpc>
            </a:pPr>
            <a:r>
              <a:rPr lang="fr-FR" sz="2000" dirty="0" smtClean="0"/>
              <a:t>une reconstruction tridimensionnelle d'un organe ou d'un tissu ;</a:t>
            </a:r>
          </a:p>
          <a:p>
            <a:pPr marL="869950" lvl="1" indent="-469900" algn="just">
              <a:lnSpc>
                <a:spcPct val="90000"/>
              </a:lnSpc>
            </a:pPr>
            <a:r>
              <a:rPr lang="fr-FR" sz="2000" dirty="0" smtClean="0"/>
              <a:t>un film montrant les mouvements d'un organe  (cœur);</a:t>
            </a:r>
          </a:p>
          <a:p>
            <a:pPr marL="869950" lvl="1" indent="-469900" algn="just">
              <a:lnSpc>
                <a:spcPct val="90000"/>
              </a:lnSpc>
            </a:pPr>
            <a:r>
              <a:rPr lang="fr-FR" sz="2000" dirty="0" smtClean="0"/>
              <a:t>une imagerie quantitative qui représente les valeurs mesurées pour certains paramètres biologiques dans un volume donné ;</a:t>
            </a:r>
          </a:p>
          <a:p>
            <a:pPr marL="869950" lvl="1" indent="-469900" algn="just">
              <a:lnSpc>
                <a:spcPct val="90000"/>
              </a:lnSpc>
            </a:pPr>
            <a:r>
              <a:rPr lang="fr-FR" sz="2000" dirty="0" smtClean="0">
                <a:solidFill>
                  <a:schemeClr val="tx2"/>
                </a:solidFill>
              </a:rPr>
              <a:t>une représentation multimodale recalant plusieurs données au sein d'un même document (image fonctionnelle sur image morphologique); </a:t>
            </a:r>
          </a:p>
          <a:p>
            <a:pPr marL="869950" lvl="1" indent="-469900" algn="just">
              <a:lnSpc>
                <a:spcPct val="90000"/>
              </a:lnSpc>
            </a:pPr>
            <a:endParaRPr lang="fr-FR" sz="2000" dirty="0"/>
          </a:p>
        </p:txBody>
      </p:sp>
      <p:sp>
        <p:nvSpPr>
          <p:cNvPr id="25088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médicale</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multi-modalité</a:t>
            </a:r>
            <a:endParaRPr lang="fr-FR" sz="2800" dirty="0">
              <a:solidFill>
                <a:schemeClr val="tx2"/>
              </a:solidFill>
            </a:endParaRPr>
          </a:p>
        </p:txBody>
      </p:sp>
      <p:pic>
        <p:nvPicPr>
          <p:cNvPr id="3074" name="Picture 2"/>
          <p:cNvPicPr>
            <a:picLocks noChangeAspect="1" noChangeArrowheads="1"/>
          </p:cNvPicPr>
          <p:nvPr/>
        </p:nvPicPr>
        <p:blipFill>
          <a:blip r:embed="rId3" cstate="print"/>
          <a:srcRect/>
          <a:stretch>
            <a:fillRect/>
          </a:stretch>
        </p:blipFill>
        <p:spPr bwMode="auto">
          <a:xfrm>
            <a:off x="1785918" y="1214422"/>
            <a:ext cx="6750047" cy="5143536"/>
          </a:xfrm>
          <a:prstGeom prst="rect">
            <a:avLst/>
          </a:prstGeom>
          <a:noFill/>
          <a:ln w="9525">
            <a:noFill/>
            <a:miter lim="800000"/>
            <a:headEnd/>
            <a:tailEnd/>
          </a:ln>
          <a:effectLst/>
        </p:spPr>
      </p:pic>
      <p:sp>
        <p:nvSpPr>
          <p:cNvPr id="8" name="ZoneTexte 7"/>
          <p:cNvSpPr txBox="1"/>
          <p:nvPr/>
        </p:nvSpPr>
        <p:spPr>
          <a:xfrm>
            <a:off x="0" y="3500438"/>
            <a:ext cx="1449436" cy="369332"/>
          </a:xfrm>
          <a:prstGeom prst="rect">
            <a:avLst/>
          </a:prstGeom>
          <a:noFill/>
        </p:spPr>
        <p:txBody>
          <a:bodyPr wrap="none" rtlCol="0">
            <a:spAutoFit/>
          </a:bodyPr>
          <a:lstStyle/>
          <a:p>
            <a:r>
              <a:rPr lang="fr-FR" dirty="0" smtClean="0"/>
              <a:t>PET F</a:t>
            </a:r>
            <a:r>
              <a:rPr lang="fr-FR" baseline="30000" dirty="0" smtClean="0"/>
              <a:t>18</a:t>
            </a:r>
            <a:r>
              <a:rPr lang="fr-FR" dirty="0" smtClean="0"/>
              <a:t>-FDG</a:t>
            </a:r>
            <a:endParaRPr lang="fr-FR" dirty="0"/>
          </a:p>
        </p:txBody>
      </p:sp>
      <p:sp>
        <p:nvSpPr>
          <p:cNvPr id="9" name="ZoneTexte 8"/>
          <p:cNvSpPr txBox="1"/>
          <p:nvPr/>
        </p:nvSpPr>
        <p:spPr>
          <a:xfrm>
            <a:off x="142844" y="1714488"/>
            <a:ext cx="654346" cy="369332"/>
          </a:xfrm>
          <a:prstGeom prst="rect">
            <a:avLst/>
          </a:prstGeom>
          <a:noFill/>
        </p:spPr>
        <p:txBody>
          <a:bodyPr wrap="none" rtlCol="0">
            <a:spAutoFit/>
          </a:bodyPr>
          <a:lstStyle/>
          <a:p>
            <a:r>
              <a:rPr lang="fr-FR" dirty="0" smtClean="0"/>
              <a:t>TDM</a:t>
            </a:r>
            <a:endParaRPr lang="fr-FR" dirty="0"/>
          </a:p>
        </p:txBody>
      </p:sp>
      <p:sp>
        <p:nvSpPr>
          <p:cNvPr id="10" name="ZoneTexte 9"/>
          <p:cNvSpPr txBox="1"/>
          <p:nvPr/>
        </p:nvSpPr>
        <p:spPr>
          <a:xfrm>
            <a:off x="428596" y="5429264"/>
            <a:ext cx="841897" cy="369332"/>
          </a:xfrm>
          <a:prstGeom prst="rect">
            <a:avLst/>
          </a:prstGeom>
          <a:noFill/>
        </p:spPr>
        <p:txBody>
          <a:bodyPr wrap="none" rtlCol="0">
            <a:spAutoFit/>
          </a:bodyPr>
          <a:lstStyle/>
          <a:p>
            <a:r>
              <a:rPr lang="fr-FR" dirty="0" smtClean="0"/>
              <a:t>Fusion</a:t>
            </a:r>
            <a:endParaRPr lang="fr-FR" dirty="0"/>
          </a:p>
        </p:txBody>
      </p:sp>
      <p:sp>
        <p:nvSpPr>
          <p:cNvPr id="11" name="Rectangle 10"/>
          <p:cNvSpPr/>
          <p:nvPr/>
        </p:nvSpPr>
        <p:spPr>
          <a:xfrm>
            <a:off x="0" y="4572008"/>
            <a:ext cx="9144000" cy="228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multi-modalité</a:t>
            </a:r>
            <a:endParaRPr lang="fr-FR" sz="2800" dirty="0">
              <a:solidFill>
                <a:schemeClr val="tx2"/>
              </a:solidFill>
            </a:endParaRPr>
          </a:p>
        </p:txBody>
      </p:sp>
      <p:pic>
        <p:nvPicPr>
          <p:cNvPr id="98305" name="Picture 1"/>
          <p:cNvPicPr>
            <a:picLocks noChangeAspect="1" noChangeArrowheads="1"/>
          </p:cNvPicPr>
          <p:nvPr/>
        </p:nvPicPr>
        <p:blipFill>
          <a:blip r:embed="rId3" cstate="print"/>
          <a:srcRect/>
          <a:stretch>
            <a:fillRect/>
          </a:stretch>
        </p:blipFill>
        <p:spPr bwMode="auto">
          <a:xfrm>
            <a:off x="36085" y="2132856"/>
            <a:ext cx="9107915" cy="2736304"/>
          </a:xfrm>
          <a:prstGeom prst="rect">
            <a:avLst/>
          </a:prstGeom>
          <a:noFill/>
          <a:ln w="9525">
            <a:noFill/>
            <a:miter lim="800000"/>
            <a:headEnd/>
            <a:tailEnd/>
          </a:ln>
        </p:spPr>
      </p:pic>
      <p:sp>
        <p:nvSpPr>
          <p:cNvPr id="12" name="Rectangle 11"/>
          <p:cNvSpPr/>
          <p:nvPr/>
        </p:nvSpPr>
        <p:spPr>
          <a:xfrm>
            <a:off x="5940152" y="1844824"/>
            <a:ext cx="3203848"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0"/>
          </p:nvPr>
        </p:nvSpPr>
        <p:spPr/>
        <p:txBody>
          <a:bodyPr/>
          <a:lstStyle/>
          <a:p>
            <a:r>
              <a:rPr lang="fr-FR" smtClean="0"/>
              <a:t>Traitement images médicales - Jean-Paul ARMSPACH Master IRIV 2013-2014</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0882" name="Rectangle 2"/>
          <p:cNvSpPr>
            <a:spLocks noChangeArrowheads="1"/>
          </p:cNvSpPr>
          <p:nvPr/>
        </p:nvSpPr>
        <p:spPr bwMode="auto">
          <a:xfrm>
            <a:off x="577850" y="123825"/>
            <a:ext cx="8294688" cy="469900"/>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50883" name="Rectangle 3"/>
          <p:cNvSpPr>
            <a:spLocks noGrp="1" noChangeArrowheads="1"/>
          </p:cNvSpPr>
          <p:nvPr>
            <p:ph type="title"/>
          </p:nvPr>
        </p:nvSpPr>
        <p:spPr/>
        <p:txBody>
          <a:bodyPr/>
          <a:lstStyle/>
          <a:p>
            <a:r>
              <a:rPr lang="fr-FR" sz="2800" dirty="0"/>
              <a:t>La stratégie médicale</a:t>
            </a:r>
          </a:p>
        </p:txBody>
      </p:sp>
      <p:sp>
        <p:nvSpPr>
          <p:cNvPr id="250884" name="Rectangle 4"/>
          <p:cNvSpPr>
            <a:spLocks noGrp="1" noChangeArrowheads="1"/>
          </p:cNvSpPr>
          <p:nvPr>
            <p:ph type="body" idx="1"/>
          </p:nvPr>
        </p:nvSpPr>
        <p:spPr>
          <a:xfrm>
            <a:off x="566738" y="1643050"/>
            <a:ext cx="8001000" cy="4665675"/>
          </a:xfrm>
        </p:spPr>
        <p:txBody>
          <a:bodyPr/>
          <a:lstStyle/>
          <a:p>
            <a:pPr marL="469900" indent="-469900">
              <a:lnSpc>
                <a:spcPct val="90000"/>
              </a:lnSpc>
            </a:pPr>
            <a:r>
              <a:rPr lang="fr-FR" sz="2400" dirty="0" smtClean="0"/>
              <a:t>L’image traitée informatiquement permet d’obtenir :</a:t>
            </a:r>
          </a:p>
          <a:p>
            <a:pPr marL="869950" lvl="1" indent="-469900" algn="just">
              <a:lnSpc>
                <a:spcPct val="90000"/>
              </a:lnSpc>
            </a:pPr>
            <a:r>
              <a:rPr lang="fr-FR" sz="2000" dirty="0" smtClean="0"/>
              <a:t>une reconstruction tridimensionnelle d'un organe ou d'un tissu ;</a:t>
            </a:r>
          </a:p>
          <a:p>
            <a:pPr marL="869950" lvl="1" indent="-469900" algn="just">
              <a:lnSpc>
                <a:spcPct val="90000"/>
              </a:lnSpc>
            </a:pPr>
            <a:r>
              <a:rPr lang="fr-FR" sz="2000" dirty="0" smtClean="0"/>
              <a:t>un film montrant les mouvements d'un organe (cœur);</a:t>
            </a:r>
          </a:p>
          <a:p>
            <a:pPr marL="869950" lvl="1" indent="-469900" algn="just">
              <a:lnSpc>
                <a:spcPct val="90000"/>
              </a:lnSpc>
            </a:pPr>
            <a:r>
              <a:rPr lang="fr-FR" sz="2000" dirty="0" smtClean="0"/>
              <a:t>une imagerie quantitative qui représente les valeurs mesurées pour certains paramètres biologiques dans un volume donné ;</a:t>
            </a:r>
          </a:p>
          <a:p>
            <a:pPr marL="869950" lvl="1" indent="-469900" algn="just">
              <a:lnSpc>
                <a:spcPct val="90000"/>
              </a:lnSpc>
            </a:pPr>
            <a:r>
              <a:rPr lang="fr-FR" sz="2000" dirty="0" smtClean="0"/>
              <a:t>une représentation multimodale recalant plusieurs données au sein d'un même document (image fonctionnelle sur image morphologique); </a:t>
            </a:r>
          </a:p>
          <a:p>
            <a:pPr marL="869950" lvl="1" indent="-469900" algn="just">
              <a:lnSpc>
                <a:spcPct val="90000"/>
              </a:lnSpc>
            </a:pPr>
            <a:r>
              <a:rPr lang="fr-FR" sz="2000" dirty="0" smtClean="0">
                <a:solidFill>
                  <a:schemeClr val="tx2"/>
                </a:solidFill>
              </a:rPr>
              <a:t>l'évolution d'un organe ou d’une lésion au cours du temps ;</a:t>
            </a:r>
          </a:p>
          <a:p>
            <a:pPr marL="869950" lvl="1" indent="-469900" algn="just">
              <a:lnSpc>
                <a:spcPct val="90000"/>
              </a:lnSpc>
            </a:pPr>
            <a:endParaRPr lang="fr-FR" sz="2000" dirty="0"/>
          </a:p>
        </p:txBody>
      </p:sp>
      <p:sp>
        <p:nvSpPr>
          <p:cNvPr id="25088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médicale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fr-FR" dirty="0" smtClean="0"/>
              <a:t>Traitement des Images Médicales</a:t>
            </a:r>
          </a:p>
        </p:txBody>
      </p:sp>
      <p:sp>
        <p:nvSpPr>
          <p:cNvPr id="491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fr-FR" dirty="0" smtClean="0"/>
              <a:t>http</a:t>
            </a:r>
            <a:r>
              <a:rPr lang="fr-FR" dirty="0"/>
              <a:t>://</a:t>
            </a:r>
            <a:r>
              <a:rPr lang="fr-FR" dirty="0" smtClean="0"/>
              <a:t>icube-imis.unistra.fr/index.php/Jean-Paul_Armspach</a:t>
            </a:r>
          </a:p>
          <a:p>
            <a:r>
              <a:rPr lang="fr-FR" dirty="0" smtClean="0"/>
              <a:t>Aller au point </a:t>
            </a:r>
            <a:r>
              <a:rPr lang="fr-FR" dirty="0"/>
              <a:t>7 </a:t>
            </a:r>
            <a:r>
              <a:rPr lang="fr-FR" dirty="0" smtClean="0"/>
              <a:t>: Enseignement </a:t>
            </a:r>
            <a:r>
              <a:rPr lang="fr-FR" dirty="0"/>
              <a:t>- </a:t>
            </a:r>
            <a:r>
              <a:rPr lang="fr-FR" dirty="0" smtClean="0"/>
              <a:t>Formation</a:t>
            </a:r>
          </a:p>
          <a:p>
            <a:pPr marL="0" indent="0">
              <a:buNone/>
            </a:pPr>
            <a:r>
              <a:rPr lang="fr-FR" dirty="0" smtClean="0"/>
              <a:t>    Login </a:t>
            </a:r>
            <a:r>
              <a:rPr lang="fr-FR" dirty="0" smtClean="0"/>
              <a:t>:  </a:t>
            </a:r>
            <a:r>
              <a:rPr lang="fr-FR" dirty="0" err="1" smtClean="0"/>
              <a:t>tim</a:t>
            </a:r>
            <a:endParaRPr lang="fr-FR" dirty="0"/>
          </a:p>
          <a:p>
            <a:pPr marL="0" indent="0">
              <a:buNone/>
            </a:pPr>
            <a:r>
              <a:rPr lang="fr-FR" dirty="0" smtClean="0"/>
              <a:t> </a:t>
            </a:r>
            <a:r>
              <a:rPr lang="fr-FR" dirty="0" smtClean="0"/>
              <a:t>   </a:t>
            </a:r>
            <a:r>
              <a:rPr lang="fr-FR" dirty="0" err="1" smtClean="0"/>
              <a:t>Passwd</a:t>
            </a:r>
            <a:r>
              <a:rPr lang="fr-FR" dirty="0" smtClean="0"/>
              <a:t> </a:t>
            </a:r>
            <a:r>
              <a:rPr lang="fr-FR" dirty="0" smtClean="0"/>
              <a:t>: tim_2014</a:t>
            </a:r>
          </a:p>
        </p:txBody>
      </p:sp>
      <p:sp>
        <p:nvSpPr>
          <p:cNvPr id="4" name="Rectangle 4"/>
          <p:cNvSpPr>
            <a:spLocks noChangeArrowheads="1"/>
          </p:cNvSpPr>
          <p:nvPr/>
        </p:nvSpPr>
        <p:spPr bwMode="auto">
          <a:xfrm>
            <a:off x="1350963" y="692150"/>
            <a:ext cx="7793037" cy="433388"/>
          </a:xfrm>
          <a:prstGeom prst="rect">
            <a:avLst/>
          </a:prstGeom>
          <a:noFill/>
          <a:ln w="9525">
            <a:noFill/>
            <a:miter lim="800000"/>
            <a:headEnd/>
            <a:tailEnd/>
          </a:ln>
          <a:effectLst/>
        </p:spPr>
        <p:txBody>
          <a:bodyPr anchor="b"/>
          <a:lstStyle/>
          <a:p>
            <a:pPr>
              <a:lnSpc>
                <a:spcPct val="80000"/>
              </a:lnSpc>
            </a:pPr>
            <a:r>
              <a:rPr lang="fr-FR" sz="2800" dirty="0" smtClean="0">
                <a:solidFill>
                  <a:schemeClr val="tx2"/>
                </a:solidFill>
              </a:rPr>
              <a:t>Accès aux documents du cours</a:t>
            </a:r>
            <a:endParaRPr lang="fr-FR" sz="2800" dirty="0">
              <a:solidFill>
                <a:schemeClr val="tx2"/>
              </a:solidFill>
            </a:endParaRPr>
          </a:p>
        </p:txBody>
      </p:sp>
      <p:sp>
        <p:nvSpPr>
          <p:cNvPr id="5" name="Espace réservé du pied de page 4"/>
          <p:cNvSpPr>
            <a:spLocks noGrp="1"/>
          </p:cNvSpPr>
          <p:nvPr>
            <p:ph type="ftr" sz="quarter" idx="10"/>
          </p:nvPr>
        </p:nvSpPr>
        <p:spPr/>
        <p:txBody>
          <a:bodyPr/>
          <a:lstStyle/>
          <a:p>
            <a:r>
              <a:rPr lang="fr-FR" smtClean="0"/>
              <a:t>Traitement images médicales - Jean-Paul ARMSPACH STIC - Santé 2013-2014</a:t>
            </a:r>
            <a:endParaRPr lang="fr-FR" dirty="0"/>
          </a:p>
        </p:txBody>
      </p:sp>
    </p:spTree>
    <p:extLst>
      <p:ext uri="{BB962C8B-B14F-4D97-AF65-F5344CB8AC3E}">
        <p14:creationId xmlns:p14="http://schemas.microsoft.com/office/powerpoint/2010/main" val="1549077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évolution pathologie</a:t>
            </a:r>
            <a:endParaRPr lang="fr-FR" sz="2800" dirty="0">
              <a:solidFill>
                <a:schemeClr val="tx2"/>
              </a:solidFill>
            </a:endParaRPr>
          </a:p>
        </p:txBody>
      </p:sp>
      <p:pic>
        <p:nvPicPr>
          <p:cNvPr id="7" name="Animation2.avi">
            <a:hlinkClick r:id="" action="ppaction://media"/>
          </p:cNvPr>
          <p:cNvPicPr>
            <a:picLocks noRot="1" noChangeAspect="1"/>
          </p:cNvPicPr>
          <p:nvPr>
            <a:videoFile r:link="rId1"/>
          </p:nvPr>
        </p:nvPicPr>
        <p:blipFill>
          <a:blip r:embed="rId4" cstate="print"/>
          <a:stretch>
            <a:fillRect/>
          </a:stretch>
        </p:blipFill>
        <p:spPr>
          <a:xfrm>
            <a:off x="1857356" y="1142984"/>
            <a:ext cx="4572032" cy="4572032"/>
          </a:xfrm>
          <a:prstGeom prst="rect">
            <a:avLst/>
          </a:prstGeom>
        </p:spPr>
      </p:pic>
      <p:sp>
        <p:nvSpPr>
          <p:cNvPr id="8" name="ZoneTexte 7"/>
          <p:cNvSpPr txBox="1"/>
          <p:nvPr/>
        </p:nvSpPr>
        <p:spPr>
          <a:xfrm>
            <a:off x="1643042" y="5929330"/>
            <a:ext cx="5429288" cy="646331"/>
          </a:xfrm>
          <a:prstGeom prst="rect">
            <a:avLst/>
          </a:prstGeom>
          <a:solidFill>
            <a:schemeClr val="bg1"/>
          </a:solidFill>
        </p:spPr>
        <p:txBody>
          <a:bodyPr wrap="square" rtlCol="0">
            <a:spAutoFit/>
          </a:bodyPr>
          <a:lstStyle/>
          <a:p>
            <a:r>
              <a:rPr lang="fr-FR" dirty="0" smtClean="0"/>
              <a:t>Mode ciné de l’évolution de lésions </a:t>
            </a:r>
          </a:p>
          <a:p>
            <a:r>
              <a:rPr lang="fr-FR" dirty="0" smtClean="0"/>
              <a:t>de Sclérose En Plaques.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2930" name="Rectangle 2"/>
          <p:cNvSpPr>
            <a:spLocks noGrp="1" noChangeArrowheads="1"/>
          </p:cNvSpPr>
          <p:nvPr>
            <p:ph type="title"/>
          </p:nvPr>
        </p:nvSpPr>
        <p:spPr/>
        <p:txBody>
          <a:bodyPr/>
          <a:lstStyle/>
          <a:p>
            <a:r>
              <a:rPr lang="fr-FR" sz="2800"/>
              <a:t>L’image médicale dans le diagnostic</a:t>
            </a:r>
          </a:p>
        </p:txBody>
      </p:sp>
      <p:sp>
        <p:nvSpPr>
          <p:cNvPr id="252931" name="Rectangle 3"/>
          <p:cNvSpPr>
            <a:spLocks noGrp="1" noChangeArrowheads="1"/>
          </p:cNvSpPr>
          <p:nvPr>
            <p:ph type="body" idx="1"/>
          </p:nvPr>
        </p:nvSpPr>
        <p:spPr/>
        <p:txBody>
          <a:bodyPr/>
          <a:lstStyle/>
          <a:p>
            <a:pPr>
              <a:lnSpc>
                <a:spcPct val="90000"/>
              </a:lnSpc>
            </a:pPr>
            <a:r>
              <a:rPr lang="fr-FR" sz="2400" dirty="0"/>
              <a:t>Elle peut être</a:t>
            </a:r>
          </a:p>
          <a:p>
            <a:pPr lvl="1">
              <a:lnSpc>
                <a:spcPct val="90000"/>
              </a:lnSpc>
            </a:pPr>
            <a:r>
              <a:rPr lang="fr-FR" sz="2000" dirty="0" smtClean="0"/>
              <a:t>Le seul moyen de visualiser l’étendu d’une pathologie (lésions, atrophie, fracture, …)</a:t>
            </a:r>
          </a:p>
          <a:p>
            <a:pPr lvl="1">
              <a:lnSpc>
                <a:spcPct val="90000"/>
              </a:lnSpc>
            </a:pPr>
            <a:r>
              <a:rPr lang="fr-FR" sz="2000" dirty="0" smtClean="0"/>
              <a:t>Le </a:t>
            </a:r>
            <a:r>
              <a:rPr lang="fr-FR" sz="2000" dirty="0"/>
              <a:t>seul ou meilleur moyen pour affirmer un diagnostic par la visualisation des signes </a:t>
            </a:r>
            <a:r>
              <a:rPr lang="fr-FR" sz="2000" dirty="0" smtClean="0"/>
              <a:t>pathognomoniques </a:t>
            </a:r>
            <a:r>
              <a:rPr lang="fr-FR" sz="2000" dirty="0"/>
              <a:t>de la pathologie</a:t>
            </a:r>
          </a:p>
          <a:p>
            <a:pPr lvl="1">
              <a:lnSpc>
                <a:spcPct val="90000"/>
              </a:lnSpc>
            </a:pPr>
            <a:r>
              <a:rPr lang="fr-FR" sz="2000" dirty="0"/>
              <a:t>Le seul moyen d’éliminer une hypothèse</a:t>
            </a:r>
          </a:p>
          <a:p>
            <a:pPr lvl="1">
              <a:lnSpc>
                <a:spcPct val="90000"/>
              </a:lnSpc>
            </a:pPr>
            <a:r>
              <a:rPr lang="fr-FR" sz="2000" dirty="0" smtClean="0"/>
              <a:t>Un </a:t>
            </a:r>
            <a:r>
              <a:rPr lang="fr-FR" sz="2000" dirty="0"/>
              <a:t>moyen d’apporter des arguments positifs ou négatifs à l’appui des hypothèses diagnostiques</a:t>
            </a:r>
          </a:p>
          <a:p>
            <a:pPr>
              <a:lnSpc>
                <a:spcPct val="90000"/>
              </a:lnSpc>
            </a:pPr>
            <a:r>
              <a:rPr lang="fr-FR" sz="2400" dirty="0"/>
              <a:t>Elle n’est pas</a:t>
            </a:r>
          </a:p>
          <a:p>
            <a:pPr lvl="1">
              <a:lnSpc>
                <a:spcPct val="90000"/>
              </a:lnSpc>
            </a:pPr>
            <a:r>
              <a:rPr lang="fr-FR" sz="2000" dirty="0"/>
              <a:t>Un remplacement de l’examen clinique</a:t>
            </a:r>
          </a:p>
          <a:p>
            <a:pPr lvl="1">
              <a:lnSpc>
                <a:spcPct val="90000"/>
              </a:lnSpc>
            </a:pPr>
            <a:r>
              <a:rPr lang="fr-FR" sz="2000" dirty="0"/>
              <a:t>Une fin en soi (beauté de l’image, seul moyen de diagnostic de la maladie)</a:t>
            </a:r>
          </a:p>
          <a:p>
            <a:pPr lvl="1">
              <a:lnSpc>
                <a:spcPct val="90000"/>
              </a:lnSpc>
            </a:pPr>
            <a:endParaRPr lang="fr-F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7030" name="Rectangle 6"/>
          <p:cNvSpPr>
            <a:spLocks noGrp="1" noChangeArrowheads="1"/>
          </p:cNvSpPr>
          <p:nvPr>
            <p:ph type="title"/>
          </p:nvPr>
        </p:nvSpPr>
        <p:spPr/>
        <p:txBody>
          <a:bodyPr/>
          <a:lstStyle/>
          <a:p>
            <a:r>
              <a:rPr lang="fr-FR" sz="2800"/>
              <a:t>L’image médicale dans le diagnostic</a:t>
            </a:r>
          </a:p>
        </p:txBody>
      </p:sp>
      <p:sp>
        <p:nvSpPr>
          <p:cNvPr id="257031" name="Oval 7"/>
          <p:cNvSpPr>
            <a:spLocks noChangeArrowheads="1"/>
          </p:cNvSpPr>
          <p:nvPr/>
        </p:nvSpPr>
        <p:spPr bwMode="auto">
          <a:xfrm>
            <a:off x="360363" y="3573463"/>
            <a:ext cx="1763712" cy="936625"/>
          </a:xfrm>
          <a:prstGeom prst="ellipse">
            <a:avLst/>
          </a:prstGeom>
          <a:solidFill>
            <a:schemeClr val="accent1"/>
          </a:solidFill>
          <a:ln w="9525">
            <a:solidFill>
              <a:schemeClr val="tx1"/>
            </a:solidFill>
            <a:round/>
            <a:headEnd/>
            <a:tailEnd/>
          </a:ln>
          <a:effectLst/>
        </p:spPr>
        <p:txBody>
          <a:bodyPr wrap="none" anchor="ctr"/>
          <a:lstStyle/>
          <a:p>
            <a:pPr algn="ctr"/>
            <a:r>
              <a:rPr lang="fr-FR"/>
              <a:t>Patient</a:t>
            </a:r>
          </a:p>
        </p:txBody>
      </p:sp>
      <p:sp>
        <p:nvSpPr>
          <p:cNvPr id="257033" name="AutoShape 9"/>
          <p:cNvSpPr>
            <a:spLocks noChangeArrowheads="1"/>
          </p:cNvSpPr>
          <p:nvPr/>
        </p:nvSpPr>
        <p:spPr bwMode="auto">
          <a:xfrm>
            <a:off x="1908175" y="2349500"/>
            <a:ext cx="1800225" cy="935038"/>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r>
              <a:rPr lang="fr-FR"/>
              <a:t>Données </a:t>
            </a:r>
          </a:p>
          <a:p>
            <a:pPr algn="ctr"/>
            <a:r>
              <a:rPr lang="fr-FR"/>
              <a:t>d’interrogatoire</a:t>
            </a:r>
          </a:p>
        </p:txBody>
      </p:sp>
      <p:sp>
        <p:nvSpPr>
          <p:cNvPr id="257034" name="AutoShape 10"/>
          <p:cNvSpPr>
            <a:spLocks noChangeArrowheads="1"/>
          </p:cNvSpPr>
          <p:nvPr/>
        </p:nvSpPr>
        <p:spPr bwMode="auto">
          <a:xfrm>
            <a:off x="4214810" y="3714752"/>
            <a:ext cx="2160587" cy="57626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fr-FR"/>
              <a:t>Hypothèse (s)</a:t>
            </a:r>
          </a:p>
        </p:txBody>
      </p:sp>
      <p:sp>
        <p:nvSpPr>
          <p:cNvPr id="257035" name="Rectangle 11"/>
          <p:cNvSpPr>
            <a:spLocks noChangeArrowheads="1"/>
          </p:cNvSpPr>
          <p:nvPr/>
        </p:nvSpPr>
        <p:spPr bwMode="auto">
          <a:xfrm>
            <a:off x="6732588" y="3716338"/>
            <a:ext cx="2160587" cy="574675"/>
          </a:xfrm>
          <a:prstGeom prst="rect">
            <a:avLst/>
          </a:prstGeom>
          <a:solidFill>
            <a:srgbClr val="FF6600"/>
          </a:solidFill>
          <a:ln w="9525">
            <a:solidFill>
              <a:schemeClr val="tx1"/>
            </a:solidFill>
            <a:miter lim="800000"/>
            <a:headEnd/>
            <a:tailEnd/>
          </a:ln>
          <a:effectLst/>
        </p:spPr>
        <p:txBody>
          <a:bodyPr wrap="none" anchor="ctr"/>
          <a:lstStyle/>
          <a:p>
            <a:pPr algn="ctr"/>
            <a:r>
              <a:rPr lang="fr-FR"/>
              <a:t>Imagerie médicale</a:t>
            </a:r>
          </a:p>
        </p:txBody>
      </p:sp>
      <p:sp>
        <p:nvSpPr>
          <p:cNvPr id="257036" name="AutoShape 12"/>
          <p:cNvSpPr>
            <a:spLocks noChangeArrowheads="1"/>
          </p:cNvSpPr>
          <p:nvPr/>
        </p:nvSpPr>
        <p:spPr bwMode="auto">
          <a:xfrm>
            <a:off x="6732588" y="5589588"/>
            <a:ext cx="2160587" cy="576262"/>
          </a:xfrm>
          <a:prstGeom prst="roundRect">
            <a:avLst>
              <a:gd name="adj" fmla="val 16667"/>
            </a:avLst>
          </a:prstGeom>
          <a:solidFill>
            <a:schemeClr val="folHlink"/>
          </a:solidFill>
          <a:ln w="9525">
            <a:solidFill>
              <a:schemeClr val="tx1"/>
            </a:solidFill>
            <a:round/>
            <a:headEnd/>
            <a:tailEnd/>
          </a:ln>
          <a:effectLst/>
        </p:spPr>
        <p:txBody>
          <a:bodyPr wrap="none" anchor="ctr"/>
          <a:lstStyle/>
          <a:p>
            <a:pPr algn="ctr"/>
            <a:r>
              <a:rPr lang="fr-FR"/>
              <a:t>Diagnostic</a:t>
            </a:r>
          </a:p>
        </p:txBody>
      </p:sp>
      <p:cxnSp>
        <p:nvCxnSpPr>
          <p:cNvPr id="257037" name="AutoShape 13"/>
          <p:cNvCxnSpPr>
            <a:cxnSpLocks noChangeShapeType="1"/>
            <a:stCxn id="257031" idx="0"/>
            <a:endCxn id="257033" idx="1"/>
          </p:cNvCxnSpPr>
          <p:nvPr/>
        </p:nvCxnSpPr>
        <p:spPr bwMode="auto">
          <a:xfrm rot="16200000">
            <a:off x="1197769" y="2863057"/>
            <a:ext cx="755650" cy="665162"/>
          </a:xfrm>
          <a:prstGeom prst="bentConnector2">
            <a:avLst/>
          </a:prstGeom>
          <a:noFill/>
          <a:ln w="25400">
            <a:solidFill>
              <a:schemeClr val="tx1"/>
            </a:solidFill>
            <a:miter lim="800000"/>
            <a:headEnd/>
            <a:tailEnd type="triangle" w="med" len="med"/>
          </a:ln>
          <a:effectLst/>
        </p:spPr>
      </p:cxnSp>
      <p:cxnSp>
        <p:nvCxnSpPr>
          <p:cNvPr id="257038" name="AutoShape 14"/>
          <p:cNvCxnSpPr>
            <a:cxnSpLocks noChangeShapeType="1"/>
            <a:stCxn id="257031" idx="4"/>
            <a:endCxn id="257041" idx="1"/>
          </p:cNvCxnSpPr>
          <p:nvPr/>
        </p:nvCxnSpPr>
        <p:spPr bwMode="auto">
          <a:xfrm rot="16200000" flipH="1">
            <a:off x="1234281" y="4518820"/>
            <a:ext cx="682625" cy="665162"/>
          </a:xfrm>
          <a:prstGeom prst="bentConnector2">
            <a:avLst/>
          </a:prstGeom>
          <a:noFill/>
          <a:ln w="25400">
            <a:solidFill>
              <a:schemeClr val="tx1"/>
            </a:solidFill>
            <a:miter lim="800000"/>
            <a:headEnd/>
            <a:tailEnd type="triangle" w="med" len="med"/>
          </a:ln>
          <a:effectLst/>
        </p:spPr>
      </p:cxnSp>
      <p:sp>
        <p:nvSpPr>
          <p:cNvPr id="257041" name="AutoShape 17"/>
          <p:cNvSpPr>
            <a:spLocks noChangeArrowheads="1"/>
          </p:cNvSpPr>
          <p:nvPr/>
        </p:nvSpPr>
        <p:spPr bwMode="auto">
          <a:xfrm>
            <a:off x="1908175" y="4724400"/>
            <a:ext cx="1800225" cy="935038"/>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r>
              <a:rPr lang="fr-FR"/>
              <a:t>Examen clinique</a:t>
            </a:r>
          </a:p>
        </p:txBody>
      </p:sp>
      <p:cxnSp>
        <p:nvCxnSpPr>
          <p:cNvPr id="257042" name="AutoShape 18"/>
          <p:cNvCxnSpPr>
            <a:cxnSpLocks noChangeShapeType="1"/>
            <a:stCxn id="257034" idx="3"/>
            <a:endCxn id="257035" idx="1"/>
          </p:cNvCxnSpPr>
          <p:nvPr/>
        </p:nvCxnSpPr>
        <p:spPr bwMode="auto">
          <a:xfrm>
            <a:off x="6375397" y="4002883"/>
            <a:ext cx="357191" cy="793"/>
          </a:xfrm>
          <a:prstGeom prst="straightConnector1">
            <a:avLst/>
          </a:prstGeom>
          <a:noFill/>
          <a:ln w="25400">
            <a:solidFill>
              <a:schemeClr val="tx1"/>
            </a:solidFill>
            <a:round/>
            <a:headEnd/>
            <a:tailEnd type="triangle" w="med" len="med"/>
          </a:ln>
          <a:effectLst/>
        </p:spPr>
      </p:cxnSp>
      <p:cxnSp>
        <p:nvCxnSpPr>
          <p:cNvPr id="257043" name="AutoShape 19"/>
          <p:cNvCxnSpPr>
            <a:cxnSpLocks noChangeShapeType="1"/>
            <a:stCxn id="257033" idx="3"/>
            <a:endCxn id="257034" idx="1"/>
          </p:cNvCxnSpPr>
          <p:nvPr/>
        </p:nvCxnSpPr>
        <p:spPr bwMode="auto">
          <a:xfrm>
            <a:off x="3708400" y="2817019"/>
            <a:ext cx="506410" cy="1185864"/>
          </a:xfrm>
          <a:prstGeom prst="bentConnector3">
            <a:avLst>
              <a:gd name="adj1" fmla="val 50000"/>
            </a:avLst>
          </a:prstGeom>
          <a:noFill/>
          <a:ln w="25400">
            <a:solidFill>
              <a:schemeClr val="tx1"/>
            </a:solidFill>
            <a:miter lim="800000"/>
            <a:headEnd/>
            <a:tailEnd type="triangle" w="med" len="med"/>
          </a:ln>
          <a:effectLst/>
        </p:spPr>
      </p:cxnSp>
      <p:cxnSp>
        <p:nvCxnSpPr>
          <p:cNvPr id="257044" name="AutoShape 20"/>
          <p:cNvCxnSpPr>
            <a:cxnSpLocks noChangeShapeType="1"/>
            <a:stCxn id="257041" idx="3"/>
            <a:endCxn id="257034" idx="1"/>
          </p:cNvCxnSpPr>
          <p:nvPr/>
        </p:nvCxnSpPr>
        <p:spPr bwMode="auto">
          <a:xfrm flipV="1">
            <a:off x="3708400" y="4002883"/>
            <a:ext cx="506410" cy="1189036"/>
          </a:xfrm>
          <a:prstGeom prst="bentConnector3">
            <a:avLst>
              <a:gd name="adj1" fmla="val 50000"/>
            </a:avLst>
          </a:prstGeom>
          <a:noFill/>
          <a:ln w="25400">
            <a:solidFill>
              <a:schemeClr val="tx1"/>
            </a:solidFill>
            <a:miter lim="800000"/>
            <a:headEnd/>
            <a:tailEnd type="triangle" w="med" len="med"/>
          </a:ln>
          <a:effectLst/>
        </p:spPr>
      </p:cxnSp>
      <p:cxnSp>
        <p:nvCxnSpPr>
          <p:cNvPr id="257045" name="AutoShape 21"/>
          <p:cNvCxnSpPr>
            <a:cxnSpLocks noChangeShapeType="1"/>
            <a:stCxn id="257035" idx="2"/>
            <a:endCxn id="257036" idx="0"/>
          </p:cNvCxnSpPr>
          <p:nvPr/>
        </p:nvCxnSpPr>
        <p:spPr bwMode="auto">
          <a:xfrm>
            <a:off x="7813675" y="4291013"/>
            <a:ext cx="0" cy="1298575"/>
          </a:xfrm>
          <a:prstGeom prst="straightConnector1">
            <a:avLst/>
          </a:prstGeom>
          <a:noFill/>
          <a:ln w="25400">
            <a:solidFill>
              <a:schemeClr val="tx1"/>
            </a:solidFill>
            <a:round/>
            <a:headEnd/>
            <a:tailEnd type="triangle" w="med" len="med"/>
          </a:ln>
          <a:effectLst/>
        </p:spPr>
      </p:cxnSp>
      <p:sp>
        <p:nvSpPr>
          <p:cNvPr id="257046" name="Rectangle 22"/>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Élément du diagnostic</a:t>
            </a:r>
          </a:p>
        </p:txBody>
      </p:sp>
      <p:sp>
        <p:nvSpPr>
          <p:cNvPr id="17" name="Rectangle à coins arrondis 16"/>
          <p:cNvSpPr/>
          <p:nvPr/>
        </p:nvSpPr>
        <p:spPr>
          <a:xfrm>
            <a:off x="6572264" y="1785926"/>
            <a:ext cx="2571736" cy="2857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smtClean="0">
                <a:solidFill>
                  <a:schemeClr val="tx1"/>
                </a:solidFill>
              </a:rPr>
              <a:t>Examens complémentaires</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0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70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0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70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70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0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70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0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7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3" grpId="0" animBg="1"/>
      <p:bldP spid="257034" grpId="0" animBg="1"/>
      <p:bldP spid="257035" grpId="0" animBg="1"/>
      <p:bldP spid="257036" grpId="0" animBg="1"/>
      <p:bldP spid="257041"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02086" name="Rectangle 6"/>
          <p:cNvSpPr>
            <a:spLocks noGrp="1" noChangeArrowheads="1"/>
          </p:cNvSpPr>
          <p:nvPr>
            <p:ph type="title"/>
          </p:nvPr>
        </p:nvSpPr>
        <p:spPr/>
        <p:txBody>
          <a:bodyPr/>
          <a:lstStyle/>
          <a:p>
            <a:r>
              <a:rPr lang="fr-FR" sz="2800"/>
              <a:t>L’image médicale dans le diagnostic</a:t>
            </a:r>
          </a:p>
        </p:txBody>
      </p:sp>
      <p:pic>
        <p:nvPicPr>
          <p:cNvPr id="302085" name="Picture 5" descr="yy1"/>
          <p:cNvPicPr>
            <a:picLocks noGrp="1" noChangeAspect="1" noChangeArrowheads="1"/>
          </p:cNvPicPr>
          <p:nvPr>
            <p:ph idx="1"/>
          </p:nvPr>
        </p:nvPicPr>
        <p:blipFill>
          <a:blip r:embed="rId3" cstate="print"/>
          <a:srcRect/>
          <a:stretch>
            <a:fillRect/>
          </a:stretch>
        </p:blipFill>
        <p:spPr>
          <a:xfrm>
            <a:off x="4214810" y="1214422"/>
            <a:ext cx="4475162" cy="4475162"/>
          </a:xfrm>
          <a:noFill/>
          <a:ln/>
        </p:spPr>
      </p:pic>
      <p:sp>
        <p:nvSpPr>
          <p:cNvPr id="302088" name="Rectangle 8"/>
          <p:cNvSpPr>
            <a:spLocks noChangeArrowheads="1"/>
          </p:cNvSpPr>
          <p:nvPr/>
        </p:nvSpPr>
        <p:spPr bwMode="auto">
          <a:xfrm>
            <a:off x="0" y="6000768"/>
            <a:ext cx="9144000" cy="576262"/>
          </a:xfrm>
          <a:prstGeom prst="rect">
            <a:avLst/>
          </a:prstGeom>
          <a:noFill/>
          <a:ln w="9525">
            <a:noFill/>
            <a:miter lim="800000"/>
            <a:headEnd/>
            <a:tailEnd/>
          </a:ln>
          <a:effectLst/>
        </p:spPr>
        <p:txBody>
          <a:bodyPr anchor="ctr"/>
          <a:lstStyle/>
          <a:p>
            <a:r>
              <a:rPr lang="fr-FR" sz="1600" b="1" dirty="0">
                <a:solidFill>
                  <a:schemeClr val="folHlink"/>
                </a:solidFill>
                <a:effectLst>
                  <a:outerShdw blurRad="38100" dist="38100" dir="2700000" algn="tl">
                    <a:srgbClr val="C0C0C0"/>
                  </a:outerShdw>
                </a:effectLst>
                <a:latin typeface="Arial" charset="0"/>
              </a:rPr>
              <a:t>Superposition des images IRM/TEMP d’un patient présentant une épilepsie temporal gauche : mise en évidence des foyers </a:t>
            </a:r>
            <a:r>
              <a:rPr lang="fr-FR" sz="1600" b="1" dirty="0" err="1">
                <a:solidFill>
                  <a:schemeClr val="folHlink"/>
                </a:solidFill>
                <a:effectLst>
                  <a:outerShdw blurRad="38100" dist="38100" dir="2700000" algn="tl">
                    <a:srgbClr val="C0C0C0"/>
                  </a:outerShdw>
                </a:effectLst>
                <a:latin typeface="Arial" charset="0"/>
              </a:rPr>
              <a:t>épileptogènes</a:t>
            </a:r>
            <a:r>
              <a:rPr lang="fr-FR" sz="1600" b="1" dirty="0">
                <a:solidFill>
                  <a:schemeClr val="folHlink"/>
                </a:solidFill>
                <a:effectLst>
                  <a:outerShdw blurRad="38100" dist="38100" dir="2700000" algn="tl">
                    <a:srgbClr val="C0C0C0"/>
                  </a:outerShdw>
                </a:effectLst>
                <a:latin typeface="Arial" charset="0"/>
              </a:rPr>
              <a:t> par une hyper perfusion locale</a:t>
            </a:r>
          </a:p>
        </p:txBody>
      </p:sp>
      <p:sp>
        <p:nvSpPr>
          <p:cNvPr id="302089" name="Rectangle 9"/>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Fusion images en épilepsie</a:t>
            </a:r>
          </a:p>
        </p:txBody>
      </p:sp>
      <p:pic>
        <p:nvPicPr>
          <p:cNvPr id="7" name="Picture 3" descr="icri"/>
          <p:cNvPicPr>
            <a:picLocks noChangeAspect="1" noChangeArrowheads="1"/>
          </p:cNvPicPr>
          <p:nvPr/>
        </p:nvPicPr>
        <p:blipFill>
          <a:blip r:embed="rId4" cstate="print"/>
          <a:srcRect/>
          <a:stretch>
            <a:fillRect/>
          </a:stretch>
        </p:blipFill>
        <p:spPr bwMode="auto">
          <a:xfrm>
            <a:off x="0" y="1500174"/>
            <a:ext cx="1679545" cy="1745052"/>
          </a:xfrm>
          <a:prstGeom prst="rect">
            <a:avLst/>
          </a:prstGeom>
          <a:noFill/>
          <a:ln w="9525">
            <a:noFill/>
            <a:miter lim="800000"/>
            <a:headEnd/>
            <a:tailEnd/>
          </a:ln>
        </p:spPr>
      </p:pic>
      <p:pic>
        <p:nvPicPr>
          <p:cNvPr id="8" name="Picture 2" descr="cri"/>
          <p:cNvPicPr>
            <a:picLocks noChangeAspect="1" noChangeArrowheads="1"/>
          </p:cNvPicPr>
          <p:nvPr/>
        </p:nvPicPr>
        <p:blipFill>
          <a:blip r:embed="rId5" cstate="print"/>
          <a:srcRect/>
          <a:stretch>
            <a:fillRect/>
          </a:stretch>
        </p:blipFill>
        <p:spPr bwMode="auto">
          <a:xfrm>
            <a:off x="0" y="3714752"/>
            <a:ext cx="1627157" cy="1766105"/>
          </a:xfrm>
          <a:prstGeom prst="rect">
            <a:avLst/>
          </a:prstGeom>
          <a:noFill/>
          <a:ln w="9525">
            <a:noFill/>
            <a:miter lim="800000"/>
            <a:headEnd/>
            <a:tailEnd/>
          </a:ln>
        </p:spPr>
      </p:pic>
      <p:pic>
        <p:nvPicPr>
          <p:cNvPr id="9" name="Picture 11" descr="yy2"/>
          <p:cNvPicPr>
            <a:picLocks noChangeAspect="1" noChangeArrowheads="1"/>
          </p:cNvPicPr>
          <p:nvPr/>
        </p:nvPicPr>
        <p:blipFill>
          <a:blip r:embed="rId6" cstate="print"/>
          <a:srcRect/>
          <a:stretch>
            <a:fillRect/>
          </a:stretch>
        </p:blipFill>
        <p:spPr bwMode="auto">
          <a:xfrm>
            <a:off x="2143108" y="2571744"/>
            <a:ext cx="1902761" cy="1771123"/>
          </a:xfrm>
          <a:prstGeom prst="rect">
            <a:avLst/>
          </a:prstGeom>
          <a:noFill/>
          <a:ln w="9525">
            <a:noFill/>
            <a:miter lim="800000"/>
            <a:headEnd/>
            <a:tailEnd/>
          </a:ln>
        </p:spPr>
      </p:pic>
      <p:sp>
        <p:nvSpPr>
          <p:cNvPr id="10" name="Text Box 15"/>
          <p:cNvSpPr txBox="1">
            <a:spLocks noChangeAspect="1" noChangeArrowheads="1"/>
          </p:cNvSpPr>
          <p:nvPr/>
        </p:nvSpPr>
        <p:spPr bwMode="auto">
          <a:xfrm>
            <a:off x="0" y="5500702"/>
            <a:ext cx="1698625" cy="396875"/>
          </a:xfrm>
          <a:prstGeom prst="rect">
            <a:avLst/>
          </a:prstGeom>
          <a:noFill/>
          <a:ln w="12700">
            <a:noFill/>
            <a:miter lim="800000"/>
            <a:headEnd type="none" w="sm" len="sm"/>
            <a:tailEnd type="none" w="sm" len="sm"/>
          </a:ln>
        </p:spPr>
        <p:txBody>
          <a:bodyPr wrap="none">
            <a:spAutoFit/>
          </a:bodyPr>
          <a:lstStyle/>
          <a:p>
            <a:pPr algn="ctr"/>
            <a:r>
              <a:rPr lang="fr-FR" sz="2000" dirty="0">
                <a:solidFill>
                  <a:schemeClr val="tx2"/>
                </a:solidFill>
                <a:latin typeface="Times New Roman" pitchFamily="18" charset="0"/>
              </a:rPr>
              <a:t>TEMP critique</a:t>
            </a:r>
            <a:endParaRPr lang="fr-FR" sz="2400" dirty="0">
              <a:solidFill>
                <a:schemeClr val="tx2"/>
              </a:solidFill>
              <a:latin typeface="Times New Roman" pitchFamily="18" charset="0"/>
            </a:endParaRPr>
          </a:p>
        </p:txBody>
      </p:sp>
      <p:sp>
        <p:nvSpPr>
          <p:cNvPr id="11" name="Text Box 15"/>
          <p:cNvSpPr txBox="1">
            <a:spLocks noChangeAspect="1" noChangeArrowheads="1"/>
          </p:cNvSpPr>
          <p:nvPr/>
        </p:nvSpPr>
        <p:spPr bwMode="auto">
          <a:xfrm>
            <a:off x="0" y="3214686"/>
            <a:ext cx="2266775" cy="400110"/>
          </a:xfrm>
          <a:prstGeom prst="rect">
            <a:avLst/>
          </a:prstGeom>
          <a:noFill/>
          <a:ln w="12700">
            <a:noFill/>
            <a:miter lim="800000"/>
            <a:headEnd type="none" w="sm" len="sm"/>
            <a:tailEnd type="none" w="sm" len="sm"/>
          </a:ln>
        </p:spPr>
        <p:txBody>
          <a:bodyPr wrap="none">
            <a:spAutoFit/>
          </a:bodyPr>
          <a:lstStyle/>
          <a:p>
            <a:pPr algn="ctr"/>
            <a:r>
              <a:rPr lang="fr-FR" sz="2000" dirty="0">
                <a:solidFill>
                  <a:schemeClr val="tx2"/>
                </a:solidFill>
                <a:latin typeface="Times New Roman" pitchFamily="18" charset="0"/>
              </a:rPr>
              <a:t>TEMP </a:t>
            </a:r>
            <a:r>
              <a:rPr lang="fr-FR" sz="2000" dirty="0" smtClean="0">
                <a:solidFill>
                  <a:schemeClr val="tx2"/>
                </a:solidFill>
                <a:latin typeface="Times New Roman" pitchFamily="18" charset="0"/>
              </a:rPr>
              <a:t>Inter-critique</a:t>
            </a:r>
            <a:endParaRPr lang="fr-FR" sz="2400" dirty="0">
              <a:solidFill>
                <a:schemeClr val="tx2"/>
              </a:solidFill>
              <a:latin typeface="Times New Roman" pitchFamily="18" charset="0"/>
            </a:endParaRPr>
          </a:p>
        </p:txBody>
      </p:sp>
      <p:sp>
        <p:nvSpPr>
          <p:cNvPr id="12" name="Text Box 15"/>
          <p:cNvSpPr txBox="1">
            <a:spLocks noChangeAspect="1" noChangeArrowheads="1"/>
          </p:cNvSpPr>
          <p:nvPr/>
        </p:nvSpPr>
        <p:spPr bwMode="auto">
          <a:xfrm>
            <a:off x="2643174" y="4429132"/>
            <a:ext cx="668773" cy="400110"/>
          </a:xfrm>
          <a:prstGeom prst="rect">
            <a:avLst/>
          </a:prstGeom>
          <a:noFill/>
          <a:ln w="12700">
            <a:noFill/>
            <a:miter lim="800000"/>
            <a:headEnd type="none" w="sm" len="sm"/>
            <a:tailEnd type="none" w="sm" len="sm"/>
          </a:ln>
        </p:spPr>
        <p:txBody>
          <a:bodyPr wrap="none">
            <a:spAutoFit/>
          </a:bodyPr>
          <a:lstStyle/>
          <a:p>
            <a:pPr algn="ctr"/>
            <a:r>
              <a:rPr lang="fr-FR" sz="2000" dirty="0" smtClean="0">
                <a:solidFill>
                  <a:schemeClr val="tx2"/>
                </a:solidFill>
                <a:latin typeface="Times New Roman" pitchFamily="18" charset="0"/>
              </a:rPr>
              <a:t>IRM</a:t>
            </a:r>
            <a:endParaRPr lang="fr-FR" sz="24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341014" name="Rectangle 22"/>
          <p:cNvSpPr>
            <a:spLocks noGrp="1" noChangeArrowheads="1"/>
          </p:cNvSpPr>
          <p:nvPr>
            <p:ph type="title"/>
          </p:nvPr>
        </p:nvSpPr>
        <p:spPr/>
        <p:txBody>
          <a:bodyPr/>
          <a:lstStyle/>
          <a:p>
            <a:r>
              <a:rPr lang="fr-FR" sz="2800"/>
              <a:t>L’image médicale dans le diagnostic</a:t>
            </a:r>
          </a:p>
        </p:txBody>
      </p:sp>
      <p:sp>
        <p:nvSpPr>
          <p:cNvPr id="340995" name="Rectangle 3"/>
          <p:cNvSpPr>
            <a:spLocks noGrp="1" noChangeArrowheads="1"/>
          </p:cNvSpPr>
          <p:nvPr>
            <p:ph type="body" idx="4294967295"/>
          </p:nvPr>
        </p:nvSpPr>
        <p:spPr>
          <a:xfrm>
            <a:off x="250825" y="1412875"/>
            <a:ext cx="5472113" cy="2736850"/>
          </a:xfrm>
        </p:spPr>
        <p:txBody>
          <a:bodyPr/>
          <a:lstStyle/>
          <a:p>
            <a:pPr>
              <a:lnSpc>
                <a:spcPct val="80000"/>
              </a:lnSpc>
              <a:buFont typeface="Wingdings" pitchFamily="2" charset="2"/>
              <a:buNone/>
            </a:pPr>
            <a:r>
              <a:rPr lang="fr-FR" sz="2400" dirty="0"/>
              <a:t>Trois des quatre critères suivants :</a:t>
            </a:r>
          </a:p>
          <a:p>
            <a:pPr>
              <a:lnSpc>
                <a:spcPct val="80000"/>
              </a:lnSpc>
            </a:pPr>
            <a:r>
              <a:rPr lang="fr-FR" sz="2400" dirty="0"/>
              <a:t>9 lésions </a:t>
            </a:r>
            <a:r>
              <a:rPr lang="fr-FR" sz="2400" dirty="0" err="1"/>
              <a:t>hyperintenses</a:t>
            </a:r>
            <a:r>
              <a:rPr lang="fr-FR" sz="2400" dirty="0"/>
              <a:t> en T2 ou une lésion </a:t>
            </a:r>
            <a:r>
              <a:rPr lang="fr-FR" sz="2400" dirty="0" err="1"/>
              <a:t>réhaussée</a:t>
            </a:r>
            <a:r>
              <a:rPr lang="fr-FR" sz="2400" dirty="0"/>
              <a:t> au gadolinium </a:t>
            </a:r>
          </a:p>
          <a:p>
            <a:pPr>
              <a:lnSpc>
                <a:spcPct val="80000"/>
              </a:lnSpc>
            </a:pPr>
            <a:r>
              <a:rPr lang="fr-FR" sz="2400" dirty="0"/>
              <a:t>Au moins une lésion sous-</a:t>
            </a:r>
            <a:r>
              <a:rPr lang="fr-FR" sz="2400" dirty="0" err="1"/>
              <a:t>tentorielle</a:t>
            </a:r>
            <a:endParaRPr lang="fr-FR" sz="2400" dirty="0"/>
          </a:p>
          <a:p>
            <a:pPr>
              <a:lnSpc>
                <a:spcPct val="80000"/>
              </a:lnSpc>
            </a:pPr>
            <a:r>
              <a:rPr lang="fr-FR" sz="2400" dirty="0"/>
              <a:t>Au moins une lésion </a:t>
            </a:r>
            <a:r>
              <a:rPr lang="fr-FR" sz="2400" dirty="0" err="1"/>
              <a:t>juxtacorticale</a:t>
            </a:r>
            <a:endParaRPr lang="fr-FR" sz="2400" dirty="0"/>
          </a:p>
          <a:p>
            <a:pPr>
              <a:lnSpc>
                <a:spcPct val="80000"/>
              </a:lnSpc>
            </a:pPr>
            <a:r>
              <a:rPr lang="fr-FR" sz="2400" dirty="0"/>
              <a:t>Au moins trois lésions </a:t>
            </a:r>
            <a:r>
              <a:rPr lang="fr-FR" sz="2400" dirty="0" err="1"/>
              <a:t>périventriculaires</a:t>
            </a:r>
            <a:r>
              <a:rPr lang="fr-FR" sz="2400" dirty="0"/>
              <a:t> (1 lésion de la moelle épinière = 1 lésion cérébrale)</a:t>
            </a:r>
          </a:p>
          <a:p>
            <a:pPr>
              <a:lnSpc>
                <a:spcPct val="80000"/>
              </a:lnSpc>
              <a:buFont typeface="Wingdings" pitchFamily="2" charset="2"/>
              <a:buNone/>
            </a:pPr>
            <a:endParaRPr lang="fr-FR" sz="2400" dirty="0"/>
          </a:p>
        </p:txBody>
      </p:sp>
      <p:sp>
        <p:nvSpPr>
          <p:cNvPr id="340996" name="Text Box 4"/>
          <p:cNvSpPr txBox="1">
            <a:spLocks noChangeArrowheads="1"/>
          </p:cNvSpPr>
          <p:nvPr/>
        </p:nvSpPr>
        <p:spPr bwMode="auto">
          <a:xfrm>
            <a:off x="250825" y="4076700"/>
            <a:ext cx="5486400" cy="396875"/>
          </a:xfrm>
          <a:prstGeom prst="rect">
            <a:avLst/>
          </a:prstGeom>
          <a:noFill/>
          <a:ln w="9525">
            <a:noFill/>
            <a:miter lim="800000"/>
            <a:headEnd/>
            <a:tailEnd/>
          </a:ln>
          <a:effectLst/>
        </p:spPr>
        <p:txBody>
          <a:bodyPr>
            <a:spAutoFit/>
          </a:bodyPr>
          <a:lstStyle/>
          <a:p>
            <a:pPr>
              <a:spcBef>
                <a:spcPct val="50000"/>
              </a:spcBef>
            </a:pPr>
            <a:r>
              <a:rPr lang="fr-FR" sz="2000">
                <a:latin typeface="Times New Roman" pitchFamily="18" charset="0"/>
                <a:cs typeface="Arial" charset="0"/>
              </a:rPr>
              <a:t>d’après Barkhof </a:t>
            </a:r>
            <a:r>
              <a:rPr lang="fr-FR" sz="2000" i="1">
                <a:latin typeface="Times New Roman" pitchFamily="18" charset="0"/>
                <a:cs typeface="Arial" charset="0"/>
              </a:rPr>
              <a:t>et coll</a:t>
            </a:r>
            <a:r>
              <a:rPr lang="fr-FR" sz="2000">
                <a:latin typeface="Times New Roman" pitchFamily="18" charset="0"/>
                <a:cs typeface="Arial" charset="0"/>
              </a:rPr>
              <a:t>. et Tintore </a:t>
            </a:r>
            <a:r>
              <a:rPr lang="fr-FR" sz="2000" i="1">
                <a:latin typeface="Times New Roman" pitchFamily="18" charset="0"/>
                <a:cs typeface="Arial" charset="0"/>
              </a:rPr>
              <a:t>et coll</a:t>
            </a:r>
            <a:r>
              <a:rPr lang="fr-FR" sz="2000">
                <a:latin typeface="Times New Roman" pitchFamily="18" charset="0"/>
                <a:cs typeface="Arial" charset="0"/>
              </a:rPr>
              <a:t>.</a:t>
            </a:r>
          </a:p>
        </p:txBody>
      </p:sp>
      <p:pic>
        <p:nvPicPr>
          <p:cNvPr id="341001" name="Picture 9" descr="DSCN0011"/>
          <p:cNvPicPr>
            <a:picLocks noChangeAspect="1" noChangeArrowheads="1"/>
          </p:cNvPicPr>
          <p:nvPr/>
        </p:nvPicPr>
        <p:blipFill>
          <a:blip r:embed="rId4" cstate="print">
            <a:lum bright="4000" contrast="18000"/>
            <a:grayscl/>
          </a:blip>
          <a:srcRect l="8842" r="19940"/>
          <a:stretch>
            <a:fillRect/>
          </a:stretch>
        </p:blipFill>
        <p:spPr bwMode="auto">
          <a:xfrm>
            <a:off x="6877050" y="3357563"/>
            <a:ext cx="1049338" cy="1104900"/>
          </a:xfrm>
          <a:prstGeom prst="rect">
            <a:avLst/>
          </a:prstGeom>
          <a:noFill/>
        </p:spPr>
      </p:pic>
      <p:sp>
        <p:nvSpPr>
          <p:cNvPr id="341007" name="Rectangle 15"/>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Diagnostic SEP : Critère Mac Donald</a:t>
            </a:r>
          </a:p>
        </p:txBody>
      </p:sp>
      <p:sp>
        <p:nvSpPr>
          <p:cNvPr id="341009" name="Rectangle 17"/>
          <p:cNvSpPr>
            <a:spLocks noChangeArrowheads="1"/>
          </p:cNvSpPr>
          <p:nvPr/>
        </p:nvSpPr>
        <p:spPr bwMode="auto">
          <a:xfrm>
            <a:off x="107950" y="4941888"/>
            <a:ext cx="5257800" cy="1512887"/>
          </a:xfrm>
          <a:prstGeom prst="rect">
            <a:avLst/>
          </a:prstGeom>
          <a:noFill/>
          <a:ln w="9525">
            <a:noFill/>
            <a:miter lim="800000"/>
            <a:headEnd/>
            <a:tailEnd/>
          </a:ln>
          <a:effectLst/>
        </p:spPr>
        <p:txBody>
          <a:bodyPr/>
          <a:lstStyle/>
          <a:p>
            <a:pPr marL="342900" indent="-342900">
              <a:lnSpc>
                <a:spcPct val="80000"/>
              </a:lnSpc>
              <a:spcBef>
                <a:spcPct val="20000"/>
              </a:spcBef>
              <a:buClr>
                <a:schemeClr val="folHlink"/>
              </a:buClr>
              <a:buSzPct val="60000"/>
              <a:buFont typeface="Wingdings" pitchFamily="2" charset="2"/>
              <a:buChar char="n"/>
            </a:pPr>
            <a:r>
              <a:rPr lang="fr-FR" sz="2400"/>
              <a:t>Examen IRM de suivi au moins 3 mois plus tard</a:t>
            </a:r>
          </a:p>
          <a:p>
            <a:pPr marL="742950" lvl="1" indent="-285750">
              <a:lnSpc>
                <a:spcPct val="80000"/>
              </a:lnSpc>
              <a:spcBef>
                <a:spcPct val="20000"/>
              </a:spcBef>
              <a:buClr>
                <a:schemeClr val="hlink"/>
              </a:buClr>
              <a:buSzPct val="55000"/>
              <a:buFont typeface="Wingdings" pitchFamily="2" charset="2"/>
              <a:buChar char="n"/>
            </a:pPr>
            <a:r>
              <a:rPr lang="fr-FR" sz="2400"/>
              <a:t>une nouvelle lésion en T2 ou une Gd+ suffira</a:t>
            </a:r>
          </a:p>
        </p:txBody>
      </p:sp>
      <p:pic>
        <p:nvPicPr>
          <p:cNvPr id="341015" name="Picture 23"/>
          <p:cNvPicPr>
            <a:picLocks noChangeAspect="1" noChangeArrowheads="1"/>
          </p:cNvPicPr>
          <p:nvPr/>
        </p:nvPicPr>
        <p:blipFill>
          <a:blip r:embed="rId5" cstate="print"/>
          <a:srcRect/>
          <a:stretch>
            <a:fillRect/>
          </a:stretch>
        </p:blipFill>
        <p:spPr bwMode="auto">
          <a:xfrm>
            <a:off x="6011863" y="1052513"/>
            <a:ext cx="2663825" cy="2247900"/>
          </a:xfrm>
          <a:prstGeom prst="rect">
            <a:avLst/>
          </a:prstGeom>
          <a:noFill/>
          <a:ln w="9525">
            <a:noFill/>
            <a:miter lim="800000"/>
            <a:headEnd/>
            <a:tailEnd/>
          </a:ln>
          <a:effectLst/>
        </p:spPr>
      </p:pic>
      <p:pic>
        <p:nvPicPr>
          <p:cNvPr id="14" name="link4.avi">
            <a:hlinkClick r:id="" action="ppaction://media"/>
          </p:cNvPr>
          <p:cNvPicPr>
            <a:picLocks noRot="1" noChangeAspect="1"/>
          </p:cNvPicPr>
          <p:nvPr>
            <a:videoFile r:link="rId1"/>
          </p:nvPr>
        </p:nvPicPr>
        <p:blipFill>
          <a:blip r:embed="rId6" cstate="print"/>
          <a:stretch>
            <a:fillRect/>
          </a:stretch>
        </p:blipFill>
        <p:spPr>
          <a:xfrm>
            <a:off x="6143636" y="4419600"/>
            <a:ext cx="2438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009"/>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10" repeatCount="indefinite" fill="hold" display="0">
                  <p:stCondLst>
                    <p:cond delay="indefinite"/>
                  </p:stCondLst>
                  <p:endCondLst>
                    <p:cond evt="onPrev" delay="0">
                      <p:tgtEl>
                        <p:sldTgt/>
                      </p:tgtEl>
                    </p:cond>
                  </p:endCondLst>
                </p:cTn>
                <p:tgtEl>
                  <p:spTgt spid="14"/>
                </p:tgtEl>
              </p:cMediaNode>
            </p:video>
          </p:childTnLst>
        </p:cTn>
      </p:par>
    </p:tnLst>
    <p:bldLst>
      <p:bldP spid="3410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67266" name="Rectangle 2"/>
          <p:cNvSpPr>
            <a:spLocks noGrp="1" noChangeArrowheads="1"/>
          </p:cNvSpPr>
          <p:nvPr>
            <p:ph type="title"/>
          </p:nvPr>
        </p:nvSpPr>
        <p:spPr/>
        <p:txBody>
          <a:bodyPr/>
          <a:lstStyle/>
          <a:p>
            <a:r>
              <a:rPr lang="fr-FR" sz="2800"/>
              <a:t>L’image médicale dans la thérapie</a:t>
            </a:r>
          </a:p>
        </p:txBody>
      </p:sp>
      <p:sp>
        <p:nvSpPr>
          <p:cNvPr id="267267" name="Rectangle 3"/>
          <p:cNvSpPr>
            <a:spLocks noGrp="1" noChangeArrowheads="1"/>
          </p:cNvSpPr>
          <p:nvPr>
            <p:ph type="body" idx="1"/>
          </p:nvPr>
        </p:nvSpPr>
        <p:spPr/>
        <p:txBody>
          <a:bodyPr/>
          <a:lstStyle/>
          <a:p>
            <a:r>
              <a:rPr lang="fr-FR" sz="2800" dirty="0"/>
              <a:t>Permet de suivre l’évolution d’une pathologie </a:t>
            </a:r>
          </a:p>
          <a:p>
            <a:r>
              <a:rPr lang="fr-FR" sz="2800" dirty="0"/>
              <a:t>Permet de connaître l’efficacité d’un médicament en observant les signes </a:t>
            </a:r>
            <a:r>
              <a:rPr lang="fr-FR" sz="2800" dirty="0" smtClean="0"/>
              <a:t>pathognomoniques  </a:t>
            </a:r>
            <a:endParaRPr lang="fr-FR" sz="2800" dirty="0"/>
          </a:p>
          <a:p>
            <a:r>
              <a:rPr lang="fr-FR" sz="2800" dirty="0"/>
              <a:t>Utilisé en radiologie interventionnelle</a:t>
            </a:r>
          </a:p>
          <a:p>
            <a:pPr lvl="1"/>
            <a:r>
              <a:rPr lang="fr-FR" sz="2400" dirty="0"/>
              <a:t>Repérage, guidage, navigation actes chirurgicaux</a:t>
            </a:r>
          </a:p>
          <a:p>
            <a:r>
              <a:rPr lang="fr-FR" sz="2800" dirty="0"/>
              <a:t>Radiothérapie (planification, réalisation, ...)</a:t>
            </a:r>
          </a:p>
          <a:p>
            <a:r>
              <a:rPr lang="fr-FR" sz="2800" dirty="0"/>
              <a:t>Chirurgie (Planification, simulation,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FR" dirty="0" smtClean="0"/>
              <a:t>L’image médicale dans la thérapie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pic>
        <p:nvPicPr>
          <p:cNvPr id="9" name="Picture 3" descr="N:\AAA_CT_PET\PET_CT cases\DDD_PETCT\DiLibertoDaniela4\DiLibertoDaniela405383978_01.jpg"/>
          <p:cNvPicPr>
            <a:picLocks noChangeAspect="1" noChangeArrowheads="1"/>
          </p:cNvPicPr>
          <p:nvPr/>
        </p:nvPicPr>
        <p:blipFill>
          <a:blip r:embed="rId3" cstate="print"/>
          <a:srcRect l="84251" t="54388" r="3741" b="13007"/>
          <a:stretch>
            <a:fillRect/>
          </a:stretch>
        </p:blipFill>
        <p:spPr bwMode="auto">
          <a:xfrm>
            <a:off x="6019800" y="1447800"/>
            <a:ext cx="1600200" cy="4343400"/>
          </a:xfrm>
          <a:prstGeom prst="rect">
            <a:avLst/>
          </a:prstGeom>
          <a:noFill/>
        </p:spPr>
      </p:pic>
      <p:pic>
        <p:nvPicPr>
          <p:cNvPr id="10" name="Picture 4" descr="N:\AAA_CT_PET\PET_CT cases\DDD_PETCT\DiLibertoDaniela\DiLibertoDaniela05383978_22.jpg"/>
          <p:cNvPicPr>
            <a:picLocks noChangeAspect="1" noChangeArrowheads="1"/>
          </p:cNvPicPr>
          <p:nvPr/>
        </p:nvPicPr>
        <p:blipFill>
          <a:blip r:embed="rId4" cstate="print"/>
          <a:srcRect l="85699" t="58189" r="5505" b="18825"/>
          <a:stretch>
            <a:fillRect/>
          </a:stretch>
        </p:blipFill>
        <p:spPr bwMode="auto">
          <a:xfrm>
            <a:off x="1673225" y="1447800"/>
            <a:ext cx="1662113" cy="4343400"/>
          </a:xfrm>
          <a:prstGeom prst="rect">
            <a:avLst/>
          </a:prstGeom>
          <a:noFill/>
        </p:spPr>
      </p:pic>
      <p:pic>
        <p:nvPicPr>
          <p:cNvPr id="11" name="Picture 5" descr="N:\AAA_CT_PET\PET_CT cases\DDD_PETCT\DiLibertoDanielaII\DiLibertoDaniela05383978_02.jpg"/>
          <p:cNvPicPr>
            <a:picLocks noChangeAspect="1" noChangeArrowheads="1"/>
          </p:cNvPicPr>
          <p:nvPr/>
        </p:nvPicPr>
        <p:blipFill>
          <a:blip r:embed="rId5" cstate="print"/>
          <a:srcRect l="82866" t="49377" r="1402" b="15736"/>
          <a:stretch>
            <a:fillRect/>
          </a:stretch>
        </p:blipFill>
        <p:spPr bwMode="auto">
          <a:xfrm>
            <a:off x="3727450" y="1447800"/>
            <a:ext cx="1758950" cy="4343400"/>
          </a:xfrm>
          <a:prstGeom prst="rect">
            <a:avLst/>
          </a:prstGeom>
          <a:noFill/>
        </p:spPr>
      </p:pic>
      <p:sp>
        <p:nvSpPr>
          <p:cNvPr id="13" name="Rectangle 7"/>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Suivi d’un lymphome</a:t>
            </a:r>
            <a:endParaRPr lang="fr-FR" sz="2800" dirty="0">
              <a:solidFill>
                <a:schemeClr val="tx2"/>
              </a:solidFill>
            </a:endParaRPr>
          </a:p>
        </p:txBody>
      </p:sp>
      <p:sp>
        <p:nvSpPr>
          <p:cNvPr id="14" name="Text Box 6"/>
          <p:cNvSpPr txBox="1">
            <a:spLocks noChangeArrowheads="1"/>
          </p:cNvSpPr>
          <p:nvPr/>
        </p:nvSpPr>
        <p:spPr bwMode="auto">
          <a:xfrm>
            <a:off x="1981200" y="5867400"/>
            <a:ext cx="1180131" cy="707886"/>
          </a:xfrm>
          <a:prstGeom prst="rect">
            <a:avLst/>
          </a:prstGeom>
          <a:noFill/>
          <a:ln w="9525">
            <a:noFill/>
            <a:miter lim="800000"/>
            <a:headEnd/>
            <a:tailEnd/>
          </a:ln>
          <a:effectLst/>
        </p:spPr>
        <p:txBody>
          <a:bodyPr wrap="none">
            <a:spAutoFit/>
          </a:bodyPr>
          <a:lstStyle/>
          <a:p>
            <a:r>
              <a:rPr lang="fr-FR" sz="2000" b="1" smtClean="0">
                <a:solidFill>
                  <a:srgbClr val="0033CC"/>
                </a:solidFill>
                <a:effectLst>
                  <a:outerShdw blurRad="38100" dist="38100" dir="2700000" algn="tl">
                    <a:srgbClr val="C0C0C0"/>
                  </a:outerShdw>
                </a:effectLst>
              </a:rPr>
              <a:t>Pre-</a:t>
            </a:r>
            <a:br>
              <a:rPr lang="fr-FR" sz="2000" b="1" smtClean="0">
                <a:solidFill>
                  <a:srgbClr val="0033CC"/>
                </a:solidFill>
                <a:effectLst>
                  <a:outerShdw blurRad="38100" dist="38100" dir="2700000" algn="tl">
                    <a:srgbClr val="C0C0C0"/>
                  </a:outerShdw>
                </a:effectLst>
              </a:rPr>
            </a:br>
            <a:r>
              <a:rPr lang="fr-FR" sz="2000" b="1" smtClean="0">
                <a:solidFill>
                  <a:srgbClr val="0033CC"/>
                </a:solidFill>
                <a:effectLst>
                  <a:outerShdw blurRad="38100" dist="38100" dir="2700000" algn="tl">
                    <a:srgbClr val="C0C0C0"/>
                  </a:outerShdw>
                </a:effectLst>
              </a:rPr>
              <a:t>therapy</a:t>
            </a:r>
            <a:endParaRPr lang="fr-FR" sz="2000" b="1">
              <a:solidFill>
                <a:srgbClr val="0033CC"/>
              </a:solidFill>
              <a:effectLst>
                <a:outerShdw blurRad="38100" dist="38100" dir="2700000" algn="tl">
                  <a:srgbClr val="C0C0C0"/>
                </a:outerShdw>
              </a:effectLst>
            </a:endParaRPr>
          </a:p>
        </p:txBody>
      </p:sp>
      <p:sp>
        <p:nvSpPr>
          <p:cNvPr id="15" name="Text Box 10"/>
          <p:cNvSpPr txBox="1">
            <a:spLocks noChangeArrowheads="1"/>
          </p:cNvSpPr>
          <p:nvPr/>
        </p:nvSpPr>
        <p:spPr bwMode="auto">
          <a:xfrm>
            <a:off x="3733800" y="5867400"/>
            <a:ext cx="2117887" cy="707886"/>
          </a:xfrm>
          <a:prstGeom prst="rect">
            <a:avLst/>
          </a:prstGeom>
          <a:noFill/>
          <a:ln w="9525">
            <a:noFill/>
            <a:miter lim="800000"/>
            <a:headEnd/>
            <a:tailEnd/>
          </a:ln>
          <a:effectLst/>
        </p:spPr>
        <p:txBody>
          <a:bodyPr wrap="none">
            <a:spAutoFit/>
          </a:bodyPr>
          <a:lstStyle/>
          <a:p>
            <a:r>
              <a:rPr lang="fr-FR" sz="2000" b="1" smtClean="0">
                <a:solidFill>
                  <a:srgbClr val="0033CC"/>
                </a:solidFill>
                <a:effectLst>
                  <a:outerShdw blurRad="38100" dist="38100" dir="2700000" algn="tl">
                    <a:srgbClr val="C0C0C0"/>
                  </a:outerShdw>
                </a:effectLst>
              </a:rPr>
              <a:t>2 cycles -</a:t>
            </a:r>
            <a:br>
              <a:rPr lang="fr-FR" sz="2000" b="1" smtClean="0">
                <a:solidFill>
                  <a:srgbClr val="0033CC"/>
                </a:solidFill>
                <a:effectLst>
                  <a:outerShdw blurRad="38100" dist="38100" dir="2700000" algn="tl">
                    <a:srgbClr val="C0C0C0"/>
                  </a:outerShdw>
                </a:effectLst>
              </a:rPr>
            </a:br>
            <a:r>
              <a:rPr lang="fr-FR" sz="2000" b="1" smtClean="0">
                <a:solidFill>
                  <a:srgbClr val="0033CC"/>
                </a:solidFill>
                <a:effectLst>
                  <a:outerShdw blurRad="38100" dist="38100" dir="2700000" algn="tl">
                    <a:srgbClr val="C0C0C0"/>
                  </a:outerShdw>
                </a:effectLst>
              </a:rPr>
              <a:t>chimiothérapie</a:t>
            </a:r>
            <a:endParaRPr lang="fr-FR" sz="2000" b="1">
              <a:solidFill>
                <a:srgbClr val="0033CC"/>
              </a:solidFill>
              <a:effectLst>
                <a:outerShdw blurRad="38100" dist="38100" dir="2700000" algn="tl">
                  <a:srgbClr val="C0C0C0"/>
                </a:outerShdw>
              </a:effectLst>
            </a:endParaRPr>
          </a:p>
        </p:txBody>
      </p:sp>
      <p:sp>
        <p:nvSpPr>
          <p:cNvPr id="16" name="Text Box 12"/>
          <p:cNvSpPr txBox="1">
            <a:spLocks noChangeArrowheads="1"/>
          </p:cNvSpPr>
          <p:nvPr/>
        </p:nvSpPr>
        <p:spPr bwMode="auto">
          <a:xfrm>
            <a:off x="6003925" y="5867400"/>
            <a:ext cx="2117887" cy="707886"/>
          </a:xfrm>
          <a:prstGeom prst="rect">
            <a:avLst/>
          </a:prstGeom>
          <a:noFill/>
          <a:ln w="9525">
            <a:noFill/>
            <a:miter lim="800000"/>
            <a:headEnd/>
            <a:tailEnd/>
          </a:ln>
          <a:effectLst/>
        </p:spPr>
        <p:txBody>
          <a:bodyPr wrap="none">
            <a:spAutoFit/>
          </a:bodyPr>
          <a:lstStyle/>
          <a:p>
            <a:r>
              <a:rPr lang="fr-FR" sz="2000" b="1" dirty="0" smtClean="0">
                <a:solidFill>
                  <a:srgbClr val="0033CC"/>
                </a:solidFill>
                <a:effectLst>
                  <a:outerShdw blurRad="38100" dist="38100" dir="2700000" algn="tl">
                    <a:srgbClr val="C0C0C0"/>
                  </a:outerShdw>
                </a:effectLst>
              </a:rPr>
              <a:t>6 cycles -</a:t>
            </a:r>
            <a:br>
              <a:rPr lang="fr-FR" sz="2000" b="1" dirty="0" smtClean="0">
                <a:solidFill>
                  <a:srgbClr val="0033CC"/>
                </a:solidFill>
                <a:effectLst>
                  <a:outerShdw blurRad="38100" dist="38100" dir="2700000" algn="tl">
                    <a:srgbClr val="C0C0C0"/>
                  </a:outerShdw>
                </a:effectLst>
              </a:rPr>
            </a:br>
            <a:r>
              <a:rPr lang="fr-FR" sz="2000" b="1" dirty="0" smtClean="0">
                <a:solidFill>
                  <a:srgbClr val="0033CC"/>
                </a:solidFill>
                <a:effectLst>
                  <a:outerShdw blurRad="38100" dist="38100" dir="2700000" algn="tl">
                    <a:srgbClr val="C0C0C0"/>
                  </a:outerShdw>
                </a:effectLst>
              </a:rPr>
              <a:t>chimiothérapie</a:t>
            </a:r>
            <a:endParaRPr lang="fr-FR" sz="2000" b="1" dirty="0">
              <a:solidFill>
                <a:srgbClr val="0033CC"/>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p:txBody>
          <a:bodyPr/>
          <a:lstStyle/>
          <a:p>
            <a:r>
              <a:rPr lang="fr-FR" smtClean="0"/>
              <a:t>Traitement images médicales - Jean-Paul ARMSPACH Master IRIV 2013-2014</a:t>
            </a:r>
            <a:endParaRPr lang="fr-FR"/>
          </a:p>
        </p:txBody>
      </p:sp>
      <p:sp>
        <p:nvSpPr>
          <p:cNvPr id="268297" name="Rectangle 9"/>
          <p:cNvSpPr>
            <a:spLocks noGrp="1" noChangeArrowheads="1"/>
          </p:cNvSpPr>
          <p:nvPr>
            <p:ph type="title"/>
          </p:nvPr>
        </p:nvSpPr>
        <p:spPr/>
        <p:txBody>
          <a:bodyPr/>
          <a:lstStyle/>
          <a:p>
            <a:r>
              <a:rPr lang="fr-FR" sz="2800"/>
              <a:t>L’image médicale dans la thérapie</a:t>
            </a:r>
          </a:p>
        </p:txBody>
      </p:sp>
      <p:pic>
        <p:nvPicPr>
          <p:cNvPr id="268295" name="Picture 7" descr="Image20"/>
          <p:cNvPicPr>
            <a:picLocks noGrp="1" noChangeAspect="1" noChangeArrowheads="1"/>
          </p:cNvPicPr>
          <p:nvPr>
            <p:ph sz="half" idx="1"/>
          </p:nvPr>
        </p:nvPicPr>
        <p:blipFill>
          <a:blip r:embed="rId3" cstate="print"/>
          <a:srcRect/>
          <a:stretch>
            <a:fillRect/>
          </a:stretch>
        </p:blipFill>
        <p:spPr>
          <a:xfrm>
            <a:off x="179388" y="1773238"/>
            <a:ext cx="4824412" cy="3617912"/>
          </a:xfrm>
          <a:noFill/>
          <a:ln/>
        </p:spPr>
      </p:pic>
      <p:sp>
        <p:nvSpPr>
          <p:cNvPr id="268299" name="Text Box 11"/>
          <p:cNvSpPr txBox="1">
            <a:spLocks noChangeArrowheads="1"/>
          </p:cNvSpPr>
          <p:nvPr/>
        </p:nvSpPr>
        <p:spPr bwMode="auto">
          <a:xfrm>
            <a:off x="5219700" y="5392738"/>
            <a:ext cx="3924300" cy="1465262"/>
          </a:xfrm>
          <a:prstGeom prst="rect">
            <a:avLst/>
          </a:prstGeom>
          <a:noFill/>
          <a:ln w="9525">
            <a:noFill/>
            <a:miter lim="800000"/>
            <a:headEnd/>
            <a:tailEnd/>
          </a:ln>
          <a:effectLst/>
        </p:spPr>
        <p:txBody>
          <a:bodyPr>
            <a:spAutoFit/>
          </a:bodyPr>
          <a:lstStyle/>
          <a:p>
            <a:r>
              <a:rPr lang="fr-FR"/>
              <a:t>Une acquisition rapide et précise des images permet facilement la mise en place d'un drain même dans des endroits d'accès difficiles. Ici, drain dans un abcès pré-vertébral. </a:t>
            </a:r>
          </a:p>
        </p:txBody>
      </p:sp>
      <p:pic>
        <p:nvPicPr>
          <p:cNvPr id="268301" name="Picture 13" descr="Image10"/>
          <p:cNvPicPr>
            <a:picLocks noGrp="1" noChangeAspect="1" noChangeArrowheads="1"/>
          </p:cNvPicPr>
          <p:nvPr>
            <p:ph sz="half" idx="2"/>
          </p:nvPr>
        </p:nvPicPr>
        <p:blipFill>
          <a:blip r:embed="rId4" cstate="print"/>
          <a:srcRect/>
          <a:stretch>
            <a:fillRect/>
          </a:stretch>
        </p:blipFill>
        <p:spPr>
          <a:xfrm>
            <a:off x="5435600" y="1773238"/>
            <a:ext cx="3324225" cy="3324225"/>
          </a:xfrm>
          <a:noFill/>
          <a:ln/>
        </p:spPr>
      </p:pic>
      <p:sp>
        <p:nvSpPr>
          <p:cNvPr id="268302" name="Rectangle 1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Chirurgie interventionnelle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pied de page 4"/>
          <p:cNvSpPr>
            <a:spLocks noGrp="1"/>
          </p:cNvSpPr>
          <p:nvPr>
            <p:ph type="ftr" sz="quarter" idx="10"/>
          </p:nvPr>
        </p:nvSpPr>
        <p:spPr/>
        <p:txBody>
          <a:bodyPr/>
          <a:lstStyle/>
          <a:p>
            <a:r>
              <a:rPr lang="fr-FR" smtClean="0"/>
              <a:t>Traitement images médicales - Jean-Paul ARMSPACH Master IRIV 2013-2014</a:t>
            </a:r>
            <a:endParaRPr lang="fr-FR"/>
          </a:p>
        </p:txBody>
      </p:sp>
      <p:sp>
        <p:nvSpPr>
          <p:cNvPr id="346114" name="Rectangle 2"/>
          <p:cNvSpPr>
            <a:spLocks noGrp="1" noChangeArrowheads="1"/>
          </p:cNvSpPr>
          <p:nvPr>
            <p:ph type="title"/>
          </p:nvPr>
        </p:nvSpPr>
        <p:spPr/>
        <p:txBody>
          <a:bodyPr/>
          <a:lstStyle/>
          <a:p>
            <a:r>
              <a:rPr lang="fr-FR" sz="2800"/>
              <a:t>L’image médicale dans le pronostic</a:t>
            </a:r>
          </a:p>
        </p:txBody>
      </p:sp>
      <p:sp>
        <p:nvSpPr>
          <p:cNvPr id="346115" name="Rectangle 3"/>
          <p:cNvSpPr>
            <a:spLocks noGrp="1" noChangeArrowheads="1"/>
          </p:cNvSpPr>
          <p:nvPr>
            <p:ph type="body" sz="half" idx="1"/>
          </p:nvPr>
        </p:nvSpPr>
        <p:spPr>
          <a:xfrm>
            <a:off x="179388" y="2060575"/>
            <a:ext cx="8675687" cy="812800"/>
          </a:xfrm>
        </p:spPr>
        <p:txBody>
          <a:bodyPr/>
          <a:lstStyle/>
          <a:p>
            <a:pPr>
              <a:lnSpc>
                <a:spcPct val="90000"/>
              </a:lnSpc>
              <a:buFont typeface="Wingdings" pitchFamily="2" charset="2"/>
              <a:buNone/>
            </a:pPr>
            <a:r>
              <a:rPr lang="fr-FR" sz="2400">
                <a:solidFill>
                  <a:schemeClr val="folHlink"/>
                </a:solidFill>
              </a:rPr>
              <a:t>si </a:t>
            </a:r>
            <a:r>
              <a:rPr lang="fr-FR" sz="2400" u="sng">
                <a:solidFill>
                  <a:schemeClr val="folHlink"/>
                </a:solidFill>
              </a:rPr>
              <a:t>&gt;</a:t>
            </a:r>
            <a:r>
              <a:rPr lang="fr-FR" sz="2400">
                <a:solidFill>
                  <a:schemeClr val="folHlink"/>
                </a:solidFill>
              </a:rPr>
              <a:t> 1 lésion en IRM  après un 1</a:t>
            </a:r>
            <a:r>
              <a:rPr lang="fr-FR" sz="2400" baseline="30000">
                <a:solidFill>
                  <a:schemeClr val="folHlink"/>
                </a:solidFill>
              </a:rPr>
              <a:t>er</a:t>
            </a:r>
            <a:r>
              <a:rPr lang="fr-FR" sz="2400">
                <a:solidFill>
                  <a:schemeClr val="folHlink"/>
                </a:solidFill>
              </a:rPr>
              <a:t> épisode : pronostic à 10ans</a:t>
            </a:r>
          </a:p>
          <a:p>
            <a:pPr>
              <a:lnSpc>
                <a:spcPct val="90000"/>
              </a:lnSpc>
              <a:buFont typeface="Wingdings" pitchFamily="2" charset="2"/>
              <a:buNone/>
            </a:pPr>
            <a:endParaRPr lang="fr-FR" sz="2400">
              <a:solidFill>
                <a:schemeClr val="folHlink"/>
              </a:solidFill>
            </a:endParaRPr>
          </a:p>
        </p:txBody>
      </p:sp>
      <p:graphicFrame>
        <p:nvGraphicFramePr>
          <p:cNvPr id="346116" name="Group 4"/>
          <p:cNvGraphicFramePr>
            <a:graphicFrameLocks noGrp="1"/>
          </p:cNvGraphicFramePr>
          <p:nvPr>
            <p:ph sz="half" idx="2"/>
          </p:nvPr>
        </p:nvGraphicFramePr>
        <p:xfrm>
          <a:off x="428596" y="3143248"/>
          <a:ext cx="6645275" cy="2376489"/>
        </p:xfrm>
        <a:graphic>
          <a:graphicData uri="http://schemas.openxmlformats.org/drawingml/2006/table">
            <a:tbl>
              <a:tblPr/>
              <a:tblGrid>
                <a:gridCol w="2214563"/>
                <a:gridCol w="2216150"/>
                <a:gridCol w="2214562"/>
              </a:tblGrid>
              <a:tr h="7921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dirty="0" smtClean="0">
                          <a:ln>
                            <a:noFill/>
                          </a:ln>
                          <a:solidFill>
                            <a:schemeClr val="tx1"/>
                          </a:solidFill>
                          <a:effectLst/>
                          <a:latin typeface="Tahoma" pitchFamily="34" charset="0"/>
                        </a:rPr>
                        <a:t>lésion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dirty="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smtClean="0">
                          <a:ln>
                            <a:noFill/>
                          </a:ln>
                          <a:solidFill>
                            <a:schemeClr val="tx1"/>
                          </a:solidFill>
                          <a:effectLst/>
                          <a:latin typeface="Tahoma" pitchFamily="34" charset="0"/>
                        </a:rPr>
                        <a:t>&gt;1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smtClean="0">
                          <a:ln>
                            <a:noFill/>
                          </a:ln>
                          <a:solidFill>
                            <a:schemeClr val="tx1"/>
                          </a:solidFill>
                          <a:effectLst/>
                          <a:latin typeface="Tahoma" pitchFamily="34" charset="0"/>
                        </a:rPr>
                        <a:t>SEP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dirty="0" smtClean="0">
                          <a:ln>
                            <a:noFill/>
                          </a:ln>
                          <a:solidFill>
                            <a:schemeClr val="tx1"/>
                          </a:solidFill>
                          <a:effectLst/>
                          <a:latin typeface="Tahoma"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smtClean="0">
                          <a:ln>
                            <a:noFill/>
                          </a:ln>
                          <a:solidFill>
                            <a:schemeClr val="tx1"/>
                          </a:solidFill>
                          <a:effectLst/>
                          <a:latin typeface="Tahoma" pitchFamily="34"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dirty="0" smtClean="0">
                          <a:ln>
                            <a:noFill/>
                          </a:ln>
                          <a:solidFill>
                            <a:schemeClr val="tx1"/>
                          </a:solidFill>
                          <a:effectLst/>
                          <a:latin typeface="Tahoma" pitchFamily="34" charset="0"/>
                        </a:rPr>
                        <a:t>EDSS </a:t>
                      </a:r>
                      <a:r>
                        <a:rPr kumimoji="0" lang="fr-FR" sz="2800" b="0" i="0" u="sng" strike="noStrike" cap="none" normalizeH="0" baseline="0" dirty="0" smtClean="0">
                          <a:ln>
                            <a:noFill/>
                          </a:ln>
                          <a:solidFill>
                            <a:schemeClr val="tx1"/>
                          </a:solidFill>
                          <a:effectLst/>
                          <a:latin typeface="Tahoma" pitchFamily="34" charset="0"/>
                        </a:rPr>
                        <a:t>&gt;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2800" b="0" i="0" u="none" strike="noStrike" cap="none" normalizeH="0" baseline="0" dirty="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6135" name="Rectangle 23"/>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IRM anormale en SEP</a:t>
            </a:r>
          </a:p>
        </p:txBody>
      </p:sp>
      <p:pic>
        <p:nvPicPr>
          <p:cNvPr id="7" name="Picture 19"/>
          <p:cNvPicPr>
            <a:picLocks noChangeAspect="1" noChangeArrowheads="1"/>
          </p:cNvPicPr>
          <p:nvPr/>
        </p:nvPicPr>
        <p:blipFill>
          <a:blip r:embed="rId3" cstate="print">
            <a:lum bright="16000" contrast="36000"/>
          </a:blip>
          <a:srcRect/>
          <a:stretch>
            <a:fillRect/>
          </a:stretch>
        </p:blipFill>
        <p:spPr bwMode="auto">
          <a:xfrm>
            <a:off x="7358082" y="3286124"/>
            <a:ext cx="1612900" cy="223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6"/>
          <p:cNvSpPr>
            <a:spLocks noGrp="1"/>
          </p:cNvSpPr>
          <p:nvPr>
            <p:ph type="ftr" sz="quarter" idx="10"/>
          </p:nvPr>
        </p:nvSpPr>
        <p:spPr/>
        <p:txBody>
          <a:bodyPr/>
          <a:lstStyle/>
          <a:p>
            <a:r>
              <a:rPr lang="fr-FR" smtClean="0"/>
              <a:t>Traitement images médicales - Jean-Paul ARMSPACH Master IRIV 2013-2014</a:t>
            </a:r>
            <a:endParaRPr lang="fr-FR"/>
          </a:p>
        </p:txBody>
      </p:sp>
      <p:sp>
        <p:nvSpPr>
          <p:cNvPr id="247810" name="Rectangle 2"/>
          <p:cNvSpPr>
            <a:spLocks noGrp="1" noChangeArrowheads="1"/>
          </p:cNvSpPr>
          <p:nvPr>
            <p:ph type="title" sz="quarter"/>
          </p:nvPr>
        </p:nvSpPr>
        <p:spPr/>
        <p:txBody>
          <a:bodyPr/>
          <a:lstStyle/>
          <a:p>
            <a:r>
              <a:rPr lang="fr-FR" sz="2800"/>
              <a:t>L’image médicale</a:t>
            </a:r>
          </a:p>
        </p:txBody>
      </p:sp>
      <p:pic>
        <p:nvPicPr>
          <p:cNvPr id="247817" name="Picture 9" descr="Introd3"/>
          <p:cNvPicPr>
            <a:picLocks noGrp="1" noChangeAspect="1" noChangeArrowheads="1"/>
          </p:cNvPicPr>
          <p:nvPr>
            <p:ph sz="quarter" idx="2"/>
          </p:nvPr>
        </p:nvPicPr>
        <p:blipFill>
          <a:blip r:embed="rId3" cstate="print"/>
          <a:srcRect/>
          <a:stretch>
            <a:fillRect/>
          </a:stretch>
        </p:blipFill>
        <p:spPr>
          <a:xfrm>
            <a:off x="3286116" y="2214554"/>
            <a:ext cx="2643188" cy="3384550"/>
          </a:xfrm>
        </p:spPr>
      </p:pic>
      <p:sp>
        <p:nvSpPr>
          <p:cNvPr id="247822" name="Text Box 14"/>
          <p:cNvSpPr txBox="1">
            <a:spLocks noChangeArrowheads="1"/>
          </p:cNvSpPr>
          <p:nvPr/>
        </p:nvSpPr>
        <p:spPr bwMode="auto">
          <a:xfrm>
            <a:off x="785786" y="5572140"/>
            <a:ext cx="575799" cy="369332"/>
          </a:xfrm>
          <a:prstGeom prst="rect">
            <a:avLst/>
          </a:prstGeom>
          <a:noFill/>
          <a:ln w="9525">
            <a:noFill/>
            <a:miter lim="800000"/>
            <a:headEnd/>
            <a:tailEnd/>
          </a:ln>
          <a:effectLst/>
        </p:spPr>
        <p:txBody>
          <a:bodyPr wrap="none">
            <a:spAutoFit/>
          </a:bodyPr>
          <a:lstStyle/>
          <a:p>
            <a:r>
              <a:rPr lang="fr-FR" dirty="0" smtClean="0"/>
              <a:t>PET</a:t>
            </a:r>
            <a:endParaRPr lang="fr-FR" dirty="0"/>
          </a:p>
        </p:txBody>
      </p:sp>
      <p:sp>
        <p:nvSpPr>
          <p:cNvPr id="247823" name="Text Box 15"/>
          <p:cNvSpPr txBox="1">
            <a:spLocks noChangeArrowheads="1"/>
          </p:cNvSpPr>
          <p:nvPr/>
        </p:nvSpPr>
        <p:spPr bwMode="auto">
          <a:xfrm>
            <a:off x="4000496" y="5929330"/>
            <a:ext cx="1198563" cy="366713"/>
          </a:xfrm>
          <a:prstGeom prst="rect">
            <a:avLst/>
          </a:prstGeom>
          <a:noFill/>
          <a:ln w="9525">
            <a:noFill/>
            <a:miter lim="800000"/>
            <a:headEnd/>
            <a:tailEnd/>
          </a:ln>
          <a:effectLst/>
        </p:spPr>
        <p:txBody>
          <a:bodyPr wrap="none">
            <a:spAutoFit/>
          </a:bodyPr>
          <a:lstStyle/>
          <a:p>
            <a:r>
              <a:rPr lang="fr-FR" dirty="0"/>
              <a:t>Scanner X</a:t>
            </a:r>
          </a:p>
        </p:txBody>
      </p:sp>
      <p:sp>
        <p:nvSpPr>
          <p:cNvPr id="247824" name="Text Box 16"/>
          <p:cNvSpPr txBox="1">
            <a:spLocks noChangeArrowheads="1"/>
          </p:cNvSpPr>
          <p:nvPr/>
        </p:nvSpPr>
        <p:spPr bwMode="auto">
          <a:xfrm>
            <a:off x="7143768" y="6143644"/>
            <a:ext cx="1017588" cy="366713"/>
          </a:xfrm>
          <a:prstGeom prst="rect">
            <a:avLst/>
          </a:prstGeom>
          <a:noFill/>
          <a:ln w="9525">
            <a:noFill/>
            <a:miter lim="800000"/>
            <a:headEnd/>
            <a:tailEnd/>
          </a:ln>
          <a:effectLst/>
        </p:spPr>
        <p:txBody>
          <a:bodyPr wrap="none">
            <a:spAutoFit/>
          </a:bodyPr>
          <a:lstStyle/>
          <a:p>
            <a:r>
              <a:rPr lang="fr-FR" dirty="0"/>
              <a:t>Ultrason</a:t>
            </a:r>
          </a:p>
        </p:txBody>
      </p:sp>
      <p:sp>
        <p:nvSpPr>
          <p:cNvPr id="247825" name="Rectangle 17"/>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Quelques images médicales</a:t>
            </a:r>
          </a:p>
        </p:txBody>
      </p:sp>
      <p:pic>
        <p:nvPicPr>
          <p:cNvPr id="247826" name="Picture 18"/>
          <p:cNvPicPr>
            <a:picLocks noGrp="1" noChangeAspect="1" noChangeArrowheads="1"/>
          </p:cNvPicPr>
          <p:nvPr>
            <p:ph sz="quarter" idx="4"/>
          </p:nvPr>
        </p:nvPicPr>
        <p:blipFill>
          <a:blip r:embed="rId4" cstate="print">
            <a:lum contrast="42000"/>
          </a:blip>
          <a:srcRect l="6262" t="6281"/>
          <a:stretch>
            <a:fillRect/>
          </a:stretch>
        </p:blipFill>
        <p:spPr>
          <a:xfrm>
            <a:off x="6084887" y="2643182"/>
            <a:ext cx="3059113" cy="2293938"/>
          </a:xfrm>
          <a:noFill/>
          <a:ln/>
        </p:spPr>
      </p:pic>
      <p:sp>
        <p:nvSpPr>
          <p:cNvPr id="33" name="Text Box 5"/>
          <p:cNvSpPr txBox="1">
            <a:spLocks noChangeArrowheads="1"/>
          </p:cNvSpPr>
          <p:nvPr/>
        </p:nvSpPr>
        <p:spPr bwMode="auto">
          <a:xfrm>
            <a:off x="285719" y="1503354"/>
            <a:ext cx="2286657" cy="738658"/>
          </a:xfrm>
          <a:prstGeom prst="rect">
            <a:avLst/>
          </a:prstGeom>
          <a:solidFill>
            <a:schemeClr val="tx1"/>
          </a:solidFill>
          <a:ln w="9525">
            <a:noFill/>
            <a:miter lim="800000"/>
            <a:headEnd/>
            <a:tailEnd/>
          </a:ln>
          <a:effectLst/>
        </p:spPr>
        <p:txBody>
          <a:bodyPr wrap="square" lIns="91434" tIns="45717" rIns="91434" bIns="45717">
            <a:spAutoFit/>
          </a:bodyPr>
          <a:lstStyle/>
          <a:p>
            <a:pPr algn="ctr" eaLnBrk="0" hangingPunct="0"/>
            <a:r>
              <a:rPr lang="de-DE" sz="1200" b="1">
                <a:solidFill>
                  <a:srgbClr val="FFFF00"/>
                </a:solidFill>
              </a:rPr>
              <a:t>[F-18] fluoro-2-</a:t>
            </a:r>
          </a:p>
          <a:p>
            <a:pPr algn="ctr" eaLnBrk="0" hangingPunct="0"/>
            <a:r>
              <a:rPr lang="de-DE" sz="1200" b="1">
                <a:solidFill>
                  <a:srgbClr val="FFFF00"/>
                </a:solidFill>
              </a:rPr>
              <a:t>deoxy-glucose</a:t>
            </a:r>
          </a:p>
          <a:p>
            <a:pPr algn="ctr" eaLnBrk="0" hangingPunct="0"/>
            <a:endParaRPr lang="de-DE">
              <a:solidFill>
                <a:srgbClr val="FFFF00"/>
              </a:solidFill>
            </a:endParaRPr>
          </a:p>
        </p:txBody>
      </p:sp>
      <p:pic>
        <p:nvPicPr>
          <p:cNvPr id="34" name="Picture 6" descr="\\Nuk175\DRUCKORDNER\fdghirn.JPG"/>
          <p:cNvPicPr>
            <a:picLocks noChangeAspect="1" noChangeArrowheads="1"/>
          </p:cNvPicPr>
          <p:nvPr/>
        </p:nvPicPr>
        <p:blipFill>
          <a:blip r:embed="rId5" cstate="print"/>
          <a:srcRect/>
          <a:stretch>
            <a:fillRect/>
          </a:stretch>
        </p:blipFill>
        <p:spPr bwMode="auto">
          <a:xfrm>
            <a:off x="285720" y="2214554"/>
            <a:ext cx="2276460" cy="32834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46786" name="Rectangle 2"/>
          <p:cNvSpPr>
            <a:spLocks noGrp="1" noChangeArrowheads="1"/>
          </p:cNvSpPr>
          <p:nvPr>
            <p:ph type="title"/>
          </p:nvPr>
        </p:nvSpPr>
        <p:spPr/>
        <p:txBody>
          <a:bodyPr/>
          <a:lstStyle/>
          <a:p>
            <a:r>
              <a:rPr lang="fr-FR" sz="2800" dirty="0"/>
              <a:t>Traitement des Images Médicales</a:t>
            </a:r>
          </a:p>
        </p:txBody>
      </p:sp>
      <p:sp>
        <p:nvSpPr>
          <p:cNvPr id="246787" name="Rectangle 3"/>
          <p:cNvSpPr>
            <a:spLocks noGrp="1" noChangeArrowheads="1"/>
          </p:cNvSpPr>
          <p:nvPr>
            <p:ph type="body" idx="1"/>
          </p:nvPr>
        </p:nvSpPr>
        <p:spPr/>
        <p:txBody>
          <a:bodyPr/>
          <a:lstStyle/>
          <a:p>
            <a:pPr>
              <a:lnSpc>
                <a:spcPct val="80000"/>
              </a:lnSpc>
            </a:pPr>
            <a:r>
              <a:rPr lang="fr-FR" sz="2400" dirty="0">
                <a:latin typeface="Arial" charset="0"/>
              </a:rPr>
              <a:t>L’image en médecine </a:t>
            </a:r>
          </a:p>
          <a:p>
            <a:pPr>
              <a:lnSpc>
                <a:spcPct val="80000"/>
              </a:lnSpc>
            </a:pPr>
            <a:r>
              <a:rPr lang="fr-FR" sz="2400" dirty="0">
                <a:latin typeface="Arial" charset="0"/>
              </a:rPr>
              <a:t>La reconstruction d’images</a:t>
            </a:r>
          </a:p>
          <a:p>
            <a:pPr>
              <a:lnSpc>
                <a:spcPct val="80000"/>
              </a:lnSpc>
            </a:pPr>
            <a:r>
              <a:rPr lang="fr-FR" sz="2400" dirty="0">
                <a:latin typeface="Arial" charset="0"/>
              </a:rPr>
              <a:t>Le recalage rigide et non-rigide d’images </a:t>
            </a:r>
          </a:p>
          <a:p>
            <a:pPr>
              <a:lnSpc>
                <a:spcPct val="80000"/>
              </a:lnSpc>
            </a:pPr>
            <a:r>
              <a:rPr lang="fr-FR" sz="2400" dirty="0">
                <a:latin typeface="Arial" charset="0"/>
              </a:rPr>
              <a:t>Création et utilisation des atlas</a:t>
            </a:r>
          </a:p>
          <a:p>
            <a:pPr>
              <a:lnSpc>
                <a:spcPct val="80000"/>
              </a:lnSpc>
            </a:pPr>
            <a:r>
              <a:rPr lang="fr-FR" sz="2400" dirty="0" smtClean="0">
                <a:latin typeface="Arial" charset="0"/>
              </a:rPr>
              <a:t>La segmentation d’images médicales</a:t>
            </a:r>
          </a:p>
          <a:p>
            <a:pPr>
              <a:lnSpc>
                <a:spcPct val="80000"/>
              </a:lnSpc>
            </a:pPr>
            <a:r>
              <a:rPr lang="fr-FR" sz="2400" dirty="0" smtClean="0">
                <a:latin typeface="Arial" charset="0"/>
              </a:rPr>
              <a:t>L’IRM </a:t>
            </a:r>
            <a:r>
              <a:rPr lang="fr-FR" sz="2400" dirty="0">
                <a:latin typeface="Arial" charset="0"/>
              </a:rPr>
              <a:t>fonctionnelle</a:t>
            </a:r>
          </a:p>
          <a:p>
            <a:pPr>
              <a:lnSpc>
                <a:spcPct val="80000"/>
              </a:lnSpc>
            </a:pPr>
            <a:r>
              <a:rPr lang="fr-FR" sz="2400" dirty="0" smtClean="0">
                <a:latin typeface="Arial" charset="0"/>
              </a:rPr>
              <a:t>La </a:t>
            </a:r>
            <a:r>
              <a:rPr lang="fr-FR" sz="2400" dirty="0">
                <a:latin typeface="Arial" charset="0"/>
              </a:rPr>
              <a:t>détection statistique de changements </a:t>
            </a:r>
          </a:p>
          <a:p>
            <a:pPr lvl="1">
              <a:lnSpc>
                <a:spcPct val="80000"/>
              </a:lnSpc>
            </a:pPr>
            <a:r>
              <a:rPr lang="fr-FR" sz="2000" dirty="0">
                <a:latin typeface="Arial" charset="0"/>
              </a:rPr>
              <a:t>Détection de changements dans des séquences temporelles d’images (intra patients)</a:t>
            </a:r>
          </a:p>
          <a:p>
            <a:pPr lvl="1">
              <a:lnSpc>
                <a:spcPct val="80000"/>
              </a:lnSpc>
            </a:pPr>
            <a:r>
              <a:rPr lang="fr-FR" sz="2000" dirty="0">
                <a:latin typeface="Arial" charset="0"/>
              </a:rPr>
              <a:t>Comparaison de populations (inter patients)</a:t>
            </a:r>
          </a:p>
          <a:p>
            <a:pPr lvl="2">
              <a:lnSpc>
                <a:spcPct val="80000"/>
              </a:lnSpc>
            </a:pPr>
            <a:r>
              <a:rPr lang="fr-FR" sz="1800" dirty="0">
                <a:latin typeface="Arial" charset="0"/>
              </a:rPr>
              <a:t>Morphométrie anatomique</a:t>
            </a:r>
          </a:p>
          <a:p>
            <a:pPr lvl="2">
              <a:lnSpc>
                <a:spcPct val="80000"/>
              </a:lnSpc>
            </a:pPr>
            <a:r>
              <a:rPr lang="fr-FR" sz="1800" dirty="0">
                <a:latin typeface="Arial" charset="0"/>
              </a:rPr>
              <a:t>Atlas fonctionnel</a:t>
            </a:r>
          </a:p>
          <a:p>
            <a:pPr>
              <a:lnSpc>
                <a:spcPct val="80000"/>
              </a:lnSpc>
            </a:pPr>
            <a:r>
              <a:rPr lang="fr-FR" sz="2400" dirty="0" smtClean="0">
                <a:latin typeface="Arial" charset="0"/>
              </a:rPr>
              <a:t>Visualisation </a:t>
            </a:r>
            <a:r>
              <a:rPr lang="fr-FR" sz="2400" dirty="0">
                <a:latin typeface="Arial" charset="0"/>
              </a:rPr>
              <a:t>des images (</a:t>
            </a:r>
            <a:r>
              <a:rPr lang="fr-FR" sz="2400" dirty="0" err="1">
                <a:latin typeface="Arial" charset="0"/>
              </a:rPr>
              <a:t>Medimax</a:t>
            </a:r>
            <a:r>
              <a:rPr lang="fr-FR" sz="2400" dirty="0">
                <a:latin typeface="Arial" charset="0"/>
              </a:rPr>
              <a:t>). </a:t>
            </a:r>
          </a:p>
        </p:txBody>
      </p:sp>
      <p:sp>
        <p:nvSpPr>
          <p:cNvPr id="246788" name="Rectangle 4"/>
          <p:cNvSpPr>
            <a:spLocks noChangeArrowheads="1"/>
          </p:cNvSpPr>
          <p:nvPr/>
        </p:nvSpPr>
        <p:spPr bwMode="auto">
          <a:xfrm>
            <a:off x="1350963" y="692150"/>
            <a:ext cx="7793037" cy="433388"/>
          </a:xfrm>
          <a:prstGeom prst="rect">
            <a:avLst/>
          </a:prstGeom>
          <a:noFill/>
          <a:ln w="9525">
            <a:noFill/>
            <a:miter lim="800000"/>
            <a:headEnd/>
            <a:tailEnd/>
          </a:ln>
          <a:effectLst/>
        </p:spPr>
        <p:txBody>
          <a:bodyPr anchor="b"/>
          <a:lstStyle/>
          <a:p>
            <a:pPr>
              <a:lnSpc>
                <a:spcPct val="80000"/>
              </a:lnSpc>
            </a:pPr>
            <a:r>
              <a:rPr lang="fr-FR" sz="2800" dirty="0">
                <a:solidFill>
                  <a:schemeClr val="tx2"/>
                </a:solidFill>
              </a:rPr>
              <a:t>Le Plan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0"/>
          </p:nvPr>
        </p:nvSpPr>
        <p:spPr/>
        <p:txBody>
          <a:bodyPr/>
          <a:lstStyle/>
          <a:p>
            <a:r>
              <a:rPr lang="fr-FR" smtClean="0"/>
              <a:t>Traitement images médicales - Jean-Paul ARMSPACH Master IRIV 2013-2014</a:t>
            </a:r>
            <a:endParaRPr lang="fr-FR"/>
          </a:p>
        </p:txBody>
      </p:sp>
      <p:sp>
        <p:nvSpPr>
          <p:cNvPr id="249858" name="Rectangle 2"/>
          <p:cNvSpPr>
            <a:spLocks noGrp="1" noChangeArrowheads="1"/>
          </p:cNvSpPr>
          <p:nvPr>
            <p:ph type="title"/>
          </p:nvPr>
        </p:nvSpPr>
        <p:spPr/>
        <p:txBody>
          <a:bodyPr/>
          <a:lstStyle/>
          <a:p>
            <a:r>
              <a:rPr lang="fr-FR" sz="2800" dirty="0"/>
              <a:t>L’image médicale</a:t>
            </a:r>
          </a:p>
        </p:txBody>
      </p:sp>
      <p:pic>
        <p:nvPicPr>
          <p:cNvPr id="249862" name="Picture 6" descr="X-ray angiography"/>
          <p:cNvPicPr>
            <a:picLocks noGrp="1" noChangeAspect="1" noChangeArrowheads="1"/>
          </p:cNvPicPr>
          <p:nvPr>
            <p:ph sz="half" idx="1"/>
          </p:nvPr>
        </p:nvPicPr>
        <p:blipFill>
          <a:blip r:embed="rId3" cstate="print"/>
          <a:srcRect/>
          <a:stretch>
            <a:fillRect/>
          </a:stretch>
        </p:blipFill>
        <p:spPr>
          <a:xfrm>
            <a:off x="395288" y="1989138"/>
            <a:ext cx="2668587" cy="3024187"/>
          </a:xfrm>
          <a:noFill/>
          <a:ln/>
        </p:spPr>
      </p:pic>
      <p:pic>
        <p:nvPicPr>
          <p:cNvPr id="249863" name="Picture 7"/>
          <p:cNvPicPr>
            <a:picLocks noChangeAspect="1" noChangeArrowheads="1"/>
          </p:cNvPicPr>
          <p:nvPr/>
        </p:nvPicPr>
        <p:blipFill>
          <a:blip r:embed="rId4" cstate="print"/>
          <a:srcRect/>
          <a:stretch>
            <a:fillRect/>
          </a:stretch>
        </p:blipFill>
        <p:spPr bwMode="auto">
          <a:xfrm>
            <a:off x="3492500" y="1844675"/>
            <a:ext cx="2390775" cy="3455988"/>
          </a:xfrm>
          <a:prstGeom prst="rect">
            <a:avLst/>
          </a:prstGeom>
          <a:noFill/>
          <a:ln w="12700">
            <a:noFill/>
            <a:miter lim="800000"/>
            <a:headEnd/>
            <a:tailEnd/>
          </a:ln>
          <a:effectLst/>
        </p:spPr>
      </p:pic>
      <p:sp>
        <p:nvSpPr>
          <p:cNvPr id="249867" name="Text Box 11"/>
          <p:cNvSpPr txBox="1">
            <a:spLocks noChangeArrowheads="1"/>
          </p:cNvSpPr>
          <p:nvPr/>
        </p:nvSpPr>
        <p:spPr bwMode="auto">
          <a:xfrm>
            <a:off x="6588125" y="4941888"/>
            <a:ext cx="2078038" cy="366712"/>
          </a:xfrm>
          <a:prstGeom prst="rect">
            <a:avLst/>
          </a:prstGeom>
          <a:noFill/>
          <a:ln w="9525">
            <a:noFill/>
            <a:miter lim="800000"/>
            <a:headEnd/>
            <a:tailEnd/>
          </a:ln>
          <a:effectLst/>
        </p:spPr>
        <p:txBody>
          <a:bodyPr wrap="none">
            <a:spAutoFit/>
          </a:bodyPr>
          <a:lstStyle/>
          <a:p>
            <a:r>
              <a:rPr lang="fr-FR"/>
              <a:t>Coupe anatomique</a:t>
            </a:r>
          </a:p>
        </p:txBody>
      </p:sp>
      <p:sp>
        <p:nvSpPr>
          <p:cNvPr id="249868" name="Text Box 12"/>
          <p:cNvSpPr txBox="1">
            <a:spLocks noChangeArrowheads="1"/>
          </p:cNvSpPr>
          <p:nvPr/>
        </p:nvSpPr>
        <p:spPr bwMode="auto">
          <a:xfrm>
            <a:off x="684213" y="5445125"/>
            <a:ext cx="1508125" cy="366713"/>
          </a:xfrm>
          <a:prstGeom prst="rect">
            <a:avLst/>
          </a:prstGeom>
          <a:noFill/>
          <a:ln w="9525">
            <a:noFill/>
            <a:miter lim="800000"/>
            <a:headEnd/>
            <a:tailEnd/>
          </a:ln>
          <a:effectLst/>
        </p:spPr>
        <p:txBody>
          <a:bodyPr wrap="none">
            <a:spAutoFit/>
          </a:bodyPr>
          <a:lstStyle/>
          <a:p>
            <a:r>
              <a:rPr lang="fr-FR"/>
              <a:t>Angiographie</a:t>
            </a:r>
          </a:p>
        </p:txBody>
      </p:sp>
      <p:pic>
        <p:nvPicPr>
          <p:cNvPr id="249869" name="Picture 13" descr="abdomen_mri"/>
          <p:cNvPicPr>
            <a:picLocks noGrp="1" noChangeAspect="1" noChangeArrowheads="1"/>
          </p:cNvPicPr>
          <p:nvPr>
            <p:ph sz="half" idx="2"/>
          </p:nvPr>
        </p:nvPicPr>
        <p:blipFill>
          <a:blip r:embed="rId5" cstate="print">
            <a:lum bright="20000"/>
          </a:blip>
          <a:srcRect/>
          <a:stretch>
            <a:fillRect/>
          </a:stretch>
        </p:blipFill>
        <p:spPr>
          <a:xfrm>
            <a:off x="6372225" y="2060575"/>
            <a:ext cx="2438400" cy="2438400"/>
          </a:xfrm>
          <a:noFill/>
          <a:ln/>
        </p:spPr>
      </p:pic>
      <p:sp>
        <p:nvSpPr>
          <p:cNvPr id="249871" name="Rectangle 15"/>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Quelques images médicales</a:t>
            </a:r>
          </a:p>
        </p:txBody>
      </p:sp>
      <p:sp>
        <p:nvSpPr>
          <p:cNvPr id="249872" name="Text Box 16"/>
          <p:cNvSpPr txBox="1">
            <a:spLocks noChangeArrowheads="1"/>
          </p:cNvSpPr>
          <p:nvPr/>
        </p:nvSpPr>
        <p:spPr bwMode="auto">
          <a:xfrm>
            <a:off x="3851275" y="5445125"/>
            <a:ext cx="1762125" cy="366713"/>
          </a:xfrm>
          <a:prstGeom prst="rect">
            <a:avLst/>
          </a:prstGeom>
          <a:noFill/>
          <a:ln w="9525">
            <a:noFill/>
            <a:miter lim="800000"/>
            <a:headEnd/>
            <a:tailEnd/>
          </a:ln>
          <a:effectLst/>
        </p:spPr>
        <p:txBody>
          <a:bodyPr wrap="none">
            <a:spAutoFit/>
          </a:bodyPr>
          <a:lstStyle/>
          <a:p>
            <a:r>
              <a:rPr lang="fr-FR"/>
              <a:t>mammographie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L’image médicale</a:t>
            </a:r>
            <a:endParaRPr lang="fr-FR" dirty="0"/>
          </a:p>
        </p:txBody>
      </p:sp>
      <p:sp>
        <p:nvSpPr>
          <p:cNvPr id="5" name="Espace réservé du pied de page 4"/>
          <p:cNvSpPr>
            <a:spLocks noGrp="1"/>
          </p:cNvSpPr>
          <p:nvPr>
            <p:ph type="ftr" sz="quarter" idx="10"/>
          </p:nvPr>
        </p:nvSpPr>
        <p:spPr/>
        <p:txBody>
          <a:bodyPr/>
          <a:lstStyle/>
          <a:p>
            <a:r>
              <a:rPr lang="fr-FR" smtClean="0"/>
              <a:t>Traitement images médicales - Jean-Paul ARMSPACH Master IRIV 2013-2014</a:t>
            </a:r>
            <a:endParaRPr lang="fr-FR"/>
          </a:p>
        </p:txBody>
      </p:sp>
      <p:sp>
        <p:nvSpPr>
          <p:cNvPr id="7" name="Rectangle 15"/>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Quelques images médicales</a:t>
            </a:r>
          </a:p>
        </p:txBody>
      </p:sp>
      <p:pic>
        <p:nvPicPr>
          <p:cNvPr id="145412" name="Picture 4"/>
          <p:cNvPicPr>
            <a:picLocks noChangeAspect="1" noChangeArrowheads="1"/>
          </p:cNvPicPr>
          <p:nvPr/>
        </p:nvPicPr>
        <p:blipFill>
          <a:blip r:embed="rId2" cstate="print"/>
          <a:srcRect/>
          <a:stretch>
            <a:fillRect/>
          </a:stretch>
        </p:blipFill>
        <p:spPr bwMode="auto">
          <a:xfrm>
            <a:off x="0" y="1268760"/>
            <a:ext cx="2880320" cy="2402449"/>
          </a:xfrm>
          <a:prstGeom prst="rect">
            <a:avLst/>
          </a:prstGeom>
          <a:noFill/>
          <a:ln w="9525">
            <a:noFill/>
            <a:miter lim="800000"/>
            <a:headEnd/>
            <a:tailEnd/>
          </a:ln>
        </p:spPr>
      </p:pic>
      <p:pic>
        <p:nvPicPr>
          <p:cNvPr id="145415" name="Picture 7"/>
          <p:cNvPicPr>
            <a:picLocks noChangeAspect="1" noChangeArrowheads="1"/>
          </p:cNvPicPr>
          <p:nvPr/>
        </p:nvPicPr>
        <p:blipFill>
          <a:blip r:embed="rId3" cstate="print"/>
          <a:srcRect/>
          <a:stretch>
            <a:fillRect/>
          </a:stretch>
        </p:blipFill>
        <p:spPr bwMode="auto">
          <a:xfrm>
            <a:off x="323528" y="4005064"/>
            <a:ext cx="2016224" cy="2609231"/>
          </a:xfrm>
          <a:prstGeom prst="rect">
            <a:avLst/>
          </a:prstGeom>
          <a:noFill/>
          <a:ln w="9525">
            <a:noFill/>
            <a:miter lim="800000"/>
            <a:headEnd/>
            <a:tailEnd/>
          </a:ln>
        </p:spPr>
      </p:pic>
      <p:pic>
        <p:nvPicPr>
          <p:cNvPr id="145417" name="Picture 9"/>
          <p:cNvPicPr>
            <a:picLocks noChangeAspect="1" noChangeArrowheads="1"/>
          </p:cNvPicPr>
          <p:nvPr/>
        </p:nvPicPr>
        <p:blipFill>
          <a:blip r:embed="rId4" cstate="print"/>
          <a:srcRect/>
          <a:stretch>
            <a:fillRect/>
          </a:stretch>
        </p:blipFill>
        <p:spPr bwMode="auto">
          <a:xfrm>
            <a:off x="6660232" y="4005064"/>
            <a:ext cx="2111144" cy="2160240"/>
          </a:xfrm>
          <a:prstGeom prst="rect">
            <a:avLst/>
          </a:prstGeom>
          <a:noFill/>
          <a:ln w="9525">
            <a:noFill/>
            <a:miter lim="800000"/>
            <a:headEnd/>
            <a:tailEnd/>
          </a:ln>
        </p:spPr>
      </p:pic>
      <p:sp>
        <p:nvSpPr>
          <p:cNvPr id="16" name="ZoneTexte 15"/>
          <p:cNvSpPr txBox="1"/>
          <p:nvPr/>
        </p:nvSpPr>
        <p:spPr>
          <a:xfrm>
            <a:off x="0" y="3573016"/>
            <a:ext cx="3185744" cy="369332"/>
          </a:xfrm>
          <a:prstGeom prst="rect">
            <a:avLst/>
          </a:prstGeom>
          <a:noFill/>
        </p:spPr>
        <p:txBody>
          <a:bodyPr wrap="none" rtlCol="0">
            <a:spAutoFit/>
          </a:bodyPr>
          <a:lstStyle/>
          <a:p>
            <a:r>
              <a:rPr lang="fr-FR" dirty="0" smtClean="0"/>
              <a:t>Imagerie tenseur de diffusion</a:t>
            </a:r>
            <a:endParaRPr lang="fr-FR" dirty="0"/>
          </a:p>
        </p:txBody>
      </p:sp>
      <p:sp>
        <p:nvSpPr>
          <p:cNvPr id="17" name="ZoneTexte 16"/>
          <p:cNvSpPr txBox="1"/>
          <p:nvPr/>
        </p:nvSpPr>
        <p:spPr>
          <a:xfrm>
            <a:off x="6876256" y="6309320"/>
            <a:ext cx="1790105" cy="369332"/>
          </a:xfrm>
          <a:prstGeom prst="rect">
            <a:avLst/>
          </a:prstGeom>
          <a:noFill/>
        </p:spPr>
        <p:txBody>
          <a:bodyPr wrap="none" rtlCol="0">
            <a:spAutoFit/>
          </a:bodyPr>
          <a:lstStyle/>
          <a:p>
            <a:r>
              <a:rPr lang="fr-FR" dirty="0" smtClean="0"/>
              <a:t>Echographie 3D</a:t>
            </a:r>
            <a:endParaRPr lang="fr-FR" dirty="0"/>
          </a:p>
        </p:txBody>
      </p:sp>
      <p:pic>
        <p:nvPicPr>
          <p:cNvPr id="145418" name="Picture 10"/>
          <p:cNvPicPr>
            <a:picLocks noChangeAspect="1" noChangeArrowheads="1"/>
          </p:cNvPicPr>
          <p:nvPr/>
        </p:nvPicPr>
        <p:blipFill>
          <a:blip r:embed="rId5" cstate="print"/>
          <a:srcRect/>
          <a:stretch>
            <a:fillRect/>
          </a:stretch>
        </p:blipFill>
        <p:spPr bwMode="auto">
          <a:xfrm>
            <a:off x="6588224" y="1268760"/>
            <a:ext cx="1870323" cy="2179979"/>
          </a:xfrm>
          <a:prstGeom prst="rect">
            <a:avLst/>
          </a:prstGeom>
          <a:noFill/>
          <a:ln w="9525">
            <a:noFill/>
            <a:miter lim="800000"/>
            <a:headEnd/>
            <a:tailEnd/>
          </a:ln>
        </p:spPr>
      </p:pic>
      <p:sp>
        <p:nvSpPr>
          <p:cNvPr id="19" name="ZoneTexte 18"/>
          <p:cNvSpPr txBox="1"/>
          <p:nvPr/>
        </p:nvSpPr>
        <p:spPr>
          <a:xfrm>
            <a:off x="6660232" y="3501008"/>
            <a:ext cx="2410275" cy="369332"/>
          </a:xfrm>
          <a:prstGeom prst="rect">
            <a:avLst/>
          </a:prstGeom>
          <a:noFill/>
        </p:spPr>
        <p:txBody>
          <a:bodyPr wrap="none" rtlCol="0">
            <a:spAutoFit/>
          </a:bodyPr>
          <a:lstStyle/>
          <a:p>
            <a:r>
              <a:rPr lang="fr-FR" dirty="0" smtClean="0"/>
              <a:t>CT colonne vertébrale</a:t>
            </a:r>
            <a:endParaRPr lang="fr-FR" dirty="0"/>
          </a:p>
        </p:txBody>
      </p:sp>
      <p:pic>
        <p:nvPicPr>
          <p:cNvPr id="145420" name="Picture 12"/>
          <p:cNvPicPr>
            <a:picLocks noChangeAspect="1" noChangeArrowheads="1"/>
          </p:cNvPicPr>
          <p:nvPr/>
        </p:nvPicPr>
        <p:blipFill>
          <a:blip r:embed="rId6" cstate="print"/>
          <a:srcRect/>
          <a:stretch>
            <a:fillRect/>
          </a:stretch>
        </p:blipFill>
        <p:spPr bwMode="auto">
          <a:xfrm>
            <a:off x="3635896" y="1124744"/>
            <a:ext cx="1993577" cy="2621292"/>
          </a:xfrm>
          <a:prstGeom prst="rect">
            <a:avLst/>
          </a:prstGeom>
          <a:noFill/>
          <a:ln w="9525">
            <a:noFill/>
            <a:miter lim="800000"/>
            <a:headEnd/>
            <a:tailEnd/>
          </a:ln>
        </p:spPr>
      </p:pic>
      <p:sp>
        <p:nvSpPr>
          <p:cNvPr id="22" name="ZoneTexte 21"/>
          <p:cNvSpPr txBox="1"/>
          <p:nvPr/>
        </p:nvSpPr>
        <p:spPr>
          <a:xfrm>
            <a:off x="3419872" y="3717032"/>
            <a:ext cx="1952009" cy="369332"/>
          </a:xfrm>
          <a:prstGeom prst="rect">
            <a:avLst/>
          </a:prstGeom>
          <a:noFill/>
        </p:spPr>
        <p:txBody>
          <a:bodyPr wrap="none" rtlCol="0">
            <a:spAutoFit/>
          </a:bodyPr>
          <a:lstStyle/>
          <a:p>
            <a:r>
              <a:rPr lang="fr-FR" dirty="0" err="1" smtClean="0"/>
              <a:t>Angiogramme</a:t>
            </a:r>
            <a:r>
              <a:rPr lang="fr-FR" dirty="0" smtClean="0"/>
              <a:t> 3D</a:t>
            </a:r>
            <a:endParaRPr lang="fr-FR" dirty="0"/>
          </a:p>
        </p:txBody>
      </p:sp>
      <p:pic>
        <p:nvPicPr>
          <p:cNvPr id="145421" name="Picture 13"/>
          <p:cNvPicPr>
            <a:picLocks noChangeAspect="1" noChangeArrowheads="1"/>
          </p:cNvPicPr>
          <p:nvPr/>
        </p:nvPicPr>
        <p:blipFill>
          <a:blip r:embed="rId7" cstate="print"/>
          <a:srcRect/>
          <a:stretch>
            <a:fillRect/>
          </a:stretch>
        </p:blipFill>
        <p:spPr bwMode="auto">
          <a:xfrm>
            <a:off x="3347864" y="4208106"/>
            <a:ext cx="2304256" cy="2649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48162" name="Rectangle 2"/>
          <p:cNvSpPr>
            <a:spLocks noGrp="1" noChangeArrowheads="1"/>
          </p:cNvSpPr>
          <p:nvPr>
            <p:ph type="title"/>
          </p:nvPr>
        </p:nvSpPr>
        <p:spPr/>
        <p:txBody>
          <a:bodyPr/>
          <a:lstStyle/>
          <a:p>
            <a:r>
              <a:rPr lang="fr-FR" sz="2800"/>
              <a:t>L’image médicale</a:t>
            </a:r>
          </a:p>
        </p:txBody>
      </p:sp>
      <p:sp>
        <p:nvSpPr>
          <p:cNvPr id="348163" name="Rectangle 3"/>
          <p:cNvSpPr>
            <a:spLocks noGrp="1" noChangeArrowheads="1"/>
          </p:cNvSpPr>
          <p:nvPr>
            <p:ph type="body" idx="1"/>
          </p:nvPr>
        </p:nvSpPr>
        <p:spPr/>
        <p:txBody>
          <a:bodyPr/>
          <a:lstStyle/>
          <a:p>
            <a:pPr>
              <a:lnSpc>
                <a:spcPct val="80000"/>
              </a:lnSpc>
            </a:pPr>
            <a:r>
              <a:rPr lang="fr-FR" sz="2400" dirty="0"/>
              <a:t>Acquisition des images médicales</a:t>
            </a:r>
          </a:p>
          <a:p>
            <a:pPr lvl="1">
              <a:lnSpc>
                <a:spcPct val="80000"/>
              </a:lnSpc>
            </a:pPr>
            <a:r>
              <a:rPr lang="fr-FR" sz="2000" dirty="0"/>
              <a:t>(IRM, Scanner X, échographie, Médecine Nucléaire...)</a:t>
            </a:r>
          </a:p>
          <a:p>
            <a:pPr>
              <a:lnSpc>
                <a:spcPct val="80000"/>
              </a:lnSpc>
            </a:pPr>
            <a:r>
              <a:rPr lang="fr-FR" sz="2400" dirty="0"/>
              <a:t>Traitements des images médicales</a:t>
            </a:r>
          </a:p>
          <a:p>
            <a:pPr>
              <a:lnSpc>
                <a:spcPct val="80000"/>
              </a:lnSpc>
            </a:pPr>
            <a:r>
              <a:rPr lang="fr-FR" sz="2400" dirty="0"/>
              <a:t>Modélisation et visualisation des images médicales</a:t>
            </a:r>
          </a:p>
          <a:p>
            <a:pPr lvl="1">
              <a:lnSpc>
                <a:spcPct val="80000"/>
              </a:lnSpc>
            </a:pPr>
            <a:r>
              <a:rPr lang="fr-FR" sz="2000" dirty="0"/>
              <a:t>Rendu volumique, réaliste</a:t>
            </a:r>
          </a:p>
          <a:p>
            <a:pPr lvl="1">
              <a:lnSpc>
                <a:spcPct val="80000"/>
              </a:lnSpc>
            </a:pPr>
            <a:r>
              <a:rPr lang="fr-FR" sz="2000" dirty="0"/>
              <a:t>Fusion des </a:t>
            </a:r>
            <a:r>
              <a:rPr lang="fr-FR" sz="2000" dirty="0" smtClean="0"/>
              <a:t>images</a:t>
            </a:r>
          </a:p>
          <a:p>
            <a:pPr lvl="1">
              <a:lnSpc>
                <a:spcPct val="80000"/>
              </a:lnSpc>
            </a:pPr>
            <a:r>
              <a:rPr lang="fr-FR" sz="2000" dirty="0" smtClean="0"/>
              <a:t>Système immersion (test cognitif)</a:t>
            </a:r>
            <a:endParaRPr lang="fr-FR" sz="2000" dirty="0"/>
          </a:p>
          <a:p>
            <a:pPr>
              <a:lnSpc>
                <a:spcPct val="80000"/>
              </a:lnSpc>
            </a:pPr>
            <a:r>
              <a:rPr lang="fr-FR" sz="2400" dirty="0"/>
              <a:t>Planification et simulation de l’acte chirurgical </a:t>
            </a:r>
          </a:p>
          <a:p>
            <a:pPr>
              <a:lnSpc>
                <a:spcPct val="80000"/>
              </a:lnSpc>
            </a:pPr>
            <a:r>
              <a:rPr lang="fr-FR" sz="2400" dirty="0"/>
              <a:t>Système de communication et archivage des images médicales</a:t>
            </a:r>
          </a:p>
          <a:p>
            <a:pPr lvl="1">
              <a:lnSpc>
                <a:spcPct val="80000"/>
              </a:lnSpc>
            </a:pPr>
            <a:r>
              <a:rPr lang="fr-FR" sz="2000" dirty="0"/>
              <a:t>Échange et transfert</a:t>
            </a:r>
          </a:p>
          <a:p>
            <a:pPr lvl="1">
              <a:lnSpc>
                <a:spcPct val="80000"/>
              </a:lnSpc>
            </a:pPr>
            <a:r>
              <a:rPr lang="fr-FR" sz="2000" dirty="0"/>
              <a:t>Format DICOM</a:t>
            </a:r>
          </a:p>
          <a:p>
            <a:pPr lvl="1">
              <a:lnSpc>
                <a:spcPct val="80000"/>
              </a:lnSpc>
            </a:pPr>
            <a:r>
              <a:rPr lang="fr-FR" sz="2000" dirty="0"/>
              <a:t>Stockage et archivage</a:t>
            </a:r>
          </a:p>
          <a:p>
            <a:pPr lvl="1">
              <a:lnSpc>
                <a:spcPct val="80000"/>
              </a:lnSpc>
            </a:pPr>
            <a:r>
              <a:rPr lang="fr-FR" sz="2000" dirty="0"/>
              <a:t>PACS (Picture </a:t>
            </a:r>
            <a:r>
              <a:rPr lang="fr-FR" sz="2000" dirty="0" err="1"/>
              <a:t>Archiving</a:t>
            </a:r>
            <a:r>
              <a:rPr lang="fr-FR" sz="2000" dirty="0"/>
              <a:t> and Communication System)</a:t>
            </a:r>
          </a:p>
        </p:txBody>
      </p:sp>
      <p:sp>
        <p:nvSpPr>
          <p:cNvPr id="348164" name="Rectangle 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Domaines de l’imagerie </a:t>
            </a:r>
            <a:r>
              <a:rPr lang="fr-FR" sz="2800" dirty="0">
                <a:solidFill>
                  <a:schemeClr val="tx2"/>
                </a:solidFill>
              </a:rPr>
              <a:t>médicale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827088" y="0"/>
            <a:ext cx="7537450" cy="457200"/>
          </a:xfrm>
          <a:prstGeom prst="rect">
            <a:avLst/>
          </a:prstGeom>
          <a:noFill/>
          <a:ln w="9525">
            <a:noFill/>
            <a:miter lim="800000"/>
            <a:headEnd/>
            <a:tailEnd/>
          </a:ln>
          <a:effectLst/>
        </p:spPr>
        <p:txBody>
          <a:bodyPr wrap="none">
            <a:spAutoFit/>
          </a:bodyPr>
          <a:lstStyle/>
          <a:p>
            <a:r>
              <a:rPr lang="fr-FR" sz="2400">
                <a:solidFill>
                  <a:schemeClr val="tx2"/>
                </a:solidFill>
              </a:rPr>
              <a:t>Imagerie et Robotique Médicale et Chirurgicale (IRMC)</a:t>
            </a:r>
          </a:p>
        </p:txBody>
      </p:sp>
      <p:grpSp>
        <p:nvGrpSpPr>
          <p:cNvPr id="276742" name="Group 262"/>
          <p:cNvGrpSpPr>
            <a:grpSpLocks/>
          </p:cNvGrpSpPr>
          <p:nvPr/>
        </p:nvGrpSpPr>
        <p:grpSpPr bwMode="auto">
          <a:xfrm>
            <a:off x="381000" y="549275"/>
            <a:ext cx="7467600" cy="1738313"/>
            <a:chOff x="240" y="346"/>
            <a:chExt cx="4704" cy="1095"/>
          </a:xfrm>
        </p:grpSpPr>
        <p:grpSp>
          <p:nvGrpSpPr>
            <p:cNvPr id="276596" name="Group 116"/>
            <p:cNvGrpSpPr>
              <a:grpSpLocks/>
            </p:cNvGrpSpPr>
            <p:nvPr/>
          </p:nvGrpSpPr>
          <p:grpSpPr bwMode="auto">
            <a:xfrm>
              <a:off x="4416" y="346"/>
              <a:ext cx="528" cy="361"/>
              <a:chOff x="1824" y="2784"/>
              <a:chExt cx="528" cy="380"/>
            </a:xfrm>
          </p:grpSpPr>
          <p:sp>
            <p:nvSpPr>
              <p:cNvPr id="276597" name="Rectangle 117"/>
              <p:cNvSpPr>
                <a:spLocks noChangeArrowheads="1"/>
              </p:cNvSpPr>
              <p:nvPr/>
            </p:nvSpPr>
            <p:spPr bwMode="auto">
              <a:xfrm>
                <a:off x="1824" y="2984"/>
                <a:ext cx="528" cy="180"/>
              </a:xfrm>
              <a:prstGeom prst="rect">
                <a:avLst/>
              </a:prstGeom>
              <a:solidFill>
                <a:schemeClr val="bg1"/>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solidFill>
                      <a:srgbClr val="0033CC"/>
                    </a:solidFill>
                    <a:latin typeface="Times New Roman" pitchFamily="18" charset="0"/>
                  </a:rPr>
                  <a:t>Diagnostic</a:t>
                </a:r>
              </a:p>
            </p:txBody>
          </p:sp>
          <p:sp>
            <p:nvSpPr>
              <p:cNvPr id="276598" name="Rectangle 118"/>
              <p:cNvSpPr>
                <a:spLocks noChangeArrowheads="1"/>
              </p:cNvSpPr>
              <p:nvPr/>
            </p:nvSpPr>
            <p:spPr bwMode="auto">
              <a:xfrm>
                <a:off x="1824" y="2784"/>
                <a:ext cx="528" cy="200"/>
              </a:xfrm>
              <a:prstGeom prst="rect">
                <a:avLst/>
              </a:prstGeom>
              <a:solidFill>
                <a:srgbClr val="0033CC"/>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solidFill>
                      <a:schemeClr val="bg1"/>
                    </a:solidFill>
                    <a:latin typeface="Times New Roman" pitchFamily="18" charset="0"/>
                  </a:rPr>
                  <a:t>Médecin</a:t>
                </a:r>
              </a:p>
            </p:txBody>
          </p:sp>
          <p:sp>
            <p:nvSpPr>
              <p:cNvPr id="276599" name="Line 119"/>
              <p:cNvSpPr>
                <a:spLocks noChangeShapeType="1"/>
              </p:cNvSpPr>
              <p:nvPr/>
            </p:nvSpPr>
            <p:spPr bwMode="auto">
              <a:xfrm>
                <a:off x="1824" y="2784"/>
                <a:ext cx="528" cy="0"/>
              </a:xfrm>
              <a:prstGeom prst="line">
                <a:avLst/>
              </a:prstGeom>
              <a:noFill/>
              <a:ln w="19050" cap="sq">
                <a:solidFill>
                  <a:schemeClr val="tx1"/>
                </a:solidFill>
                <a:round/>
                <a:headEnd/>
                <a:tailEnd/>
              </a:ln>
              <a:effectLst/>
            </p:spPr>
            <p:txBody>
              <a:bodyPr/>
              <a:lstStyle/>
              <a:p>
                <a:endParaRPr lang="fr-FR"/>
              </a:p>
            </p:txBody>
          </p:sp>
          <p:sp>
            <p:nvSpPr>
              <p:cNvPr id="276600" name="Line 120"/>
              <p:cNvSpPr>
                <a:spLocks noChangeShapeType="1"/>
              </p:cNvSpPr>
              <p:nvPr/>
            </p:nvSpPr>
            <p:spPr bwMode="auto">
              <a:xfrm>
                <a:off x="1824" y="3164"/>
                <a:ext cx="528" cy="0"/>
              </a:xfrm>
              <a:prstGeom prst="line">
                <a:avLst/>
              </a:prstGeom>
              <a:noFill/>
              <a:ln w="19050" cap="sq">
                <a:solidFill>
                  <a:schemeClr val="tx1"/>
                </a:solidFill>
                <a:round/>
                <a:headEnd/>
                <a:tailEnd/>
              </a:ln>
              <a:effectLst/>
            </p:spPr>
            <p:txBody>
              <a:bodyPr/>
              <a:lstStyle/>
              <a:p>
                <a:endParaRPr lang="fr-FR"/>
              </a:p>
            </p:txBody>
          </p:sp>
          <p:sp>
            <p:nvSpPr>
              <p:cNvPr id="276601" name="Line 121"/>
              <p:cNvSpPr>
                <a:spLocks noChangeShapeType="1"/>
              </p:cNvSpPr>
              <p:nvPr/>
            </p:nvSpPr>
            <p:spPr bwMode="auto">
              <a:xfrm>
                <a:off x="1824" y="2784"/>
                <a:ext cx="0" cy="380"/>
              </a:xfrm>
              <a:prstGeom prst="line">
                <a:avLst/>
              </a:prstGeom>
              <a:noFill/>
              <a:ln w="19050" cap="sq">
                <a:solidFill>
                  <a:schemeClr val="tx1"/>
                </a:solidFill>
                <a:round/>
                <a:headEnd/>
                <a:tailEnd/>
              </a:ln>
              <a:effectLst/>
            </p:spPr>
            <p:txBody>
              <a:bodyPr/>
              <a:lstStyle/>
              <a:p>
                <a:endParaRPr lang="fr-FR"/>
              </a:p>
            </p:txBody>
          </p:sp>
          <p:sp>
            <p:nvSpPr>
              <p:cNvPr id="276602" name="Line 122"/>
              <p:cNvSpPr>
                <a:spLocks noChangeShapeType="1"/>
              </p:cNvSpPr>
              <p:nvPr/>
            </p:nvSpPr>
            <p:spPr bwMode="auto">
              <a:xfrm>
                <a:off x="2352" y="2784"/>
                <a:ext cx="0" cy="380"/>
              </a:xfrm>
              <a:prstGeom prst="line">
                <a:avLst/>
              </a:prstGeom>
              <a:noFill/>
              <a:ln w="19050" cap="sq">
                <a:solidFill>
                  <a:schemeClr val="tx1"/>
                </a:solidFill>
                <a:round/>
                <a:headEnd/>
                <a:tailEnd/>
              </a:ln>
              <a:effectLst/>
            </p:spPr>
            <p:txBody>
              <a:bodyPr/>
              <a:lstStyle/>
              <a:p>
                <a:endParaRPr lang="fr-FR"/>
              </a:p>
            </p:txBody>
          </p:sp>
          <p:sp>
            <p:nvSpPr>
              <p:cNvPr id="276603" name="Line 123"/>
              <p:cNvSpPr>
                <a:spLocks noChangeShapeType="1"/>
              </p:cNvSpPr>
              <p:nvPr/>
            </p:nvSpPr>
            <p:spPr bwMode="auto">
              <a:xfrm>
                <a:off x="1824" y="2984"/>
                <a:ext cx="528" cy="0"/>
              </a:xfrm>
              <a:prstGeom prst="line">
                <a:avLst/>
              </a:prstGeom>
              <a:noFill/>
              <a:ln w="19050" cap="sq">
                <a:solidFill>
                  <a:schemeClr val="tx1"/>
                </a:solidFill>
                <a:round/>
                <a:headEnd/>
                <a:tailEnd/>
              </a:ln>
              <a:effectLst/>
            </p:spPr>
            <p:txBody>
              <a:bodyPr/>
              <a:lstStyle/>
              <a:p>
                <a:endParaRPr lang="fr-FR"/>
              </a:p>
            </p:txBody>
          </p:sp>
        </p:grpSp>
        <p:sp>
          <p:nvSpPr>
            <p:cNvPr id="276617" name="AutoShape 137"/>
            <p:cNvSpPr>
              <a:spLocks noChangeArrowheads="1"/>
            </p:cNvSpPr>
            <p:nvPr/>
          </p:nvSpPr>
          <p:spPr bwMode="auto">
            <a:xfrm>
              <a:off x="4608" y="711"/>
              <a:ext cx="144" cy="228"/>
            </a:xfrm>
            <a:prstGeom prst="upDownArrow">
              <a:avLst>
                <a:gd name="adj1" fmla="val 50000"/>
                <a:gd name="adj2" fmla="val 31667"/>
              </a:avLst>
            </a:prstGeom>
            <a:solidFill>
              <a:schemeClr val="bg1"/>
            </a:solidFill>
            <a:ln w="19050">
              <a:solidFill>
                <a:schemeClr val="tx1"/>
              </a:solidFill>
              <a:miter lim="800000"/>
              <a:headEnd/>
              <a:tailEnd/>
            </a:ln>
            <a:effectLst/>
          </p:spPr>
          <p:txBody>
            <a:bodyPr wrap="none" anchor="ctr"/>
            <a:lstStyle/>
            <a:p>
              <a:endParaRPr lang="fr-FR"/>
            </a:p>
          </p:txBody>
        </p:sp>
        <p:sp>
          <p:nvSpPr>
            <p:cNvPr id="276623" name="Line 143"/>
            <p:cNvSpPr>
              <a:spLocks noChangeShapeType="1"/>
            </p:cNvSpPr>
            <p:nvPr/>
          </p:nvSpPr>
          <p:spPr bwMode="auto">
            <a:xfrm flipH="1">
              <a:off x="240" y="437"/>
              <a:ext cx="4176" cy="0"/>
            </a:xfrm>
            <a:prstGeom prst="line">
              <a:avLst/>
            </a:prstGeom>
            <a:noFill/>
            <a:ln w="28575">
              <a:solidFill>
                <a:schemeClr val="accent2"/>
              </a:solidFill>
              <a:prstDash val="sysDot"/>
              <a:round/>
              <a:headEnd/>
              <a:tailEnd/>
            </a:ln>
            <a:effectLst/>
          </p:spPr>
          <p:txBody>
            <a:bodyPr/>
            <a:lstStyle/>
            <a:p>
              <a:endParaRPr lang="fr-FR"/>
            </a:p>
          </p:txBody>
        </p:sp>
        <p:sp>
          <p:nvSpPr>
            <p:cNvPr id="276624" name="Line 144"/>
            <p:cNvSpPr>
              <a:spLocks noChangeShapeType="1"/>
            </p:cNvSpPr>
            <p:nvPr/>
          </p:nvSpPr>
          <p:spPr bwMode="auto">
            <a:xfrm>
              <a:off x="240" y="437"/>
              <a:ext cx="0" cy="1004"/>
            </a:xfrm>
            <a:prstGeom prst="line">
              <a:avLst/>
            </a:prstGeom>
            <a:noFill/>
            <a:ln w="28575">
              <a:solidFill>
                <a:schemeClr val="accent2"/>
              </a:solidFill>
              <a:prstDash val="sysDot"/>
              <a:round/>
              <a:headEnd/>
              <a:tailEnd/>
            </a:ln>
            <a:effectLst/>
          </p:spPr>
          <p:txBody>
            <a:bodyPr/>
            <a:lstStyle/>
            <a:p>
              <a:endParaRPr lang="fr-FR"/>
            </a:p>
          </p:txBody>
        </p:sp>
        <p:sp>
          <p:nvSpPr>
            <p:cNvPr id="276625" name="Line 145"/>
            <p:cNvSpPr>
              <a:spLocks noChangeShapeType="1"/>
            </p:cNvSpPr>
            <p:nvPr/>
          </p:nvSpPr>
          <p:spPr bwMode="auto">
            <a:xfrm>
              <a:off x="240" y="1441"/>
              <a:ext cx="192" cy="0"/>
            </a:xfrm>
            <a:prstGeom prst="line">
              <a:avLst/>
            </a:prstGeom>
            <a:noFill/>
            <a:ln w="28575">
              <a:solidFill>
                <a:schemeClr val="accent2"/>
              </a:solidFill>
              <a:prstDash val="sysDot"/>
              <a:round/>
              <a:headEnd/>
              <a:tailEnd type="triangle" w="med" len="med"/>
            </a:ln>
            <a:effectLst/>
          </p:spPr>
          <p:txBody>
            <a:bodyPr/>
            <a:lstStyle/>
            <a:p>
              <a:endParaRPr lang="fr-FR"/>
            </a:p>
          </p:txBody>
        </p:sp>
        <p:sp>
          <p:nvSpPr>
            <p:cNvPr id="276626" name="Line 146"/>
            <p:cNvSpPr>
              <a:spLocks noChangeShapeType="1"/>
            </p:cNvSpPr>
            <p:nvPr/>
          </p:nvSpPr>
          <p:spPr bwMode="auto">
            <a:xfrm>
              <a:off x="240" y="802"/>
              <a:ext cx="192" cy="0"/>
            </a:xfrm>
            <a:prstGeom prst="line">
              <a:avLst/>
            </a:prstGeom>
            <a:noFill/>
            <a:ln w="28575">
              <a:solidFill>
                <a:schemeClr val="accent2"/>
              </a:solidFill>
              <a:prstDash val="sysDot"/>
              <a:round/>
              <a:headEnd/>
              <a:tailEnd type="triangle" w="med" len="med"/>
            </a:ln>
            <a:effectLst/>
          </p:spPr>
          <p:txBody>
            <a:bodyPr/>
            <a:lstStyle/>
            <a:p>
              <a:endParaRPr lang="fr-FR"/>
            </a:p>
          </p:txBody>
        </p:sp>
      </p:grpSp>
      <p:grpSp>
        <p:nvGrpSpPr>
          <p:cNvPr id="276734" name="Group 254"/>
          <p:cNvGrpSpPr>
            <a:grpSpLocks/>
          </p:cNvGrpSpPr>
          <p:nvPr/>
        </p:nvGrpSpPr>
        <p:grpSpPr bwMode="auto">
          <a:xfrm>
            <a:off x="0" y="4170363"/>
            <a:ext cx="7315200" cy="565150"/>
            <a:chOff x="0" y="2627"/>
            <a:chExt cx="4608" cy="356"/>
          </a:xfrm>
        </p:grpSpPr>
        <p:sp>
          <p:nvSpPr>
            <p:cNvPr id="276621" name="Line 141"/>
            <p:cNvSpPr>
              <a:spLocks noChangeShapeType="1"/>
            </p:cNvSpPr>
            <p:nvPr/>
          </p:nvSpPr>
          <p:spPr bwMode="auto">
            <a:xfrm>
              <a:off x="0" y="2810"/>
              <a:ext cx="4608" cy="0"/>
            </a:xfrm>
            <a:prstGeom prst="line">
              <a:avLst/>
            </a:prstGeom>
            <a:noFill/>
            <a:ln w="28575">
              <a:solidFill>
                <a:srgbClr val="CC3300"/>
              </a:solidFill>
              <a:prstDash val="dash"/>
              <a:round/>
              <a:headEnd/>
              <a:tailEnd/>
            </a:ln>
            <a:effectLst/>
          </p:spPr>
          <p:txBody>
            <a:bodyPr/>
            <a:lstStyle/>
            <a:p>
              <a:endParaRPr lang="fr-FR"/>
            </a:p>
          </p:txBody>
        </p:sp>
        <p:sp>
          <p:nvSpPr>
            <p:cNvPr id="276628" name="Text Box 148"/>
            <p:cNvSpPr txBox="1">
              <a:spLocks noChangeArrowheads="1"/>
            </p:cNvSpPr>
            <p:nvPr/>
          </p:nvSpPr>
          <p:spPr bwMode="auto">
            <a:xfrm>
              <a:off x="3696" y="2627"/>
              <a:ext cx="721" cy="173"/>
            </a:xfrm>
            <a:prstGeom prst="rect">
              <a:avLst/>
            </a:prstGeom>
            <a:noFill/>
            <a:ln w="9525">
              <a:noFill/>
              <a:miter lim="800000"/>
              <a:headEnd/>
              <a:tailEnd/>
            </a:ln>
            <a:effectLst/>
          </p:spPr>
          <p:txBody>
            <a:bodyPr wrap="none">
              <a:spAutoFit/>
            </a:bodyPr>
            <a:lstStyle/>
            <a:p>
              <a:r>
                <a:rPr lang="fr-FR" sz="1200" b="1">
                  <a:solidFill>
                    <a:srgbClr val="CC3300"/>
                  </a:solidFill>
                  <a:latin typeface="Times New Roman" pitchFamily="18" charset="0"/>
                </a:rPr>
                <a:t>Pré-opératoire</a:t>
              </a:r>
            </a:p>
          </p:txBody>
        </p:sp>
        <p:sp>
          <p:nvSpPr>
            <p:cNvPr id="276629" name="Text Box 149"/>
            <p:cNvSpPr txBox="1">
              <a:spLocks noChangeArrowheads="1"/>
            </p:cNvSpPr>
            <p:nvPr/>
          </p:nvSpPr>
          <p:spPr bwMode="auto">
            <a:xfrm>
              <a:off x="3696" y="2810"/>
              <a:ext cx="721" cy="173"/>
            </a:xfrm>
            <a:prstGeom prst="rect">
              <a:avLst/>
            </a:prstGeom>
            <a:noFill/>
            <a:ln w="9525">
              <a:noFill/>
              <a:miter lim="800000"/>
              <a:headEnd/>
              <a:tailEnd/>
            </a:ln>
            <a:effectLst/>
          </p:spPr>
          <p:txBody>
            <a:bodyPr wrap="none">
              <a:spAutoFit/>
            </a:bodyPr>
            <a:lstStyle/>
            <a:p>
              <a:r>
                <a:rPr lang="fr-FR" sz="1200" b="1">
                  <a:solidFill>
                    <a:srgbClr val="CC3300"/>
                  </a:solidFill>
                  <a:latin typeface="Times New Roman" pitchFamily="18" charset="0"/>
                </a:rPr>
                <a:t>Per-opératoire</a:t>
              </a:r>
            </a:p>
          </p:txBody>
        </p:sp>
      </p:grpSp>
      <p:grpSp>
        <p:nvGrpSpPr>
          <p:cNvPr id="276735" name="Group 255"/>
          <p:cNvGrpSpPr>
            <a:grpSpLocks/>
          </p:cNvGrpSpPr>
          <p:nvPr/>
        </p:nvGrpSpPr>
        <p:grpSpPr bwMode="auto">
          <a:xfrm>
            <a:off x="228600" y="908050"/>
            <a:ext cx="1903413" cy="5797550"/>
            <a:chOff x="144" y="572"/>
            <a:chExt cx="1199" cy="3652"/>
          </a:xfrm>
        </p:grpSpPr>
        <p:grpSp>
          <p:nvGrpSpPr>
            <p:cNvPr id="276483" name="Group 3"/>
            <p:cNvGrpSpPr>
              <a:grpSpLocks/>
            </p:cNvGrpSpPr>
            <p:nvPr/>
          </p:nvGrpSpPr>
          <p:grpSpPr bwMode="auto">
            <a:xfrm>
              <a:off x="431" y="572"/>
              <a:ext cx="912" cy="522"/>
              <a:chOff x="432" y="384"/>
              <a:chExt cx="912" cy="549"/>
            </a:xfrm>
          </p:grpSpPr>
          <p:sp>
            <p:nvSpPr>
              <p:cNvPr id="276484" name="Rectangle 4"/>
              <p:cNvSpPr>
                <a:spLocks noChangeArrowheads="1"/>
              </p:cNvSpPr>
              <p:nvPr/>
            </p:nvSpPr>
            <p:spPr bwMode="auto">
              <a:xfrm>
                <a:off x="432" y="613"/>
                <a:ext cx="912" cy="320"/>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IRM, IRMf, TDM, médecine nucléaire, échographie</a:t>
                </a:r>
              </a:p>
            </p:txBody>
          </p:sp>
          <p:sp>
            <p:nvSpPr>
              <p:cNvPr id="276485" name="Rectangle 5"/>
              <p:cNvSpPr>
                <a:spLocks noChangeArrowheads="1"/>
              </p:cNvSpPr>
              <p:nvPr/>
            </p:nvSpPr>
            <p:spPr bwMode="auto">
              <a:xfrm>
                <a:off x="432" y="384"/>
                <a:ext cx="912" cy="229"/>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Acquisition d’images pour l’aide au diagnostic</a:t>
                </a:r>
              </a:p>
            </p:txBody>
          </p:sp>
          <p:sp>
            <p:nvSpPr>
              <p:cNvPr id="276486" name="Line 6"/>
              <p:cNvSpPr>
                <a:spLocks noChangeShapeType="1"/>
              </p:cNvSpPr>
              <p:nvPr/>
            </p:nvSpPr>
            <p:spPr bwMode="auto">
              <a:xfrm>
                <a:off x="432" y="384"/>
                <a:ext cx="912" cy="0"/>
              </a:xfrm>
              <a:prstGeom prst="line">
                <a:avLst/>
              </a:prstGeom>
              <a:noFill/>
              <a:ln w="19050" cap="sq">
                <a:solidFill>
                  <a:schemeClr val="tx1"/>
                </a:solidFill>
                <a:round/>
                <a:headEnd/>
                <a:tailEnd/>
              </a:ln>
              <a:effectLst/>
            </p:spPr>
            <p:txBody>
              <a:bodyPr/>
              <a:lstStyle/>
              <a:p>
                <a:endParaRPr lang="fr-FR"/>
              </a:p>
            </p:txBody>
          </p:sp>
          <p:sp>
            <p:nvSpPr>
              <p:cNvPr id="276487" name="Line 7"/>
              <p:cNvSpPr>
                <a:spLocks noChangeShapeType="1"/>
              </p:cNvSpPr>
              <p:nvPr/>
            </p:nvSpPr>
            <p:spPr bwMode="auto">
              <a:xfrm>
                <a:off x="432" y="933"/>
                <a:ext cx="912" cy="0"/>
              </a:xfrm>
              <a:prstGeom prst="line">
                <a:avLst/>
              </a:prstGeom>
              <a:noFill/>
              <a:ln w="19050" cap="sq">
                <a:solidFill>
                  <a:schemeClr val="tx1"/>
                </a:solidFill>
                <a:round/>
                <a:headEnd/>
                <a:tailEnd/>
              </a:ln>
              <a:effectLst/>
            </p:spPr>
            <p:txBody>
              <a:bodyPr/>
              <a:lstStyle/>
              <a:p>
                <a:endParaRPr lang="fr-FR"/>
              </a:p>
            </p:txBody>
          </p:sp>
          <p:sp>
            <p:nvSpPr>
              <p:cNvPr id="276488" name="Line 8"/>
              <p:cNvSpPr>
                <a:spLocks noChangeShapeType="1"/>
              </p:cNvSpPr>
              <p:nvPr/>
            </p:nvSpPr>
            <p:spPr bwMode="auto">
              <a:xfrm>
                <a:off x="432" y="384"/>
                <a:ext cx="0" cy="549"/>
              </a:xfrm>
              <a:prstGeom prst="line">
                <a:avLst/>
              </a:prstGeom>
              <a:noFill/>
              <a:ln w="19050" cap="sq">
                <a:solidFill>
                  <a:schemeClr val="tx1"/>
                </a:solidFill>
                <a:round/>
                <a:headEnd/>
                <a:tailEnd/>
              </a:ln>
              <a:effectLst/>
            </p:spPr>
            <p:txBody>
              <a:bodyPr/>
              <a:lstStyle/>
              <a:p>
                <a:endParaRPr lang="fr-FR"/>
              </a:p>
            </p:txBody>
          </p:sp>
          <p:sp>
            <p:nvSpPr>
              <p:cNvPr id="276489" name="Line 9"/>
              <p:cNvSpPr>
                <a:spLocks noChangeShapeType="1"/>
              </p:cNvSpPr>
              <p:nvPr/>
            </p:nvSpPr>
            <p:spPr bwMode="auto">
              <a:xfrm>
                <a:off x="1344" y="384"/>
                <a:ext cx="0" cy="549"/>
              </a:xfrm>
              <a:prstGeom prst="line">
                <a:avLst/>
              </a:prstGeom>
              <a:noFill/>
              <a:ln w="19050" cap="sq">
                <a:solidFill>
                  <a:schemeClr val="tx1"/>
                </a:solidFill>
                <a:round/>
                <a:headEnd/>
                <a:tailEnd/>
              </a:ln>
              <a:effectLst/>
            </p:spPr>
            <p:txBody>
              <a:bodyPr/>
              <a:lstStyle/>
              <a:p>
                <a:endParaRPr lang="fr-FR"/>
              </a:p>
            </p:txBody>
          </p:sp>
          <p:sp>
            <p:nvSpPr>
              <p:cNvPr id="276490" name="Line 10"/>
              <p:cNvSpPr>
                <a:spLocks noChangeShapeType="1"/>
              </p:cNvSpPr>
              <p:nvPr/>
            </p:nvSpPr>
            <p:spPr bwMode="auto">
              <a:xfrm>
                <a:off x="432" y="613"/>
                <a:ext cx="912" cy="0"/>
              </a:xfrm>
              <a:prstGeom prst="line">
                <a:avLst/>
              </a:prstGeom>
              <a:noFill/>
              <a:ln w="19050" cap="sq">
                <a:solidFill>
                  <a:schemeClr val="tx1"/>
                </a:solidFill>
                <a:round/>
                <a:headEnd/>
                <a:tailEnd/>
              </a:ln>
              <a:effectLst/>
            </p:spPr>
            <p:txBody>
              <a:bodyPr/>
              <a:lstStyle/>
              <a:p>
                <a:endParaRPr lang="fr-FR"/>
              </a:p>
            </p:txBody>
          </p:sp>
        </p:grpSp>
        <p:grpSp>
          <p:nvGrpSpPr>
            <p:cNvPr id="276491" name="Group 11"/>
            <p:cNvGrpSpPr>
              <a:grpSpLocks/>
            </p:cNvGrpSpPr>
            <p:nvPr/>
          </p:nvGrpSpPr>
          <p:grpSpPr bwMode="auto">
            <a:xfrm>
              <a:off x="432" y="1258"/>
              <a:ext cx="768" cy="439"/>
              <a:chOff x="432" y="2160"/>
              <a:chExt cx="816" cy="461"/>
            </a:xfrm>
          </p:grpSpPr>
          <p:sp>
            <p:nvSpPr>
              <p:cNvPr id="276492" name="Rectangle 12"/>
              <p:cNvSpPr>
                <a:spLocks noChangeArrowheads="1"/>
              </p:cNvSpPr>
              <p:nvPr/>
            </p:nvSpPr>
            <p:spPr bwMode="auto">
              <a:xfrm>
                <a:off x="432" y="2389"/>
                <a:ext cx="816" cy="23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IRM, IRMf, TDM, échographie</a:t>
                </a:r>
              </a:p>
            </p:txBody>
          </p:sp>
          <p:sp>
            <p:nvSpPr>
              <p:cNvPr id="276493" name="Rectangle 13"/>
              <p:cNvSpPr>
                <a:spLocks noChangeArrowheads="1"/>
              </p:cNvSpPr>
              <p:nvPr/>
            </p:nvSpPr>
            <p:spPr bwMode="auto">
              <a:xfrm>
                <a:off x="432" y="2160"/>
                <a:ext cx="816" cy="229"/>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Acquisition d’images pré-opératoires</a:t>
                </a:r>
              </a:p>
            </p:txBody>
          </p:sp>
          <p:sp>
            <p:nvSpPr>
              <p:cNvPr id="276494" name="Line 14"/>
              <p:cNvSpPr>
                <a:spLocks noChangeShapeType="1"/>
              </p:cNvSpPr>
              <p:nvPr/>
            </p:nvSpPr>
            <p:spPr bwMode="auto">
              <a:xfrm>
                <a:off x="432" y="2160"/>
                <a:ext cx="816" cy="0"/>
              </a:xfrm>
              <a:prstGeom prst="line">
                <a:avLst/>
              </a:prstGeom>
              <a:noFill/>
              <a:ln w="19050" cap="sq">
                <a:solidFill>
                  <a:schemeClr val="tx1"/>
                </a:solidFill>
                <a:round/>
                <a:headEnd/>
                <a:tailEnd/>
              </a:ln>
              <a:effectLst/>
            </p:spPr>
            <p:txBody>
              <a:bodyPr/>
              <a:lstStyle/>
              <a:p>
                <a:endParaRPr lang="fr-FR"/>
              </a:p>
            </p:txBody>
          </p:sp>
          <p:sp>
            <p:nvSpPr>
              <p:cNvPr id="276495" name="Line 15"/>
              <p:cNvSpPr>
                <a:spLocks noChangeShapeType="1"/>
              </p:cNvSpPr>
              <p:nvPr/>
            </p:nvSpPr>
            <p:spPr bwMode="auto">
              <a:xfrm>
                <a:off x="432" y="2621"/>
                <a:ext cx="816" cy="0"/>
              </a:xfrm>
              <a:prstGeom prst="line">
                <a:avLst/>
              </a:prstGeom>
              <a:noFill/>
              <a:ln w="19050" cap="sq">
                <a:solidFill>
                  <a:schemeClr val="tx1"/>
                </a:solidFill>
                <a:round/>
                <a:headEnd/>
                <a:tailEnd/>
              </a:ln>
              <a:effectLst/>
            </p:spPr>
            <p:txBody>
              <a:bodyPr/>
              <a:lstStyle/>
              <a:p>
                <a:endParaRPr lang="fr-FR"/>
              </a:p>
            </p:txBody>
          </p:sp>
          <p:sp>
            <p:nvSpPr>
              <p:cNvPr id="276496" name="Line 16"/>
              <p:cNvSpPr>
                <a:spLocks noChangeShapeType="1"/>
              </p:cNvSpPr>
              <p:nvPr/>
            </p:nvSpPr>
            <p:spPr bwMode="auto">
              <a:xfrm>
                <a:off x="432" y="2160"/>
                <a:ext cx="0" cy="461"/>
              </a:xfrm>
              <a:prstGeom prst="line">
                <a:avLst/>
              </a:prstGeom>
              <a:noFill/>
              <a:ln w="19050" cap="sq">
                <a:solidFill>
                  <a:schemeClr val="tx1"/>
                </a:solidFill>
                <a:round/>
                <a:headEnd/>
                <a:tailEnd/>
              </a:ln>
              <a:effectLst/>
            </p:spPr>
            <p:txBody>
              <a:bodyPr/>
              <a:lstStyle/>
              <a:p>
                <a:endParaRPr lang="fr-FR"/>
              </a:p>
            </p:txBody>
          </p:sp>
          <p:sp>
            <p:nvSpPr>
              <p:cNvPr id="276497" name="Line 17"/>
              <p:cNvSpPr>
                <a:spLocks noChangeShapeType="1"/>
              </p:cNvSpPr>
              <p:nvPr/>
            </p:nvSpPr>
            <p:spPr bwMode="auto">
              <a:xfrm>
                <a:off x="1248" y="2160"/>
                <a:ext cx="0" cy="461"/>
              </a:xfrm>
              <a:prstGeom prst="line">
                <a:avLst/>
              </a:prstGeom>
              <a:noFill/>
              <a:ln w="19050" cap="sq">
                <a:solidFill>
                  <a:schemeClr val="tx1"/>
                </a:solidFill>
                <a:round/>
                <a:headEnd/>
                <a:tailEnd/>
              </a:ln>
              <a:effectLst/>
            </p:spPr>
            <p:txBody>
              <a:bodyPr/>
              <a:lstStyle/>
              <a:p>
                <a:endParaRPr lang="fr-FR"/>
              </a:p>
            </p:txBody>
          </p:sp>
          <p:sp>
            <p:nvSpPr>
              <p:cNvPr id="276498" name="Line 18"/>
              <p:cNvSpPr>
                <a:spLocks noChangeShapeType="1"/>
              </p:cNvSpPr>
              <p:nvPr/>
            </p:nvSpPr>
            <p:spPr bwMode="auto">
              <a:xfrm>
                <a:off x="432" y="2389"/>
                <a:ext cx="816" cy="0"/>
              </a:xfrm>
              <a:prstGeom prst="line">
                <a:avLst/>
              </a:prstGeom>
              <a:noFill/>
              <a:ln w="19050" cap="sq">
                <a:solidFill>
                  <a:schemeClr val="tx1"/>
                </a:solidFill>
                <a:round/>
                <a:headEnd/>
                <a:tailEnd/>
              </a:ln>
              <a:effectLst/>
            </p:spPr>
            <p:txBody>
              <a:bodyPr/>
              <a:lstStyle/>
              <a:p>
                <a:endParaRPr lang="fr-FR"/>
              </a:p>
            </p:txBody>
          </p:sp>
        </p:grpSp>
        <p:grpSp>
          <p:nvGrpSpPr>
            <p:cNvPr id="276499" name="Group 19"/>
            <p:cNvGrpSpPr>
              <a:grpSpLocks/>
            </p:cNvGrpSpPr>
            <p:nvPr/>
          </p:nvGrpSpPr>
          <p:grpSpPr bwMode="auto">
            <a:xfrm>
              <a:off x="144" y="1852"/>
              <a:ext cx="768" cy="363"/>
              <a:chOff x="96" y="1872"/>
              <a:chExt cx="768" cy="382"/>
            </a:xfrm>
          </p:grpSpPr>
          <p:sp>
            <p:nvSpPr>
              <p:cNvPr id="276500" name="Rectangle 20"/>
              <p:cNvSpPr>
                <a:spLocks noChangeArrowheads="1"/>
              </p:cNvSpPr>
              <p:nvPr/>
            </p:nvSpPr>
            <p:spPr bwMode="auto">
              <a:xfrm>
                <a:off x="96" y="2016"/>
                <a:ext cx="768" cy="238"/>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Tomographie optique, imagerie Xe-Li</a:t>
                </a:r>
              </a:p>
            </p:txBody>
          </p:sp>
          <p:sp>
            <p:nvSpPr>
              <p:cNvPr id="276501" name="Rectangle 21"/>
              <p:cNvSpPr>
                <a:spLocks noChangeArrowheads="1"/>
              </p:cNvSpPr>
              <p:nvPr/>
            </p:nvSpPr>
            <p:spPr bwMode="auto">
              <a:xfrm>
                <a:off x="96" y="1872"/>
                <a:ext cx="768" cy="144"/>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Imagerie émergente</a:t>
                </a:r>
              </a:p>
            </p:txBody>
          </p:sp>
          <p:sp>
            <p:nvSpPr>
              <p:cNvPr id="276502" name="Line 22"/>
              <p:cNvSpPr>
                <a:spLocks noChangeShapeType="1"/>
              </p:cNvSpPr>
              <p:nvPr/>
            </p:nvSpPr>
            <p:spPr bwMode="auto">
              <a:xfrm>
                <a:off x="96" y="1872"/>
                <a:ext cx="768" cy="0"/>
              </a:xfrm>
              <a:prstGeom prst="line">
                <a:avLst/>
              </a:prstGeom>
              <a:noFill/>
              <a:ln w="19050" cap="sq">
                <a:solidFill>
                  <a:schemeClr val="tx1"/>
                </a:solidFill>
                <a:prstDash val="dash"/>
                <a:round/>
                <a:headEnd/>
                <a:tailEnd/>
              </a:ln>
              <a:effectLst/>
            </p:spPr>
            <p:txBody>
              <a:bodyPr/>
              <a:lstStyle/>
              <a:p>
                <a:endParaRPr lang="fr-FR"/>
              </a:p>
            </p:txBody>
          </p:sp>
          <p:sp>
            <p:nvSpPr>
              <p:cNvPr id="276503" name="Line 23"/>
              <p:cNvSpPr>
                <a:spLocks noChangeShapeType="1"/>
              </p:cNvSpPr>
              <p:nvPr/>
            </p:nvSpPr>
            <p:spPr bwMode="auto">
              <a:xfrm>
                <a:off x="96" y="2254"/>
                <a:ext cx="768" cy="0"/>
              </a:xfrm>
              <a:prstGeom prst="line">
                <a:avLst/>
              </a:prstGeom>
              <a:noFill/>
              <a:ln w="19050">
                <a:solidFill>
                  <a:schemeClr val="tx1"/>
                </a:solidFill>
                <a:prstDash val="dash"/>
                <a:round/>
                <a:headEnd/>
                <a:tailEnd/>
              </a:ln>
              <a:effectLst/>
            </p:spPr>
            <p:txBody>
              <a:bodyPr/>
              <a:lstStyle/>
              <a:p>
                <a:endParaRPr lang="fr-FR"/>
              </a:p>
            </p:txBody>
          </p:sp>
          <p:sp>
            <p:nvSpPr>
              <p:cNvPr id="276504" name="Line 24"/>
              <p:cNvSpPr>
                <a:spLocks noChangeShapeType="1"/>
              </p:cNvSpPr>
              <p:nvPr/>
            </p:nvSpPr>
            <p:spPr bwMode="auto">
              <a:xfrm>
                <a:off x="96" y="2016"/>
                <a:ext cx="768" cy="0"/>
              </a:xfrm>
              <a:prstGeom prst="line">
                <a:avLst/>
              </a:prstGeom>
              <a:noFill/>
              <a:ln w="19050" cap="sq">
                <a:solidFill>
                  <a:schemeClr val="tx1"/>
                </a:solidFill>
                <a:prstDash val="dash"/>
                <a:round/>
                <a:headEnd/>
                <a:tailEnd/>
              </a:ln>
              <a:effectLst/>
            </p:spPr>
            <p:txBody>
              <a:bodyPr/>
              <a:lstStyle/>
              <a:p>
                <a:endParaRPr lang="fr-FR"/>
              </a:p>
            </p:txBody>
          </p:sp>
          <p:sp>
            <p:nvSpPr>
              <p:cNvPr id="276505" name="Line 25"/>
              <p:cNvSpPr>
                <a:spLocks noChangeShapeType="1"/>
              </p:cNvSpPr>
              <p:nvPr/>
            </p:nvSpPr>
            <p:spPr bwMode="auto">
              <a:xfrm>
                <a:off x="96" y="2016"/>
                <a:ext cx="0" cy="238"/>
              </a:xfrm>
              <a:prstGeom prst="line">
                <a:avLst/>
              </a:prstGeom>
              <a:noFill/>
              <a:ln w="19050">
                <a:solidFill>
                  <a:schemeClr val="tx1"/>
                </a:solidFill>
                <a:prstDash val="dash"/>
                <a:round/>
                <a:headEnd/>
                <a:tailEnd/>
              </a:ln>
              <a:effectLst/>
            </p:spPr>
            <p:txBody>
              <a:bodyPr/>
              <a:lstStyle/>
              <a:p>
                <a:endParaRPr lang="fr-FR"/>
              </a:p>
            </p:txBody>
          </p:sp>
          <p:sp>
            <p:nvSpPr>
              <p:cNvPr id="276506" name="Line 26"/>
              <p:cNvSpPr>
                <a:spLocks noChangeShapeType="1"/>
              </p:cNvSpPr>
              <p:nvPr/>
            </p:nvSpPr>
            <p:spPr bwMode="auto">
              <a:xfrm>
                <a:off x="864" y="2016"/>
                <a:ext cx="0" cy="238"/>
              </a:xfrm>
              <a:prstGeom prst="line">
                <a:avLst/>
              </a:prstGeom>
              <a:noFill/>
              <a:ln w="19050">
                <a:solidFill>
                  <a:schemeClr val="tx1"/>
                </a:solidFill>
                <a:prstDash val="dash"/>
                <a:round/>
                <a:headEnd/>
                <a:tailEnd/>
              </a:ln>
              <a:effectLst/>
            </p:spPr>
            <p:txBody>
              <a:bodyPr/>
              <a:lstStyle/>
              <a:p>
                <a:endParaRPr lang="fr-FR"/>
              </a:p>
            </p:txBody>
          </p:sp>
          <p:sp>
            <p:nvSpPr>
              <p:cNvPr id="276507" name="Line 27"/>
              <p:cNvSpPr>
                <a:spLocks noChangeShapeType="1"/>
              </p:cNvSpPr>
              <p:nvPr/>
            </p:nvSpPr>
            <p:spPr bwMode="auto">
              <a:xfrm>
                <a:off x="96" y="1872"/>
                <a:ext cx="0" cy="144"/>
              </a:xfrm>
              <a:prstGeom prst="line">
                <a:avLst/>
              </a:prstGeom>
              <a:noFill/>
              <a:ln w="19050" cap="sq">
                <a:solidFill>
                  <a:schemeClr val="tx1"/>
                </a:solidFill>
                <a:prstDash val="dash"/>
                <a:round/>
                <a:headEnd/>
                <a:tailEnd/>
              </a:ln>
              <a:effectLst/>
            </p:spPr>
            <p:txBody>
              <a:bodyPr/>
              <a:lstStyle/>
              <a:p>
                <a:endParaRPr lang="fr-FR"/>
              </a:p>
            </p:txBody>
          </p:sp>
          <p:sp>
            <p:nvSpPr>
              <p:cNvPr id="276508" name="Line 28"/>
              <p:cNvSpPr>
                <a:spLocks noChangeShapeType="1"/>
              </p:cNvSpPr>
              <p:nvPr/>
            </p:nvSpPr>
            <p:spPr bwMode="auto">
              <a:xfrm>
                <a:off x="864" y="1872"/>
                <a:ext cx="0" cy="144"/>
              </a:xfrm>
              <a:prstGeom prst="line">
                <a:avLst/>
              </a:prstGeom>
              <a:noFill/>
              <a:ln w="19050" cap="sq">
                <a:solidFill>
                  <a:schemeClr val="tx1"/>
                </a:solidFill>
                <a:prstDash val="dash"/>
                <a:round/>
                <a:headEnd/>
                <a:tailEnd/>
              </a:ln>
              <a:effectLst/>
            </p:spPr>
            <p:txBody>
              <a:bodyPr/>
              <a:lstStyle/>
              <a:p>
                <a:endParaRPr lang="fr-FR"/>
              </a:p>
            </p:txBody>
          </p:sp>
        </p:grpSp>
        <p:grpSp>
          <p:nvGrpSpPr>
            <p:cNvPr id="276509" name="Group 29"/>
            <p:cNvGrpSpPr>
              <a:grpSpLocks/>
            </p:cNvGrpSpPr>
            <p:nvPr/>
          </p:nvGrpSpPr>
          <p:grpSpPr bwMode="auto">
            <a:xfrm>
              <a:off x="384" y="2353"/>
              <a:ext cx="768" cy="389"/>
              <a:chOff x="432" y="2496"/>
              <a:chExt cx="768" cy="409"/>
            </a:xfrm>
          </p:grpSpPr>
          <p:sp>
            <p:nvSpPr>
              <p:cNvPr id="276510" name="Rectangle 30"/>
              <p:cNvSpPr>
                <a:spLocks noChangeArrowheads="1"/>
              </p:cNvSpPr>
              <p:nvPr/>
            </p:nvSpPr>
            <p:spPr bwMode="auto">
              <a:xfrm>
                <a:off x="432" y="2725"/>
                <a:ext cx="768" cy="180"/>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Atlas anatomiques</a:t>
                </a:r>
              </a:p>
            </p:txBody>
          </p:sp>
          <p:sp>
            <p:nvSpPr>
              <p:cNvPr id="276511" name="Rectangle 31"/>
              <p:cNvSpPr>
                <a:spLocks noChangeArrowheads="1"/>
              </p:cNvSpPr>
              <p:nvPr/>
            </p:nvSpPr>
            <p:spPr bwMode="auto">
              <a:xfrm>
                <a:off x="432" y="2496"/>
                <a:ext cx="768" cy="229"/>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Bases de données images</a:t>
                </a:r>
              </a:p>
            </p:txBody>
          </p:sp>
          <p:sp>
            <p:nvSpPr>
              <p:cNvPr id="276512" name="Line 32"/>
              <p:cNvSpPr>
                <a:spLocks noChangeShapeType="1"/>
              </p:cNvSpPr>
              <p:nvPr/>
            </p:nvSpPr>
            <p:spPr bwMode="auto">
              <a:xfrm>
                <a:off x="432" y="2496"/>
                <a:ext cx="768" cy="0"/>
              </a:xfrm>
              <a:prstGeom prst="line">
                <a:avLst/>
              </a:prstGeom>
              <a:noFill/>
              <a:ln w="19050" cap="sq">
                <a:solidFill>
                  <a:schemeClr val="tx1"/>
                </a:solidFill>
                <a:round/>
                <a:headEnd/>
                <a:tailEnd/>
              </a:ln>
              <a:effectLst/>
            </p:spPr>
            <p:txBody>
              <a:bodyPr/>
              <a:lstStyle/>
              <a:p>
                <a:endParaRPr lang="fr-FR"/>
              </a:p>
            </p:txBody>
          </p:sp>
          <p:sp>
            <p:nvSpPr>
              <p:cNvPr id="276513" name="Line 33"/>
              <p:cNvSpPr>
                <a:spLocks noChangeShapeType="1"/>
              </p:cNvSpPr>
              <p:nvPr/>
            </p:nvSpPr>
            <p:spPr bwMode="auto">
              <a:xfrm>
                <a:off x="432" y="2905"/>
                <a:ext cx="768" cy="0"/>
              </a:xfrm>
              <a:prstGeom prst="line">
                <a:avLst/>
              </a:prstGeom>
              <a:noFill/>
              <a:ln w="19050" cap="sq">
                <a:solidFill>
                  <a:schemeClr val="tx1"/>
                </a:solidFill>
                <a:round/>
                <a:headEnd/>
                <a:tailEnd/>
              </a:ln>
              <a:effectLst/>
            </p:spPr>
            <p:txBody>
              <a:bodyPr/>
              <a:lstStyle/>
              <a:p>
                <a:endParaRPr lang="fr-FR"/>
              </a:p>
            </p:txBody>
          </p:sp>
          <p:sp>
            <p:nvSpPr>
              <p:cNvPr id="276514" name="Line 34"/>
              <p:cNvSpPr>
                <a:spLocks noChangeShapeType="1"/>
              </p:cNvSpPr>
              <p:nvPr/>
            </p:nvSpPr>
            <p:spPr bwMode="auto">
              <a:xfrm>
                <a:off x="432" y="2496"/>
                <a:ext cx="0" cy="409"/>
              </a:xfrm>
              <a:prstGeom prst="line">
                <a:avLst/>
              </a:prstGeom>
              <a:noFill/>
              <a:ln w="19050" cap="sq">
                <a:solidFill>
                  <a:schemeClr val="tx1"/>
                </a:solidFill>
                <a:round/>
                <a:headEnd/>
                <a:tailEnd/>
              </a:ln>
              <a:effectLst/>
            </p:spPr>
            <p:txBody>
              <a:bodyPr/>
              <a:lstStyle/>
              <a:p>
                <a:endParaRPr lang="fr-FR"/>
              </a:p>
            </p:txBody>
          </p:sp>
          <p:sp>
            <p:nvSpPr>
              <p:cNvPr id="276515" name="Line 35"/>
              <p:cNvSpPr>
                <a:spLocks noChangeShapeType="1"/>
              </p:cNvSpPr>
              <p:nvPr/>
            </p:nvSpPr>
            <p:spPr bwMode="auto">
              <a:xfrm>
                <a:off x="1200" y="2496"/>
                <a:ext cx="0" cy="409"/>
              </a:xfrm>
              <a:prstGeom prst="line">
                <a:avLst/>
              </a:prstGeom>
              <a:noFill/>
              <a:ln w="19050" cap="sq">
                <a:solidFill>
                  <a:schemeClr val="tx1"/>
                </a:solidFill>
                <a:round/>
                <a:headEnd/>
                <a:tailEnd/>
              </a:ln>
              <a:effectLst/>
            </p:spPr>
            <p:txBody>
              <a:bodyPr/>
              <a:lstStyle/>
              <a:p>
                <a:endParaRPr lang="fr-FR"/>
              </a:p>
            </p:txBody>
          </p:sp>
          <p:sp>
            <p:nvSpPr>
              <p:cNvPr id="276516" name="Line 36"/>
              <p:cNvSpPr>
                <a:spLocks noChangeShapeType="1"/>
              </p:cNvSpPr>
              <p:nvPr/>
            </p:nvSpPr>
            <p:spPr bwMode="auto">
              <a:xfrm>
                <a:off x="432" y="2725"/>
                <a:ext cx="768" cy="0"/>
              </a:xfrm>
              <a:prstGeom prst="line">
                <a:avLst/>
              </a:prstGeom>
              <a:noFill/>
              <a:ln w="19050" cap="sq">
                <a:solidFill>
                  <a:schemeClr val="tx1"/>
                </a:solidFill>
                <a:round/>
                <a:headEnd/>
                <a:tailEnd/>
              </a:ln>
              <a:effectLst/>
            </p:spPr>
            <p:txBody>
              <a:bodyPr/>
              <a:lstStyle/>
              <a:p>
                <a:endParaRPr lang="fr-FR"/>
              </a:p>
            </p:txBody>
          </p:sp>
        </p:grpSp>
        <p:grpSp>
          <p:nvGrpSpPr>
            <p:cNvPr id="276630" name="Group 150"/>
            <p:cNvGrpSpPr>
              <a:grpSpLocks/>
            </p:cNvGrpSpPr>
            <p:nvPr/>
          </p:nvGrpSpPr>
          <p:grpSpPr bwMode="auto">
            <a:xfrm>
              <a:off x="288" y="2901"/>
              <a:ext cx="960" cy="700"/>
              <a:chOff x="384" y="2928"/>
              <a:chExt cx="960" cy="737"/>
            </a:xfrm>
          </p:grpSpPr>
          <p:sp>
            <p:nvSpPr>
              <p:cNvPr id="276631" name="Rectangle 151"/>
              <p:cNvSpPr>
                <a:spLocks noChangeArrowheads="1"/>
              </p:cNvSpPr>
              <p:nvPr/>
            </p:nvSpPr>
            <p:spPr bwMode="auto">
              <a:xfrm>
                <a:off x="384" y="3174"/>
                <a:ext cx="960" cy="315"/>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a:latin typeface="Times New Roman" pitchFamily="18" charset="0"/>
                  </a:rPr>
                  <a:t>Interne</a:t>
                </a:r>
                <a:r>
                  <a:rPr lang="fr-FR" sz="900">
                    <a:latin typeface="Times New Roman" pitchFamily="18" charset="0"/>
                  </a:rPr>
                  <a:t>: IRM, TDM, médecine nucléaire, </a:t>
                </a:r>
                <a:r>
                  <a:rPr lang="fr-FR" sz="900" i="1">
                    <a:latin typeface="Times New Roman" pitchFamily="18" charset="0"/>
                  </a:rPr>
                  <a:t>C-arm</a:t>
                </a:r>
                <a:r>
                  <a:rPr lang="fr-FR" sz="900">
                    <a:latin typeface="Times New Roman" pitchFamily="18" charset="0"/>
                  </a:rPr>
                  <a:t>, échographie, endoscopie</a:t>
                </a:r>
              </a:p>
            </p:txBody>
          </p:sp>
          <p:sp>
            <p:nvSpPr>
              <p:cNvPr id="276632" name="Rectangle 152"/>
              <p:cNvSpPr>
                <a:spLocks noChangeArrowheads="1"/>
              </p:cNvSpPr>
              <p:nvPr/>
            </p:nvSpPr>
            <p:spPr bwMode="auto">
              <a:xfrm>
                <a:off x="384" y="3489"/>
                <a:ext cx="960" cy="176"/>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a:latin typeface="Times New Roman" pitchFamily="18" charset="0"/>
                  </a:rPr>
                  <a:t>Externe:</a:t>
                </a:r>
                <a:r>
                  <a:rPr lang="fr-FR" sz="900">
                    <a:latin typeface="Times New Roman" pitchFamily="18" charset="0"/>
                  </a:rPr>
                  <a:t> Vidéo, Infrarouge</a:t>
                </a:r>
                <a:endParaRPr lang="fr-FR" sz="900" b="1" u="sng">
                  <a:latin typeface="Times New Roman" pitchFamily="18" charset="0"/>
                </a:endParaRPr>
              </a:p>
            </p:txBody>
          </p:sp>
          <p:sp>
            <p:nvSpPr>
              <p:cNvPr id="276633" name="Rectangle 153"/>
              <p:cNvSpPr>
                <a:spLocks noChangeArrowheads="1"/>
              </p:cNvSpPr>
              <p:nvPr/>
            </p:nvSpPr>
            <p:spPr bwMode="auto">
              <a:xfrm>
                <a:off x="384" y="2928"/>
                <a:ext cx="960" cy="246"/>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Acquisition d’images</a:t>
                </a:r>
              </a:p>
              <a:p>
                <a:pPr algn="ctr">
                  <a:spcBef>
                    <a:spcPct val="20000"/>
                  </a:spcBef>
                  <a:buClr>
                    <a:schemeClr val="folHlink"/>
                  </a:buClr>
                  <a:buSzPct val="60000"/>
                  <a:buFont typeface="Wingdings" pitchFamily="2" charset="2"/>
                  <a:buNone/>
                </a:pPr>
                <a:r>
                  <a:rPr lang="fr-FR" sz="900" b="1">
                    <a:latin typeface="Times New Roman" pitchFamily="18" charset="0"/>
                  </a:rPr>
                  <a:t> per-opératoires</a:t>
                </a:r>
              </a:p>
            </p:txBody>
          </p:sp>
          <p:sp>
            <p:nvSpPr>
              <p:cNvPr id="276634" name="Line 154"/>
              <p:cNvSpPr>
                <a:spLocks noChangeShapeType="1"/>
              </p:cNvSpPr>
              <p:nvPr/>
            </p:nvSpPr>
            <p:spPr bwMode="auto">
              <a:xfrm>
                <a:off x="384" y="2928"/>
                <a:ext cx="960" cy="0"/>
              </a:xfrm>
              <a:prstGeom prst="line">
                <a:avLst/>
              </a:prstGeom>
              <a:noFill/>
              <a:ln w="19050" cap="sq">
                <a:solidFill>
                  <a:schemeClr val="tx1"/>
                </a:solidFill>
                <a:round/>
                <a:headEnd/>
                <a:tailEnd/>
              </a:ln>
              <a:effectLst/>
            </p:spPr>
            <p:txBody>
              <a:bodyPr/>
              <a:lstStyle/>
              <a:p>
                <a:endParaRPr lang="fr-FR"/>
              </a:p>
            </p:txBody>
          </p:sp>
          <p:sp>
            <p:nvSpPr>
              <p:cNvPr id="276635" name="Line 155"/>
              <p:cNvSpPr>
                <a:spLocks noChangeShapeType="1"/>
              </p:cNvSpPr>
              <p:nvPr/>
            </p:nvSpPr>
            <p:spPr bwMode="auto">
              <a:xfrm>
                <a:off x="384" y="3665"/>
                <a:ext cx="960" cy="0"/>
              </a:xfrm>
              <a:prstGeom prst="line">
                <a:avLst/>
              </a:prstGeom>
              <a:noFill/>
              <a:ln w="19050" cap="sq">
                <a:solidFill>
                  <a:schemeClr val="tx1"/>
                </a:solidFill>
                <a:round/>
                <a:headEnd/>
                <a:tailEnd/>
              </a:ln>
              <a:effectLst/>
            </p:spPr>
            <p:txBody>
              <a:bodyPr/>
              <a:lstStyle/>
              <a:p>
                <a:endParaRPr lang="fr-FR"/>
              </a:p>
            </p:txBody>
          </p:sp>
          <p:sp>
            <p:nvSpPr>
              <p:cNvPr id="276636" name="Line 156"/>
              <p:cNvSpPr>
                <a:spLocks noChangeShapeType="1"/>
              </p:cNvSpPr>
              <p:nvPr/>
            </p:nvSpPr>
            <p:spPr bwMode="auto">
              <a:xfrm>
                <a:off x="384" y="2928"/>
                <a:ext cx="0" cy="737"/>
              </a:xfrm>
              <a:prstGeom prst="line">
                <a:avLst/>
              </a:prstGeom>
              <a:noFill/>
              <a:ln w="19050" cap="sq">
                <a:solidFill>
                  <a:schemeClr val="tx1"/>
                </a:solidFill>
                <a:round/>
                <a:headEnd/>
                <a:tailEnd/>
              </a:ln>
              <a:effectLst/>
            </p:spPr>
            <p:txBody>
              <a:bodyPr/>
              <a:lstStyle/>
              <a:p>
                <a:endParaRPr lang="fr-FR"/>
              </a:p>
            </p:txBody>
          </p:sp>
          <p:sp>
            <p:nvSpPr>
              <p:cNvPr id="276637" name="Line 157"/>
              <p:cNvSpPr>
                <a:spLocks noChangeShapeType="1"/>
              </p:cNvSpPr>
              <p:nvPr/>
            </p:nvSpPr>
            <p:spPr bwMode="auto">
              <a:xfrm>
                <a:off x="1344" y="2928"/>
                <a:ext cx="0" cy="737"/>
              </a:xfrm>
              <a:prstGeom prst="line">
                <a:avLst/>
              </a:prstGeom>
              <a:noFill/>
              <a:ln w="19050" cap="sq">
                <a:solidFill>
                  <a:schemeClr val="tx1"/>
                </a:solidFill>
                <a:round/>
                <a:headEnd/>
                <a:tailEnd/>
              </a:ln>
              <a:effectLst/>
            </p:spPr>
            <p:txBody>
              <a:bodyPr/>
              <a:lstStyle/>
              <a:p>
                <a:endParaRPr lang="fr-FR"/>
              </a:p>
            </p:txBody>
          </p:sp>
          <p:sp>
            <p:nvSpPr>
              <p:cNvPr id="276638" name="Line 158"/>
              <p:cNvSpPr>
                <a:spLocks noChangeShapeType="1"/>
              </p:cNvSpPr>
              <p:nvPr/>
            </p:nvSpPr>
            <p:spPr bwMode="auto">
              <a:xfrm>
                <a:off x="384" y="3174"/>
                <a:ext cx="960" cy="0"/>
              </a:xfrm>
              <a:prstGeom prst="line">
                <a:avLst/>
              </a:prstGeom>
              <a:noFill/>
              <a:ln w="19050" cap="sq">
                <a:solidFill>
                  <a:schemeClr val="tx1"/>
                </a:solidFill>
                <a:round/>
                <a:headEnd/>
                <a:tailEnd/>
              </a:ln>
              <a:effectLst/>
            </p:spPr>
            <p:txBody>
              <a:bodyPr/>
              <a:lstStyle/>
              <a:p>
                <a:endParaRPr lang="fr-FR"/>
              </a:p>
            </p:txBody>
          </p:sp>
          <p:sp>
            <p:nvSpPr>
              <p:cNvPr id="276639" name="Line 159"/>
              <p:cNvSpPr>
                <a:spLocks noChangeShapeType="1"/>
              </p:cNvSpPr>
              <p:nvPr/>
            </p:nvSpPr>
            <p:spPr bwMode="auto">
              <a:xfrm>
                <a:off x="384" y="3489"/>
                <a:ext cx="960" cy="0"/>
              </a:xfrm>
              <a:prstGeom prst="line">
                <a:avLst/>
              </a:prstGeom>
              <a:noFill/>
              <a:ln w="19050">
                <a:solidFill>
                  <a:schemeClr val="tx1"/>
                </a:solidFill>
                <a:round/>
                <a:headEnd/>
                <a:tailEnd/>
              </a:ln>
              <a:effectLst/>
            </p:spPr>
            <p:txBody>
              <a:bodyPr/>
              <a:lstStyle/>
              <a:p>
                <a:endParaRPr lang="fr-FR"/>
              </a:p>
            </p:txBody>
          </p:sp>
        </p:grpSp>
        <p:grpSp>
          <p:nvGrpSpPr>
            <p:cNvPr id="276640" name="Group 160"/>
            <p:cNvGrpSpPr>
              <a:grpSpLocks/>
            </p:cNvGrpSpPr>
            <p:nvPr/>
          </p:nvGrpSpPr>
          <p:grpSpPr bwMode="auto">
            <a:xfrm>
              <a:off x="288" y="3768"/>
              <a:ext cx="960" cy="456"/>
              <a:chOff x="2016" y="3744"/>
              <a:chExt cx="816" cy="480"/>
            </a:xfrm>
          </p:grpSpPr>
          <p:sp>
            <p:nvSpPr>
              <p:cNvPr id="276641" name="Rectangle 161"/>
              <p:cNvSpPr>
                <a:spLocks noChangeArrowheads="1"/>
              </p:cNvSpPr>
              <p:nvPr/>
            </p:nvSpPr>
            <p:spPr bwMode="auto">
              <a:xfrm>
                <a:off x="2016" y="3992"/>
                <a:ext cx="816" cy="23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Télémètre, détection magnétique, monitoring, …</a:t>
                </a:r>
              </a:p>
            </p:txBody>
          </p:sp>
          <p:sp>
            <p:nvSpPr>
              <p:cNvPr id="276642" name="Rectangle 162"/>
              <p:cNvSpPr>
                <a:spLocks noChangeArrowheads="1"/>
              </p:cNvSpPr>
              <p:nvPr/>
            </p:nvSpPr>
            <p:spPr bwMode="auto">
              <a:xfrm>
                <a:off x="2016" y="3744"/>
                <a:ext cx="816" cy="248"/>
              </a:xfrm>
              <a:prstGeom prst="rect">
                <a:avLst/>
              </a:prstGeom>
              <a:solidFill>
                <a:srgbClr val="FFCC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Acquisition d’autres signaux externes</a:t>
                </a:r>
              </a:p>
            </p:txBody>
          </p:sp>
          <p:sp>
            <p:nvSpPr>
              <p:cNvPr id="276643" name="Line 163"/>
              <p:cNvSpPr>
                <a:spLocks noChangeShapeType="1"/>
              </p:cNvSpPr>
              <p:nvPr/>
            </p:nvSpPr>
            <p:spPr bwMode="auto">
              <a:xfrm>
                <a:off x="2016" y="3744"/>
                <a:ext cx="816" cy="0"/>
              </a:xfrm>
              <a:prstGeom prst="line">
                <a:avLst/>
              </a:prstGeom>
              <a:noFill/>
              <a:ln w="19050" cap="sq">
                <a:solidFill>
                  <a:schemeClr val="tx1"/>
                </a:solidFill>
                <a:round/>
                <a:headEnd/>
                <a:tailEnd/>
              </a:ln>
              <a:effectLst/>
            </p:spPr>
            <p:txBody>
              <a:bodyPr/>
              <a:lstStyle/>
              <a:p>
                <a:endParaRPr lang="fr-FR"/>
              </a:p>
            </p:txBody>
          </p:sp>
          <p:sp>
            <p:nvSpPr>
              <p:cNvPr id="276644" name="Line 164"/>
              <p:cNvSpPr>
                <a:spLocks noChangeShapeType="1"/>
              </p:cNvSpPr>
              <p:nvPr/>
            </p:nvSpPr>
            <p:spPr bwMode="auto">
              <a:xfrm>
                <a:off x="2016" y="4224"/>
                <a:ext cx="816" cy="0"/>
              </a:xfrm>
              <a:prstGeom prst="line">
                <a:avLst/>
              </a:prstGeom>
              <a:noFill/>
              <a:ln w="19050" cap="sq">
                <a:solidFill>
                  <a:schemeClr val="tx1"/>
                </a:solidFill>
                <a:round/>
                <a:headEnd/>
                <a:tailEnd/>
              </a:ln>
              <a:effectLst/>
            </p:spPr>
            <p:txBody>
              <a:bodyPr/>
              <a:lstStyle/>
              <a:p>
                <a:endParaRPr lang="fr-FR"/>
              </a:p>
            </p:txBody>
          </p:sp>
          <p:sp>
            <p:nvSpPr>
              <p:cNvPr id="276645" name="Line 165"/>
              <p:cNvSpPr>
                <a:spLocks noChangeShapeType="1"/>
              </p:cNvSpPr>
              <p:nvPr/>
            </p:nvSpPr>
            <p:spPr bwMode="auto">
              <a:xfrm>
                <a:off x="2016" y="3744"/>
                <a:ext cx="0" cy="480"/>
              </a:xfrm>
              <a:prstGeom prst="line">
                <a:avLst/>
              </a:prstGeom>
              <a:noFill/>
              <a:ln w="19050" cap="sq">
                <a:solidFill>
                  <a:schemeClr val="tx1"/>
                </a:solidFill>
                <a:round/>
                <a:headEnd/>
                <a:tailEnd/>
              </a:ln>
              <a:effectLst/>
            </p:spPr>
            <p:txBody>
              <a:bodyPr/>
              <a:lstStyle/>
              <a:p>
                <a:endParaRPr lang="fr-FR"/>
              </a:p>
            </p:txBody>
          </p:sp>
          <p:sp>
            <p:nvSpPr>
              <p:cNvPr id="276646" name="Line 166"/>
              <p:cNvSpPr>
                <a:spLocks noChangeShapeType="1"/>
              </p:cNvSpPr>
              <p:nvPr/>
            </p:nvSpPr>
            <p:spPr bwMode="auto">
              <a:xfrm>
                <a:off x="2832" y="3744"/>
                <a:ext cx="0" cy="480"/>
              </a:xfrm>
              <a:prstGeom prst="line">
                <a:avLst/>
              </a:prstGeom>
              <a:noFill/>
              <a:ln w="19050" cap="sq">
                <a:solidFill>
                  <a:schemeClr val="tx1"/>
                </a:solidFill>
                <a:round/>
                <a:headEnd/>
                <a:tailEnd/>
              </a:ln>
              <a:effectLst/>
            </p:spPr>
            <p:txBody>
              <a:bodyPr/>
              <a:lstStyle/>
              <a:p>
                <a:endParaRPr lang="fr-FR"/>
              </a:p>
            </p:txBody>
          </p:sp>
          <p:sp>
            <p:nvSpPr>
              <p:cNvPr id="276647" name="Line 167"/>
              <p:cNvSpPr>
                <a:spLocks noChangeShapeType="1"/>
              </p:cNvSpPr>
              <p:nvPr/>
            </p:nvSpPr>
            <p:spPr bwMode="auto">
              <a:xfrm>
                <a:off x="2016" y="3992"/>
                <a:ext cx="816" cy="0"/>
              </a:xfrm>
              <a:prstGeom prst="line">
                <a:avLst/>
              </a:prstGeom>
              <a:noFill/>
              <a:ln w="19050" cap="sq">
                <a:solidFill>
                  <a:schemeClr val="tx1"/>
                </a:solidFill>
                <a:round/>
                <a:headEnd/>
                <a:tailEnd/>
              </a:ln>
              <a:effectLst/>
            </p:spPr>
            <p:txBody>
              <a:bodyPr/>
              <a:lstStyle/>
              <a:p>
                <a:endParaRPr lang="fr-FR"/>
              </a:p>
            </p:txBody>
          </p:sp>
        </p:grpSp>
      </p:grpSp>
      <p:grpSp>
        <p:nvGrpSpPr>
          <p:cNvPr id="276741" name="Group 261"/>
          <p:cNvGrpSpPr>
            <a:grpSpLocks/>
          </p:cNvGrpSpPr>
          <p:nvPr/>
        </p:nvGrpSpPr>
        <p:grpSpPr bwMode="auto">
          <a:xfrm>
            <a:off x="1447800" y="911225"/>
            <a:ext cx="3429000" cy="5778500"/>
            <a:chOff x="912" y="574"/>
            <a:chExt cx="2160" cy="3640"/>
          </a:xfrm>
        </p:grpSpPr>
        <p:sp>
          <p:nvSpPr>
            <p:cNvPr id="276627" name="Line 147"/>
            <p:cNvSpPr>
              <a:spLocks noChangeShapeType="1"/>
            </p:cNvSpPr>
            <p:nvPr/>
          </p:nvSpPr>
          <p:spPr bwMode="auto">
            <a:xfrm flipV="1">
              <a:off x="2496" y="2536"/>
              <a:ext cx="0" cy="137"/>
            </a:xfrm>
            <a:prstGeom prst="line">
              <a:avLst/>
            </a:prstGeom>
            <a:noFill/>
            <a:ln w="28575">
              <a:solidFill>
                <a:schemeClr val="tx1"/>
              </a:solidFill>
              <a:round/>
              <a:headEnd/>
              <a:tailEnd type="triangle" w="med" len="med"/>
            </a:ln>
            <a:effectLst/>
          </p:spPr>
          <p:txBody>
            <a:bodyPr/>
            <a:lstStyle/>
            <a:p>
              <a:endParaRPr lang="fr-FR"/>
            </a:p>
          </p:txBody>
        </p:sp>
        <p:sp>
          <p:nvSpPr>
            <p:cNvPr id="276542" name="Line 62"/>
            <p:cNvSpPr>
              <a:spLocks noChangeShapeType="1"/>
            </p:cNvSpPr>
            <p:nvPr/>
          </p:nvSpPr>
          <p:spPr bwMode="auto">
            <a:xfrm>
              <a:off x="1728" y="2034"/>
              <a:ext cx="144" cy="0"/>
            </a:xfrm>
            <a:prstGeom prst="line">
              <a:avLst/>
            </a:prstGeom>
            <a:noFill/>
            <a:ln w="28575">
              <a:solidFill>
                <a:schemeClr val="tx1"/>
              </a:solidFill>
              <a:round/>
              <a:headEnd/>
              <a:tailEnd/>
            </a:ln>
            <a:effectLst/>
          </p:spPr>
          <p:txBody>
            <a:bodyPr/>
            <a:lstStyle/>
            <a:p>
              <a:endParaRPr lang="fr-FR"/>
            </a:p>
          </p:txBody>
        </p:sp>
        <p:grpSp>
          <p:nvGrpSpPr>
            <p:cNvPr id="276517" name="Group 37"/>
            <p:cNvGrpSpPr>
              <a:grpSpLocks/>
            </p:cNvGrpSpPr>
            <p:nvPr/>
          </p:nvGrpSpPr>
          <p:grpSpPr bwMode="auto">
            <a:xfrm>
              <a:off x="1104" y="1897"/>
              <a:ext cx="624" cy="358"/>
              <a:chOff x="1440" y="1872"/>
              <a:chExt cx="624" cy="376"/>
            </a:xfrm>
          </p:grpSpPr>
          <p:sp>
            <p:nvSpPr>
              <p:cNvPr id="276518" name="Rectangle 38"/>
              <p:cNvSpPr>
                <a:spLocks noChangeArrowheads="1"/>
              </p:cNvSpPr>
              <p:nvPr/>
            </p:nvSpPr>
            <p:spPr bwMode="auto">
              <a:xfrm>
                <a:off x="1440" y="2016"/>
                <a:ext cx="624" cy="23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Tomographie optique</a:t>
                </a:r>
              </a:p>
            </p:txBody>
          </p:sp>
          <p:sp>
            <p:nvSpPr>
              <p:cNvPr id="276519" name="Rectangle 39"/>
              <p:cNvSpPr>
                <a:spLocks noChangeArrowheads="1"/>
              </p:cNvSpPr>
              <p:nvPr/>
            </p:nvSpPr>
            <p:spPr bwMode="auto">
              <a:xfrm>
                <a:off x="1440" y="1872"/>
                <a:ext cx="624" cy="144"/>
              </a:xfrm>
              <a:prstGeom prst="rect">
                <a:avLst/>
              </a:prstGeom>
              <a:solidFill>
                <a:srgbClr val="FFFF0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Reconstruction</a:t>
                </a:r>
              </a:p>
            </p:txBody>
          </p:sp>
          <p:sp>
            <p:nvSpPr>
              <p:cNvPr id="276520" name="Line 40"/>
              <p:cNvSpPr>
                <a:spLocks noChangeShapeType="1"/>
              </p:cNvSpPr>
              <p:nvPr/>
            </p:nvSpPr>
            <p:spPr bwMode="auto">
              <a:xfrm>
                <a:off x="1440" y="1872"/>
                <a:ext cx="624" cy="0"/>
              </a:xfrm>
              <a:prstGeom prst="line">
                <a:avLst/>
              </a:prstGeom>
              <a:noFill/>
              <a:ln w="19050" cap="sq">
                <a:solidFill>
                  <a:schemeClr val="tx1"/>
                </a:solidFill>
                <a:round/>
                <a:headEnd/>
                <a:tailEnd/>
              </a:ln>
              <a:effectLst/>
            </p:spPr>
            <p:txBody>
              <a:bodyPr/>
              <a:lstStyle/>
              <a:p>
                <a:endParaRPr lang="fr-FR"/>
              </a:p>
            </p:txBody>
          </p:sp>
          <p:sp>
            <p:nvSpPr>
              <p:cNvPr id="276521" name="Line 41"/>
              <p:cNvSpPr>
                <a:spLocks noChangeShapeType="1"/>
              </p:cNvSpPr>
              <p:nvPr/>
            </p:nvSpPr>
            <p:spPr bwMode="auto">
              <a:xfrm>
                <a:off x="1440" y="2248"/>
                <a:ext cx="624" cy="0"/>
              </a:xfrm>
              <a:prstGeom prst="line">
                <a:avLst/>
              </a:prstGeom>
              <a:noFill/>
              <a:ln w="19050" cap="sq">
                <a:solidFill>
                  <a:schemeClr val="tx1"/>
                </a:solidFill>
                <a:round/>
                <a:headEnd/>
                <a:tailEnd/>
              </a:ln>
              <a:effectLst/>
            </p:spPr>
            <p:txBody>
              <a:bodyPr/>
              <a:lstStyle/>
              <a:p>
                <a:endParaRPr lang="fr-FR"/>
              </a:p>
            </p:txBody>
          </p:sp>
          <p:sp>
            <p:nvSpPr>
              <p:cNvPr id="276522" name="Line 42"/>
              <p:cNvSpPr>
                <a:spLocks noChangeShapeType="1"/>
              </p:cNvSpPr>
              <p:nvPr/>
            </p:nvSpPr>
            <p:spPr bwMode="auto">
              <a:xfrm>
                <a:off x="1440" y="1872"/>
                <a:ext cx="0" cy="376"/>
              </a:xfrm>
              <a:prstGeom prst="line">
                <a:avLst/>
              </a:prstGeom>
              <a:noFill/>
              <a:ln w="19050" cap="sq">
                <a:solidFill>
                  <a:schemeClr val="tx1"/>
                </a:solidFill>
                <a:round/>
                <a:headEnd/>
                <a:tailEnd/>
              </a:ln>
              <a:effectLst/>
            </p:spPr>
            <p:txBody>
              <a:bodyPr/>
              <a:lstStyle/>
              <a:p>
                <a:endParaRPr lang="fr-FR"/>
              </a:p>
            </p:txBody>
          </p:sp>
          <p:sp>
            <p:nvSpPr>
              <p:cNvPr id="276523" name="Line 43"/>
              <p:cNvSpPr>
                <a:spLocks noChangeShapeType="1"/>
              </p:cNvSpPr>
              <p:nvPr/>
            </p:nvSpPr>
            <p:spPr bwMode="auto">
              <a:xfrm>
                <a:off x="2064" y="1872"/>
                <a:ext cx="0" cy="376"/>
              </a:xfrm>
              <a:prstGeom prst="line">
                <a:avLst/>
              </a:prstGeom>
              <a:noFill/>
              <a:ln w="19050" cap="sq">
                <a:solidFill>
                  <a:schemeClr val="tx1"/>
                </a:solidFill>
                <a:round/>
                <a:headEnd/>
                <a:tailEnd/>
              </a:ln>
              <a:effectLst/>
            </p:spPr>
            <p:txBody>
              <a:bodyPr/>
              <a:lstStyle/>
              <a:p>
                <a:endParaRPr lang="fr-FR"/>
              </a:p>
            </p:txBody>
          </p:sp>
          <p:sp>
            <p:nvSpPr>
              <p:cNvPr id="276524" name="Line 44"/>
              <p:cNvSpPr>
                <a:spLocks noChangeShapeType="1"/>
              </p:cNvSpPr>
              <p:nvPr/>
            </p:nvSpPr>
            <p:spPr bwMode="auto">
              <a:xfrm>
                <a:off x="1440" y="2016"/>
                <a:ext cx="624" cy="0"/>
              </a:xfrm>
              <a:prstGeom prst="line">
                <a:avLst/>
              </a:prstGeom>
              <a:noFill/>
              <a:ln w="19050" cap="sq">
                <a:solidFill>
                  <a:schemeClr val="tx1"/>
                </a:solidFill>
                <a:round/>
                <a:headEnd/>
                <a:tailEnd/>
              </a:ln>
              <a:effectLst/>
            </p:spPr>
            <p:txBody>
              <a:bodyPr/>
              <a:lstStyle/>
              <a:p>
                <a:endParaRPr lang="fr-FR"/>
              </a:p>
            </p:txBody>
          </p:sp>
        </p:grpSp>
        <p:sp>
          <p:nvSpPr>
            <p:cNvPr id="276525" name="Line 45"/>
            <p:cNvSpPr>
              <a:spLocks noChangeShapeType="1"/>
            </p:cNvSpPr>
            <p:nvPr/>
          </p:nvSpPr>
          <p:spPr bwMode="auto">
            <a:xfrm>
              <a:off x="912" y="2034"/>
              <a:ext cx="192" cy="0"/>
            </a:xfrm>
            <a:prstGeom prst="line">
              <a:avLst/>
            </a:prstGeom>
            <a:noFill/>
            <a:ln w="28575">
              <a:solidFill>
                <a:schemeClr val="tx1"/>
              </a:solidFill>
              <a:round/>
              <a:headEnd/>
              <a:tailEnd type="triangle" w="med" len="med"/>
            </a:ln>
            <a:effectLst/>
          </p:spPr>
          <p:txBody>
            <a:bodyPr/>
            <a:lstStyle/>
            <a:p>
              <a:endParaRPr lang="fr-FR"/>
            </a:p>
          </p:txBody>
        </p:sp>
        <p:grpSp>
          <p:nvGrpSpPr>
            <p:cNvPr id="276526" name="Group 46"/>
            <p:cNvGrpSpPr>
              <a:grpSpLocks/>
            </p:cNvGrpSpPr>
            <p:nvPr/>
          </p:nvGrpSpPr>
          <p:grpSpPr bwMode="auto">
            <a:xfrm>
              <a:off x="2016" y="574"/>
              <a:ext cx="960" cy="1966"/>
              <a:chOff x="2016" y="384"/>
              <a:chExt cx="960" cy="2068"/>
            </a:xfrm>
          </p:grpSpPr>
          <p:sp>
            <p:nvSpPr>
              <p:cNvPr id="276527" name="Rectangle 47"/>
              <p:cNvSpPr>
                <a:spLocks noChangeArrowheads="1"/>
              </p:cNvSpPr>
              <p:nvPr/>
            </p:nvSpPr>
            <p:spPr bwMode="auto">
              <a:xfrm>
                <a:off x="2016" y="1959"/>
                <a:ext cx="960" cy="493"/>
              </a:xfrm>
              <a:prstGeom prst="rect">
                <a:avLst/>
              </a:prstGeom>
              <a:noFill/>
              <a:ln w="9525">
                <a:noFill/>
                <a:miter lim="800000"/>
                <a:headEnd/>
                <a:tailEnd/>
              </a:ln>
              <a:effectLst/>
            </p:spPr>
            <p:txBody>
              <a:bodyPr/>
              <a:lstStyle/>
              <a:p>
                <a:pPr>
                  <a:lnSpc>
                    <a:spcPct val="90000"/>
                  </a:lnSpc>
                  <a:spcBef>
                    <a:spcPct val="20000"/>
                  </a:spcBef>
                  <a:buClr>
                    <a:schemeClr val="folHlink"/>
                  </a:buClr>
                  <a:buSzPct val="60000"/>
                  <a:buFont typeface="Wingdings" pitchFamily="2" charset="2"/>
                  <a:buNone/>
                </a:pPr>
                <a:r>
                  <a:rPr lang="fr-FR" sz="900" b="1" u="sng">
                    <a:latin typeface="Times New Roman" pitchFamily="18" charset="0"/>
                  </a:rPr>
                  <a:t>Détection de changements</a:t>
                </a:r>
                <a:r>
                  <a:rPr lang="fr-FR" sz="900">
                    <a:latin typeface="Times New Roman" pitchFamily="18" charset="0"/>
                  </a:rPr>
                  <a:t> </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Séquences courtes (2)</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Séquences longues (&gt;2)</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Images – Images, Images – Modèles, Modèles - Modèles</a:t>
                </a:r>
              </a:p>
            </p:txBody>
          </p:sp>
          <p:sp>
            <p:nvSpPr>
              <p:cNvPr id="276528" name="Rectangle 48"/>
              <p:cNvSpPr>
                <a:spLocks noChangeArrowheads="1"/>
              </p:cNvSpPr>
              <p:nvPr/>
            </p:nvSpPr>
            <p:spPr bwMode="auto">
              <a:xfrm>
                <a:off x="2016" y="953"/>
                <a:ext cx="960" cy="331"/>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a:latin typeface="Times New Roman" pitchFamily="18" charset="0"/>
                  </a:rPr>
                  <a:t>Segmentation</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Anatomique</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Fonctionnelle</a:t>
                </a:r>
              </a:p>
            </p:txBody>
          </p:sp>
          <p:sp>
            <p:nvSpPr>
              <p:cNvPr id="276529" name="Rectangle 49"/>
              <p:cNvSpPr>
                <a:spLocks noChangeArrowheads="1"/>
              </p:cNvSpPr>
              <p:nvPr/>
            </p:nvSpPr>
            <p:spPr bwMode="auto">
              <a:xfrm>
                <a:off x="2016" y="528"/>
                <a:ext cx="960" cy="425"/>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a:latin typeface="Times New Roman" pitchFamily="18" charset="0"/>
                  </a:rPr>
                  <a:t>Filtrage</a:t>
                </a:r>
                <a:endParaRPr lang="fr-FR" sz="900">
                  <a:latin typeface="Times New Roman" pitchFamily="18" charset="0"/>
                </a:endParaRP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Correction de biais</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Filtrage du bruit</a:t>
                </a:r>
              </a:p>
              <a:p>
                <a:pPr>
                  <a:lnSpc>
                    <a:spcPct val="90000"/>
                  </a:lnSpc>
                  <a:spcBef>
                    <a:spcPct val="20000"/>
                  </a:spcBef>
                  <a:buClr>
                    <a:schemeClr val="folHlink"/>
                  </a:buClr>
                  <a:buSzPct val="60000"/>
                  <a:buFont typeface="Wingdings" pitchFamily="2" charset="2"/>
                  <a:buChar char="n"/>
                </a:pPr>
                <a:r>
                  <a:rPr lang="fr-FR" sz="900">
                    <a:latin typeface="Times New Roman" pitchFamily="18" charset="0"/>
                  </a:rPr>
                  <a:t> Contraste</a:t>
                </a:r>
              </a:p>
            </p:txBody>
          </p:sp>
          <p:sp>
            <p:nvSpPr>
              <p:cNvPr id="276530" name="Rectangle 50"/>
              <p:cNvSpPr>
                <a:spLocks noChangeArrowheads="1"/>
              </p:cNvSpPr>
              <p:nvPr/>
            </p:nvSpPr>
            <p:spPr bwMode="auto">
              <a:xfrm>
                <a:off x="2016" y="1284"/>
                <a:ext cx="960" cy="675"/>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dirty="0">
                    <a:latin typeface="Times New Roman" pitchFamily="18" charset="0"/>
                  </a:rPr>
                  <a:t>Recalage</a:t>
                </a:r>
              </a:p>
              <a:p>
                <a:pPr>
                  <a:lnSpc>
                    <a:spcPct val="90000"/>
                  </a:lnSpc>
                  <a:spcBef>
                    <a:spcPct val="20000"/>
                  </a:spcBef>
                  <a:buClr>
                    <a:schemeClr val="folHlink"/>
                  </a:buClr>
                  <a:buSzPct val="60000"/>
                  <a:buFont typeface="Wingdings" pitchFamily="2" charset="2"/>
                  <a:buChar char="n"/>
                </a:pPr>
                <a:r>
                  <a:rPr lang="fr-FR" sz="900" dirty="0">
                    <a:latin typeface="Times New Roman" pitchFamily="18" charset="0"/>
                  </a:rPr>
                  <a:t> </a:t>
                </a:r>
                <a:r>
                  <a:rPr lang="fr-FR" sz="900" dirty="0" err="1">
                    <a:latin typeface="Times New Roman" pitchFamily="18" charset="0"/>
                  </a:rPr>
                  <a:t>Mono-modal</a:t>
                </a:r>
                <a:endParaRPr lang="fr-FR" sz="900" dirty="0">
                  <a:latin typeface="Times New Roman" pitchFamily="18" charset="0"/>
                </a:endParaRPr>
              </a:p>
              <a:p>
                <a:pPr>
                  <a:lnSpc>
                    <a:spcPct val="90000"/>
                  </a:lnSpc>
                  <a:spcBef>
                    <a:spcPct val="20000"/>
                  </a:spcBef>
                  <a:buClr>
                    <a:schemeClr val="folHlink"/>
                  </a:buClr>
                  <a:buSzPct val="60000"/>
                  <a:buFont typeface="Wingdings" pitchFamily="2" charset="2"/>
                  <a:buChar char="n"/>
                </a:pPr>
                <a:r>
                  <a:rPr lang="fr-FR" sz="900" dirty="0">
                    <a:latin typeface="Times New Roman" pitchFamily="18" charset="0"/>
                  </a:rPr>
                  <a:t> </a:t>
                </a:r>
                <a:r>
                  <a:rPr lang="fr-FR" sz="900" dirty="0" err="1">
                    <a:latin typeface="Times New Roman" pitchFamily="18" charset="0"/>
                  </a:rPr>
                  <a:t>Multi-modal</a:t>
                </a:r>
                <a:r>
                  <a:rPr lang="fr-FR" sz="900" dirty="0">
                    <a:latin typeface="Times New Roman" pitchFamily="18" charset="0"/>
                  </a:rPr>
                  <a:t> :</a:t>
                </a:r>
              </a:p>
              <a:p>
                <a:pPr>
                  <a:lnSpc>
                    <a:spcPct val="80000"/>
                  </a:lnSpc>
                  <a:spcBef>
                    <a:spcPct val="20000"/>
                  </a:spcBef>
                  <a:buClr>
                    <a:schemeClr val="folHlink"/>
                  </a:buClr>
                  <a:buSzPct val="60000"/>
                  <a:buFont typeface="Wingdings" pitchFamily="2" charset="2"/>
                  <a:buNone/>
                </a:pPr>
                <a:r>
                  <a:rPr lang="fr-FR" sz="900" dirty="0">
                    <a:latin typeface="Times New Roman" pitchFamily="18" charset="0"/>
                  </a:rPr>
                  <a:t>      Images – Images</a:t>
                </a:r>
              </a:p>
              <a:p>
                <a:pPr>
                  <a:lnSpc>
                    <a:spcPct val="80000"/>
                  </a:lnSpc>
                  <a:spcBef>
                    <a:spcPct val="20000"/>
                  </a:spcBef>
                  <a:buClr>
                    <a:schemeClr val="folHlink"/>
                  </a:buClr>
                  <a:buSzPct val="60000"/>
                  <a:buFont typeface="Wingdings" pitchFamily="2" charset="2"/>
                  <a:buNone/>
                </a:pPr>
                <a:r>
                  <a:rPr lang="fr-FR" sz="900" dirty="0">
                    <a:latin typeface="Times New Roman" pitchFamily="18" charset="0"/>
                  </a:rPr>
                  <a:t>      Images – Modèles</a:t>
                </a:r>
              </a:p>
              <a:p>
                <a:pPr>
                  <a:lnSpc>
                    <a:spcPct val="80000"/>
                  </a:lnSpc>
                  <a:spcBef>
                    <a:spcPct val="20000"/>
                  </a:spcBef>
                  <a:buClr>
                    <a:schemeClr val="folHlink"/>
                  </a:buClr>
                  <a:buSzPct val="60000"/>
                  <a:buFont typeface="Wingdings" pitchFamily="2" charset="2"/>
                  <a:buChar char="n"/>
                </a:pPr>
                <a:r>
                  <a:rPr lang="fr-FR" sz="900" dirty="0">
                    <a:latin typeface="Times New Roman" pitchFamily="18" charset="0"/>
                  </a:rPr>
                  <a:t> Spatial</a:t>
                </a:r>
              </a:p>
              <a:p>
                <a:pPr>
                  <a:lnSpc>
                    <a:spcPct val="80000"/>
                  </a:lnSpc>
                  <a:spcBef>
                    <a:spcPct val="20000"/>
                  </a:spcBef>
                  <a:buClr>
                    <a:schemeClr val="folHlink"/>
                  </a:buClr>
                  <a:buSzPct val="60000"/>
                  <a:buFont typeface="Wingdings" pitchFamily="2" charset="2"/>
                  <a:buChar char="n"/>
                </a:pPr>
                <a:r>
                  <a:rPr lang="fr-FR" sz="900" dirty="0">
                    <a:latin typeface="Times New Roman" pitchFamily="18" charset="0"/>
                  </a:rPr>
                  <a:t> Temporel</a:t>
                </a:r>
              </a:p>
            </p:txBody>
          </p:sp>
          <p:sp>
            <p:nvSpPr>
              <p:cNvPr id="276531" name="Rectangle 51"/>
              <p:cNvSpPr>
                <a:spLocks noChangeArrowheads="1"/>
              </p:cNvSpPr>
              <p:nvPr/>
            </p:nvSpPr>
            <p:spPr bwMode="auto">
              <a:xfrm>
                <a:off x="2016" y="384"/>
                <a:ext cx="960" cy="144"/>
              </a:xfrm>
              <a:prstGeom prst="rect">
                <a:avLst/>
              </a:prstGeom>
              <a:solidFill>
                <a:schemeClr val="accent1"/>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Traitement d’images</a:t>
                </a:r>
              </a:p>
            </p:txBody>
          </p:sp>
          <p:sp>
            <p:nvSpPr>
              <p:cNvPr id="276532" name="Line 52"/>
              <p:cNvSpPr>
                <a:spLocks noChangeShapeType="1"/>
              </p:cNvSpPr>
              <p:nvPr/>
            </p:nvSpPr>
            <p:spPr bwMode="auto">
              <a:xfrm>
                <a:off x="2016" y="384"/>
                <a:ext cx="960" cy="0"/>
              </a:xfrm>
              <a:prstGeom prst="line">
                <a:avLst/>
              </a:prstGeom>
              <a:noFill/>
              <a:ln w="19050" cap="sq">
                <a:solidFill>
                  <a:schemeClr val="tx1"/>
                </a:solidFill>
                <a:round/>
                <a:headEnd/>
                <a:tailEnd/>
              </a:ln>
              <a:effectLst/>
            </p:spPr>
            <p:txBody>
              <a:bodyPr/>
              <a:lstStyle/>
              <a:p>
                <a:endParaRPr lang="fr-FR"/>
              </a:p>
            </p:txBody>
          </p:sp>
          <p:sp>
            <p:nvSpPr>
              <p:cNvPr id="276533" name="Line 53"/>
              <p:cNvSpPr>
                <a:spLocks noChangeShapeType="1"/>
              </p:cNvSpPr>
              <p:nvPr/>
            </p:nvSpPr>
            <p:spPr bwMode="auto">
              <a:xfrm>
                <a:off x="2016" y="2452"/>
                <a:ext cx="960" cy="0"/>
              </a:xfrm>
              <a:prstGeom prst="line">
                <a:avLst/>
              </a:prstGeom>
              <a:noFill/>
              <a:ln w="19050" cap="sq">
                <a:solidFill>
                  <a:schemeClr val="tx1"/>
                </a:solidFill>
                <a:round/>
                <a:headEnd/>
                <a:tailEnd/>
              </a:ln>
              <a:effectLst/>
            </p:spPr>
            <p:txBody>
              <a:bodyPr/>
              <a:lstStyle/>
              <a:p>
                <a:endParaRPr lang="fr-FR"/>
              </a:p>
            </p:txBody>
          </p:sp>
          <p:sp>
            <p:nvSpPr>
              <p:cNvPr id="276534" name="Line 54"/>
              <p:cNvSpPr>
                <a:spLocks noChangeShapeType="1"/>
              </p:cNvSpPr>
              <p:nvPr/>
            </p:nvSpPr>
            <p:spPr bwMode="auto">
              <a:xfrm>
                <a:off x="2016" y="384"/>
                <a:ext cx="0" cy="2068"/>
              </a:xfrm>
              <a:prstGeom prst="line">
                <a:avLst/>
              </a:prstGeom>
              <a:noFill/>
              <a:ln w="19050" cap="sq">
                <a:solidFill>
                  <a:schemeClr val="tx1"/>
                </a:solidFill>
                <a:round/>
                <a:headEnd/>
                <a:tailEnd/>
              </a:ln>
              <a:effectLst/>
            </p:spPr>
            <p:txBody>
              <a:bodyPr/>
              <a:lstStyle/>
              <a:p>
                <a:endParaRPr lang="fr-FR"/>
              </a:p>
            </p:txBody>
          </p:sp>
          <p:sp>
            <p:nvSpPr>
              <p:cNvPr id="276535" name="Line 55"/>
              <p:cNvSpPr>
                <a:spLocks noChangeShapeType="1"/>
              </p:cNvSpPr>
              <p:nvPr/>
            </p:nvSpPr>
            <p:spPr bwMode="auto">
              <a:xfrm>
                <a:off x="2976" y="384"/>
                <a:ext cx="0" cy="2068"/>
              </a:xfrm>
              <a:prstGeom prst="line">
                <a:avLst/>
              </a:prstGeom>
              <a:noFill/>
              <a:ln w="19050" cap="sq">
                <a:solidFill>
                  <a:schemeClr val="tx1"/>
                </a:solidFill>
                <a:round/>
                <a:headEnd/>
                <a:tailEnd/>
              </a:ln>
              <a:effectLst/>
            </p:spPr>
            <p:txBody>
              <a:bodyPr/>
              <a:lstStyle/>
              <a:p>
                <a:endParaRPr lang="fr-FR"/>
              </a:p>
            </p:txBody>
          </p:sp>
          <p:sp>
            <p:nvSpPr>
              <p:cNvPr id="276536" name="Line 56"/>
              <p:cNvSpPr>
                <a:spLocks noChangeShapeType="1"/>
              </p:cNvSpPr>
              <p:nvPr/>
            </p:nvSpPr>
            <p:spPr bwMode="auto">
              <a:xfrm>
                <a:off x="2016" y="528"/>
                <a:ext cx="960" cy="0"/>
              </a:xfrm>
              <a:prstGeom prst="line">
                <a:avLst/>
              </a:prstGeom>
              <a:noFill/>
              <a:ln w="19050" cap="sq">
                <a:solidFill>
                  <a:schemeClr val="tx1"/>
                </a:solidFill>
                <a:round/>
                <a:headEnd/>
                <a:tailEnd/>
              </a:ln>
              <a:effectLst/>
            </p:spPr>
            <p:txBody>
              <a:bodyPr/>
              <a:lstStyle/>
              <a:p>
                <a:endParaRPr lang="fr-FR"/>
              </a:p>
            </p:txBody>
          </p:sp>
          <p:sp>
            <p:nvSpPr>
              <p:cNvPr id="276537" name="Line 57"/>
              <p:cNvSpPr>
                <a:spLocks noChangeShapeType="1"/>
              </p:cNvSpPr>
              <p:nvPr/>
            </p:nvSpPr>
            <p:spPr bwMode="auto">
              <a:xfrm>
                <a:off x="2016" y="953"/>
                <a:ext cx="960" cy="0"/>
              </a:xfrm>
              <a:prstGeom prst="line">
                <a:avLst/>
              </a:prstGeom>
              <a:noFill/>
              <a:ln w="19050">
                <a:solidFill>
                  <a:schemeClr val="tx1"/>
                </a:solidFill>
                <a:round/>
                <a:headEnd/>
                <a:tailEnd/>
              </a:ln>
              <a:effectLst/>
            </p:spPr>
            <p:txBody>
              <a:bodyPr/>
              <a:lstStyle/>
              <a:p>
                <a:endParaRPr lang="fr-FR"/>
              </a:p>
            </p:txBody>
          </p:sp>
          <p:sp>
            <p:nvSpPr>
              <p:cNvPr id="276538" name="Line 58"/>
              <p:cNvSpPr>
                <a:spLocks noChangeShapeType="1"/>
              </p:cNvSpPr>
              <p:nvPr/>
            </p:nvSpPr>
            <p:spPr bwMode="auto">
              <a:xfrm>
                <a:off x="2016" y="1284"/>
                <a:ext cx="960" cy="0"/>
              </a:xfrm>
              <a:prstGeom prst="line">
                <a:avLst/>
              </a:prstGeom>
              <a:noFill/>
              <a:ln w="19050">
                <a:solidFill>
                  <a:schemeClr val="tx1"/>
                </a:solidFill>
                <a:round/>
                <a:headEnd/>
                <a:tailEnd/>
              </a:ln>
              <a:effectLst/>
            </p:spPr>
            <p:txBody>
              <a:bodyPr/>
              <a:lstStyle/>
              <a:p>
                <a:endParaRPr lang="fr-FR"/>
              </a:p>
            </p:txBody>
          </p:sp>
          <p:sp>
            <p:nvSpPr>
              <p:cNvPr id="276539" name="Line 59"/>
              <p:cNvSpPr>
                <a:spLocks noChangeShapeType="1"/>
              </p:cNvSpPr>
              <p:nvPr/>
            </p:nvSpPr>
            <p:spPr bwMode="auto">
              <a:xfrm>
                <a:off x="2016" y="1959"/>
                <a:ext cx="960" cy="0"/>
              </a:xfrm>
              <a:prstGeom prst="line">
                <a:avLst/>
              </a:prstGeom>
              <a:noFill/>
              <a:ln w="19050">
                <a:solidFill>
                  <a:schemeClr val="tx1"/>
                </a:solidFill>
                <a:round/>
                <a:headEnd/>
                <a:tailEnd/>
              </a:ln>
              <a:effectLst/>
            </p:spPr>
            <p:txBody>
              <a:bodyPr/>
              <a:lstStyle/>
              <a:p>
                <a:endParaRPr lang="fr-FR"/>
              </a:p>
            </p:txBody>
          </p:sp>
        </p:grpSp>
        <p:sp>
          <p:nvSpPr>
            <p:cNvPr id="276540" name="Line 60"/>
            <p:cNvSpPr>
              <a:spLocks noChangeShapeType="1"/>
            </p:cNvSpPr>
            <p:nvPr/>
          </p:nvSpPr>
          <p:spPr bwMode="auto">
            <a:xfrm>
              <a:off x="1344" y="802"/>
              <a:ext cx="672" cy="0"/>
            </a:xfrm>
            <a:prstGeom prst="line">
              <a:avLst/>
            </a:prstGeom>
            <a:noFill/>
            <a:ln w="28575">
              <a:solidFill>
                <a:schemeClr val="tx1"/>
              </a:solidFill>
              <a:round/>
              <a:headEnd/>
              <a:tailEnd type="triangle" w="med" len="med"/>
            </a:ln>
            <a:effectLst/>
          </p:spPr>
          <p:txBody>
            <a:bodyPr/>
            <a:lstStyle/>
            <a:p>
              <a:endParaRPr lang="fr-FR"/>
            </a:p>
          </p:txBody>
        </p:sp>
        <p:sp>
          <p:nvSpPr>
            <p:cNvPr id="276541" name="Line 61"/>
            <p:cNvSpPr>
              <a:spLocks noChangeShapeType="1"/>
            </p:cNvSpPr>
            <p:nvPr/>
          </p:nvSpPr>
          <p:spPr bwMode="auto">
            <a:xfrm>
              <a:off x="1200" y="1441"/>
              <a:ext cx="672" cy="0"/>
            </a:xfrm>
            <a:prstGeom prst="line">
              <a:avLst/>
            </a:prstGeom>
            <a:noFill/>
            <a:ln w="28575">
              <a:solidFill>
                <a:schemeClr val="tx1"/>
              </a:solidFill>
              <a:round/>
              <a:headEnd/>
              <a:tailEnd/>
            </a:ln>
            <a:effectLst/>
          </p:spPr>
          <p:txBody>
            <a:bodyPr/>
            <a:lstStyle/>
            <a:p>
              <a:endParaRPr lang="fr-FR"/>
            </a:p>
          </p:txBody>
        </p:sp>
        <p:sp>
          <p:nvSpPr>
            <p:cNvPr id="276563" name="Line 83"/>
            <p:cNvSpPr>
              <a:spLocks noChangeShapeType="1"/>
            </p:cNvSpPr>
            <p:nvPr/>
          </p:nvSpPr>
          <p:spPr bwMode="auto">
            <a:xfrm>
              <a:off x="1872" y="802"/>
              <a:ext cx="0" cy="1232"/>
            </a:xfrm>
            <a:prstGeom prst="line">
              <a:avLst/>
            </a:prstGeom>
            <a:noFill/>
            <a:ln w="28575">
              <a:solidFill>
                <a:schemeClr val="tx1"/>
              </a:solidFill>
              <a:round/>
              <a:headEnd/>
              <a:tailEnd/>
            </a:ln>
            <a:effectLst/>
          </p:spPr>
          <p:txBody>
            <a:bodyPr/>
            <a:lstStyle/>
            <a:p>
              <a:endParaRPr lang="fr-FR"/>
            </a:p>
          </p:txBody>
        </p:sp>
        <p:grpSp>
          <p:nvGrpSpPr>
            <p:cNvPr id="276648" name="Group 168"/>
            <p:cNvGrpSpPr>
              <a:grpSpLocks/>
            </p:cNvGrpSpPr>
            <p:nvPr/>
          </p:nvGrpSpPr>
          <p:grpSpPr bwMode="auto">
            <a:xfrm>
              <a:off x="2064" y="2901"/>
              <a:ext cx="1008" cy="995"/>
              <a:chOff x="2064" y="2832"/>
              <a:chExt cx="1008" cy="1047"/>
            </a:xfrm>
          </p:grpSpPr>
          <p:sp>
            <p:nvSpPr>
              <p:cNvPr id="276649" name="Rectangle 169"/>
              <p:cNvSpPr>
                <a:spLocks noChangeArrowheads="1"/>
              </p:cNvSpPr>
              <p:nvPr/>
            </p:nvSpPr>
            <p:spPr bwMode="auto">
              <a:xfrm>
                <a:off x="2064" y="3427"/>
                <a:ext cx="1008" cy="45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a:latin typeface="Times New Roman" pitchFamily="18" charset="0"/>
                  </a:rPr>
                  <a:t>Quasi temps-réel</a:t>
                </a:r>
                <a:r>
                  <a:rPr lang="fr-FR" sz="900" b="1">
                    <a:latin typeface="Times New Roman" pitchFamily="18" charset="0"/>
                  </a:rPr>
                  <a:t> (&gt; 1 sec)</a:t>
                </a:r>
              </a:p>
              <a:p>
                <a:pPr>
                  <a:spcBef>
                    <a:spcPct val="20000"/>
                  </a:spcBef>
                  <a:buClr>
                    <a:schemeClr val="folHlink"/>
                  </a:buClr>
                  <a:buSzPct val="60000"/>
                  <a:buFont typeface="Wingdings" pitchFamily="2" charset="2"/>
                  <a:buChar char="n"/>
                </a:pPr>
                <a:r>
                  <a:rPr lang="fr-FR" sz="900">
                    <a:latin typeface="Times New Roman" pitchFamily="18" charset="0"/>
                  </a:rPr>
                  <a:t> Filtrage</a:t>
                </a:r>
              </a:p>
              <a:p>
                <a:pPr>
                  <a:spcBef>
                    <a:spcPct val="20000"/>
                  </a:spcBef>
                  <a:buClr>
                    <a:schemeClr val="folHlink"/>
                  </a:buClr>
                  <a:buSzPct val="60000"/>
                  <a:buFont typeface="Wingdings" pitchFamily="2" charset="2"/>
                  <a:buChar char="n"/>
                </a:pPr>
                <a:r>
                  <a:rPr lang="fr-FR" sz="900">
                    <a:latin typeface="Times New Roman" pitchFamily="18" charset="0"/>
                  </a:rPr>
                  <a:t> Segmentation</a:t>
                </a:r>
              </a:p>
              <a:p>
                <a:pPr>
                  <a:spcBef>
                    <a:spcPct val="20000"/>
                  </a:spcBef>
                  <a:buClr>
                    <a:schemeClr val="folHlink"/>
                  </a:buClr>
                  <a:buSzPct val="60000"/>
                  <a:buFont typeface="Wingdings" pitchFamily="2" charset="2"/>
                  <a:buChar char="n"/>
                </a:pPr>
                <a:r>
                  <a:rPr lang="fr-FR" sz="900">
                    <a:latin typeface="Times New Roman" pitchFamily="18" charset="0"/>
                  </a:rPr>
                  <a:t> Recalage per-op. et pré-op. </a:t>
                </a:r>
              </a:p>
            </p:txBody>
          </p:sp>
          <p:sp>
            <p:nvSpPr>
              <p:cNvPr id="276650" name="Rectangle 170"/>
              <p:cNvSpPr>
                <a:spLocks noChangeArrowheads="1"/>
              </p:cNvSpPr>
              <p:nvPr/>
            </p:nvSpPr>
            <p:spPr bwMode="auto">
              <a:xfrm>
                <a:off x="2064" y="3078"/>
                <a:ext cx="1008" cy="349"/>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u="sng">
                    <a:latin typeface="Times New Roman" pitchFamily="18" charset="0"/>
                  </a:rPr>
                  <a:t>Temps-réel </a:t>
                </a:r>
                <a:r>
                  <a:rPr lang="fr-FR" sz="900" b="1">
                    <a:latin typeface="Times New Roman" pitchFamily="18" charset="0"/>
                  </a:rPr>
                  <a:t>(~50 msec)</a:t>
                </a:r>
              </a:p>
              <a:p>
                <a:pPr>
                  <a:spcBef>
                    <a:spcPct val="20000"/>
                  </a:spcBef>
                  <a:buClr>
                    <a:schemeClr val="folHlink"/>
                  </a:buClr>
                  <a:buSzPct val="60000"/>
                  <a:buFont typeface="Wingdings" pitchFamily="2" charset="2"/>
                  <a:buChar char="n"/>
                </a:pPr>
                <a:r>
                  <a:rPr lang="fr-FR" sz="900">
                    <a:latin typeface="Times New Roman" pitchFamily="18" charset="0"/>
                  </a:rPr>
                  <a:t> Filtrage</a:t>
                </a:r>
              </a:p>
              <a:p>
                <a:pPr>
                  <a:spcBef>
                    <a:spcPct val="20000"/>
                  </a:spcBef>
                  <a:buClr>
                    <a:schemeClr val="folHlink"/>
                  </a:buClr>
                  <a:buSzPct val="60000"/>
                  <a:buFont typeface="Wingdings" pitchFamily="2" charset="2"/>
                  <a:buChar char="n"/>
                </a:pPr>
                <a:r>
                  <a:rPr lang="fr-FR" sz="900">
                    <a:latin typeface="Times New Roman" pitchFamily="18" charset="0"/>
                  </a:rPr>
                  <a:t> Segmentation</a:t>
                </a:r>
              </a:p>
            </p:txBody>
          </p:sp>
          <p:sp>
            <p:nvSpPr>
              <p:cNvPr id="276651" name="Rectangle 171"/>
              <p:cNvSpPr>
                <a:spLocks noChangeArrowheads="1"/>
              </p:cNvSpPr>
              <p:nvPr/>
            </p:nvSpPr>
            <p:spPr bwMode="auto">
              <a:xfrm>
                <a:off x="2064" y="2832"/>
                <a:ext cx="1008" cy="246"/>
              </a:xfrm>
              <a:prstGeom prst="rect">
                <a:avLst/>
              </a:prstGeom>
              <a:solidFill>
                <a:schemeClr val="accent1"/>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Traitement d’images</a:t>
                </a:r>
              </a:p>
              <a:p>
                <a:pPr algn="ctr">
                  <a:spcBef>
                    <a:spcPct val="20000"/>
                  </a:spcBef>
                  <a:buClr>
                    <a:schemeClr val="folHlink"/>
                  </a:buClr>
                  <a:buSzPct val="60000"/>
                  <a:buFont typeface="Wingdings" pitchFamily="2" charset="2"/>
                  <a:buNone/>
                </a:pPr>
                <a:r>
                  <a:rPr lang="fr-FR" sz="900" b="1">
                    <a:latin typeface="Times New Roman" pitchFamily="18" charset="0"/>
                  </a:rPr>
                  <a:t> per-opératoires</a:t>
                </a:r>
              </a:p>
            </p:txBody>
          </p:sp>
          <p:sp>
            <p:nvSpPr>
              <p:cNvPr id="276652" name="Line 172"/>
              <p:cNvSpPr>
                <a:spLocks noChangeShapeType="1"/>
              </p:cNvSpPr>
              <p:nvPr/>
            </p:nvSpPr>
            <p:spPr bwMode="auto">
              <a:xfrm>
                <a:off x="2064" y="2832"/>
                <a:ext cx="1008" cy="0"/>
              </a:xfrm>
              <a:prstGeom prst="line">
                <a:avLst/>
              </a:prstGeom>
              <a:noFill/>
              <a:ln w="19050" cap="sq">
                <a:solidFill>
                  <a:schemeClr val="tx1"/>
                </a:solidFill>
                <a:round/>
                <a:headEnd/>
                <a:tailEnd/>
              </a:ln>
              <a:effectLst/>
            </p:spPr>
            <p:txBody>
              <a:bodyPr/>
              <a:lstStyle/>
              <a:p>
                <a:endParaRPr lang="fr-FR"/>
              </a:p>
            </p:txBody>
          </p:sp>
          <p:sp>
            <p:nvSpPr>
              <p:cNvPr id="276653" name="Line 173"/>
              <p:cNvSpPr>
                <a:spLocks noChangeShapeType="1"/>
              </p:cNvSpPr>
              <p:nvPr/>
            </p:nvSpPr>
            <p:spPr bwMode="auto">
              <a:xfrm>
                <a:off x="2064" y="3879"/>
                <a:ext cx="1008" cy="0"/>
              </a:xfrm>
              <a:prstGeom prst="line">
                <a:avLst/>
              </a:prstGeom>
              <a:noFill/>
              <a:ln w="19050" cap="sq">
                <a:solidFill>
                  <a:schemeClr val="tx1"/>
                </a:solidFill>
                <a:round/>
                <a:headEnd/>
                <a:tailEnd/>
              </a:ln>
              <a:effectLst/>
            </p:spPr>
            <p:txBody>
              <a:bodyPr/>
              <a:lstStyle/>
              <a:p>
                <a:endParaRPr lang="fr-FR"/>
              </a:p>
            </p:txBody>
          </p:sp>
          <p:sp>
            <p:nvSpPr>
              <p:cNvPr id="276654" name="Line 174"/>
              <p:cNvSpPr>
                <a:spLocks noChangeShapeType="1"/>
              </p:cNvSpPr>
              <p:nvPr/>
            </p:nvSpPr>
            <p:spPr bwMode="auto">
              <a:xfrm>
                <a:off x="2064" y="2832"/>
                <a:ext cx="0" cy="1047"/>
              </a:xfrm>
              <a:prstGeom prst="line">
                <a:avLst/>
              </a:prstGeom>
              <a:noFill/>
              <a:ln w="19050" cap="sq">
                <a:solidFill>
                  <a:schemeClr val="tx1"/>
                </a:solidFill>
                <a:round/>
                <a:headEnd/>
                <a:tailEnd/>
              </a:ln>
              <a:effectLst/>
            </p:spPr>
            <p:txBody>
              <a:bodyPr/>
              <a:lstStyle/>
              <a:p>
                <a:endParaRPr lang="fr-FR"/>
              </a:p>
            </p:txBody>
          </p:sp>
          <p:sp>
            <p:nvSpPr>
              <p:cNvPr id="276655" name="Line 175"/>
              <p:cNvSpPr>
                <a:spLocks noChangeShapeType="1"/>
              </p:cNvSpPr>
              <p:nvPr/>
            </p:nvSpPr>
            <p:spPr bwMode="auto">
              <a:xfrm>
                <a:off x="3072" y="2832"/>
                <a:ext cx="0" cy="1047"/>
              </a:xfrm>
              <a:prstGeom prst="line">
                <a:avLst/>
              </a:prstGeom>
              <a:noFill/>
              <a:ln w="19050" cap="sq">
                <a:solidFill>
                  <a:schemeClr val="tx1"/>
                </a:solidFill>
                <a:round/>
                <a:headEnd/>
                <a:tailEnd/>
              </a:ln>
              <a:effectLst/>
            </p:spPr>
            <p:txBody>
              <a:bodyPr/>
              <a:lstStyle/>
              <a:p>
                <a:endParaRPr lang="fr-FR"/>
              </a:p>
            </p:txBody>
          </p:sp>
          <p:sp>
            <p:nvSpPr>
              <p:cNvPr id="276656" name="Line 176"/>
              <p:cNvSpPr>
                <a:spLocks noChangeShapeType="1"/>
              </p:cNvSpPr>
              <p:nvPr/>
            </p:nvSpPr>
            <p:spPr bwMode="auto">
              <a:xfrm>
                <a:off x="2064" y="3078"/>
                <a:ext cx="1008" cy="0"/>
              </a:xfrm>
              <a:prstGeom prst="line">
                <a:avLst/>
              </a:prstGeom>
              <a:noFill/>
              <a:ln w="19050" cap="sq">
                <a:solidFill>
                  <a:schemeClr val="tx1"/>
                </a:solidFill>
                <a:round/>
                <a:headEnd/>
                <a:tailEnd/>
              </a:ln>
              <a:effectLst/>
            </p:spPr>
            <p:txBody>
              <a:bodyPr/>
              <a:lstStyle/>
              <a:p>
                <a:endParaRPr lang="fr-FR"/>
              </a:p>
            </p:txBody>
          </p:sp>
          <p:sp>
            <p:nvSpPr>
              <p:cNvPr id="276657" name="Line 177"/>
              <p:cNvSpPr>
                <a:spLocks noChangeShapeType="1"/>
              </p:cNvSpPr>
              <p:nvPr/>
            </p:nvSpPr>
            <p:spPr bwMode="auto">
              <a:xfrm>
                <a:off x="2064" y="3427"/>
                <a:ext cx="1008" cy="0"/>
              </a:xfrm>
              <a:prstGeom prst="line">
                <a:avLst/>
              </a:prstGeom>
              <a:noFill/>
              <a:ln w="19050">
                <a:solidFill>
                  <a:schemeClr val="tx1"/>
                </a:solidFill>
                <a:round/>
                <a:headEnd/>
                <a:tailEnd/>
              </a:ln>
              <a:effectLst/>
            </p:spPr>
            <p:txBody>
              <a:bodyPr/>
              <a:lstStyle/>
              <a:p>
                <a:endParaRPr lang="fr-FR"/>
              </a:p>
            </p:txBody>
          </p:sp>
        </p:grpSp>
        <p:grpSp>
          <p:nvGrpSpPr>
            <p:cNvPr id="276658" name="Group 178"/>
            <p:cNvGrpSpPr>
              <a:grpSpLocks/>
            </p:cNvGrpSpPr>
            <p:nvPr/>
          </p:nvGrpSpPr>
          <p:grpSpPr bwMode="auto">
            <a:xfrm>
              <a:off x="1440" y="3448"/>
              <a:ext cx="432" cy="136"/>
              <a:chOff x="1440" y="3408"/>
              <a:chExt cx="432" cy="143"/>
            </a:xfrm>
          </p:grpSpPr>
          <p:sp>
            <p:nvSpPr>
              <p:cNvPr id="276659" name="Rectangle 179"/>
              <p:cNvSpPr>
                <a:spLocks noChangeArrowheads="1"/>
              </p:cNvSpPr>
              <p:nvPr/>
            </p:nvSpPr>
            <p:spPr bwMode="auto">
              <a:xfrm>
                <a:off x="1440" y="3408"/>
                <a:ext cx="432" cy="143"/>
              </a:xfrm>
              <a:prstGeom prst="rect">
                <a:avLst/>
              </a:prstGeom>
              <a:solidFill>
                <a:schemeClr val="accent1"/>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Calibrage</a:t>
                </a:r>
              </a:p>
            </p:txBody>
          </p:sp>
          <p:sp>
            <p:nvSpPr>
              <p:cNvPr id="276660" name="Line 180"/>
              <p:cNvSpPr>
                <a:spLocks noChangeShapeType="1"/>
              </p:cNvSpPr>
              <p:nvPr/>
            </p:nvSpPr>
            <p:spPr bwMode="auto">
              <a:xfrm>
                <a:off x="1440" y="3408"/>
                <a:ext cx="432" cy="0"/>
              </a:xfrm>
              <a:prstGeom prst="line">
                <a:avLst/>
              </a:prstGeom>
              <a:noFill/>
              <a:ln w="19050" cap="sq">
                <a:solidFill>
                  <a:schemeClr val="tx1"/>
                </a:solidFill>
                <a:round/>
                <a:headEnd/>
                <a:tailEnd/>
              </a:ln>
              <a:effectLst/>
            </p:spPr>
            <p:txBody>
              <a:bodyPr/>
              <a:lstStyle/>
              <a:p>
                <a:endParaRPr lang="fr-FR"/>
              </a:p>
            </p:txBody>
          </p:sp>
          <p:sp>
            <p:nvSpPr>
              <p:cNvPr id="276661" name="Line 181"/>
              <p:cNvSpPr>
                <a:spLocks noChangeShapeType="1"/>
              </p:cNvSpPr>
              <p:nvPr/>
            </p:nvSpPr>
            <p:spPr bwMode="auto">
              <a:xfrm>
                <a:off x="1440" y="3551"/>
                <a:ext cx="432" cy="0"/>
              </a:xfrm>
              <a:prstGeom prst="line">
                <a:avLst/>
              </a:prstGeom>
              <a:noFill/>
              <a:ln w="19050" cap="sq">
                <a:solidFill>
                  <a:schemeClr val="tx1"/>
                </a:solidFill>
                <a:round/>
                <a:headEnd/>
                <a:tailEnd/>
              </a:ln>
              <a:effectLst/>
            </p:spPr>
            <p:txBody>
              <a:bodyPr/>
              <a:lstStyle/>
              <a:p>
                <a:endParaRPr lang="fr-FR"/>
              </a:p>
            </p:txBody>
          </p:sp>
          <p:sp>
            <p:nvSpPr>
              <p:cNvPr id="276662" name="Line 182"/>
              <p:cNvSpPr>
                <a:spLocks noChangeShapeType="1"/>
              </p:cNvSpPr>
              <p:nvPr/>
            </p:nvSpPr>
            <p:spPr bwMode="auto">
              <a:xfrm>
                <a:off x="1440" y="3408"/>
                <a:ext cx="0" cy="143"/>
              </a:xfrm>
              <a:prstGeom prst="line">
                <a:avLst/>
              </a:prstGeom>
              <a:noFill/>
              <a:ln w="19050" cap="sq">
                <a:solidFill>
                  <a:schemeClr val="tx1"/>
                </a:solidFill>
                <a:round/>
                <a:headEnd/>
                <a:tailEnd/>
              </a:ln>
              <a:effectLst/>
            </p:spPr>
            <p:txBody>
              <a:bodyPr/>
              <a:lstStyle/>
              <a:p>
                <a:endParaRPr lang="fr-FR"/>
              </a:p>
            </p:txBody>
          </p:sp>
          <p:sp>
            <p:nvSpPr>
              <p:cNvPr id="276663" name="Line 183"/>
              <p:cNvSpPr>
                <a:spLocks noChangeShapeType="1"/>
              </p:cNvSpPr>
              <p:nvPr/>
            </p:nvSpPr>
            <p:spPr bwMode="auto">
              <a:xfrm>
                <a:off x="1872" y="3408"/>
                <a:ext cx="0" cy="143"/>
              </a:xfrm>
              <a:prstGeom prst="line">
                <a:avLst/>
              </a:prstGeom>
              <a:noFill/>
              <a:ln w="19050" cap="sq">
                <a:solidFill>
                  <a:schemeClr val="tx1"/>
                </a:solidFill>
                <a:round/>
                <a:headEnd/>
                <a:tailEnd/>
              </a:ln>
              <a:effectLst/>
            </p:spPr>
            <p:txBody>
              <a:bodyPr/>
              <a:lstStyle/>
              <a:p>
                <a:endParaRPr lang="fr-FR"/>
              </a:p>
            </p:txBody>
          </p:sp>
        </p:grpSp>
        <p:sp>
          <p:nvSpPr>
            <p:cNvPr id="276664" name="Line 184"/>
            <p:cNvSpPr>
              <a:spLocks noChangeShapeType="1"/>
            </p:cNvSpPr>
            <p:nvPr/>
          </p:nvSpPr>
          <p:spPr bwMode="auto">
            <a:xfrm>
              <a:off x="1248" y="3220"/>
              <a:ext cx="816" cy="0"/>
            </a:xfrm>
            <a:prstGeom prst="line">
              <a:avLst/>
            </a:prstGeom>
            <a:noFill/>
            <a:ln w="28575">
              <a:solidFill>
                <a:schemeClr val="tx1"/>
              </a:solidFill>
              <a:round/>
              <a:headEnd/>
              <a:tailEnd type="triangle" w="med" len="med"/>
            </a:ln>
            <a:effectLst/>
          </p:spPr>
          <p:txBody>
            <a:bodyPr/>
            <a:lstStyle/>
            <a:p>
              <a:endParaRPr lang="fr-FR"/>
            </a:p>
          </p:txBody>
        </p:sp>
        <p:sp>
          <p:nvSpPr>
            <p:cNvPr id="276665" name="Line 185"/>
            <p:cNvSpPr>
              <a:spLocks noChangeShapeType="1"/>
            </p:cNvSpPr>
            <p:nvPr/>
          </p:nvSpPr>
          <p:spPr bwMode="auto">
            <a:xfrm flipH="1">
              <a:off x="1872" y="3494"/>
              <a:ext cx="192" cy="0"/>
            </a:xfrm>
            <a:prstGeom prst="line">
              <a:avLst/>
            </a:prstGeom>
            <a:noFill/>
            <a:ln w="28575">
              <a:solidFill>
                <a:schemeClr val="tx1"/>
              </a:solidFill>
              <a:round/>
              <a:headEnd/>
              <a:tailEnd type="triangle" w="med" len="med"/>
            </a:ln>
            <a:effectLst/>
          </p:spPr>
          <p:txBody>
            <a:bodyPr/>
            <a:lstStyle/>
            <a:p>
              <a:endParaRPr lang="fr-FR"/>
            </a:p>
          </p:txBody>
        </p:sp>
        <p:sp>
          <p:nvSpPr>
            <p:cNvPr id="276666" name="Line 186"/>
            <p:cNvSpPr>
              <a:spLocks noChangeShapeType="1"/>
            </p:cNvSpPr>
            <p:nvPr/>
          </p:nvSpPr>
          <p:spPr bwMode="auto">
            <a:xfrm flipH="1">
              <a:off x="1248" y="3494"/>
              <a:ext cx="192" cy="0"/>
            </a:xfrm>
            <a:prstGeom prst="line">
              <a:avLst/>
            </a:prstGeom>
            <a:noFill/>
            <a:ln w="28575">
              <a:solidFill>
                <a:schemeClr val="tx1"/>
              </a:solidFill>
              <a:round/>
              <a:headEnd/>
              <a:tailEnd type="triangle" w="med" len="med"/>
            </a:ln>
            <a:effectLst/>
          </p:spPr>
          <p:txBody>
            <a:bodyPr/>
            <a:lstStyle/>
            <a:p>
              <a:endParaRPr lang="fr-FR"/>
            </a:p>
          </p:txBody>
        </p:sp>
        <p:grpSp>
          <p:nvGrpSpPr>
            <p:cNvPr id="276667" name="Group 187"/>
            <p:cNvGrpSpPr>
              <a:grpSpLocks/>
            </p:cNvGrpSpPr>
            <p:nvPr/>
          </p:nvGrpSpPr>
          <p:grpSpPr bwMode="auto">
            <a:xfrm>
              <a:off x="2064" y="3996"/>
              <a:ext cx="864" cy="218"/>
              <a:chOff x="2064" y="3984"/>
              <a:chExt cx="864" cy="229"/>
            </a:xfrm>
          </p:grpSpPr>
          <p:sp>
            <p:nvSpPr>
              <p:cNvPr id="276668" name="Rectangle 188"/>
              <p:cNvSpPr>
                <a:spLocks noChangeArrowheads="1"/>
              </p:cNvSpPr>
              <p:nvPr/>
            </p:nvSpPr>
            <p:spPr bwMode="auto">
              <a:xfrm>
                <a:off x="2064" y="3984"/>
                <a:ext cx="864" cy="229"/>
              </a:xfrm>
              <a:prstGeom prst="rect">
                <a:avLst/>
              </a:prstGeom>
              <a:solidFill>
                <a:schemeClr val="accent1"/>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Traitement de signaux en temps-réel </a:t>
                </a:r>
              </a:p>
            </p:txBody>
          </p:sp>
          <p:sp>
            <p:nvSpPr>
              <p:cNvPr id="276669" name="Line 189"/>
              <p:cNvSpPr>
                <a:spLocks noChangeShapeType="1"/>
              </p:cNvSpPr>
              <p:nvPr/>
            </p:nvSpPr>
            <p:spPr bwMode="auto">
              <a:xfrm>
                <a:off x="2064" y="3984"/>
                <a:ext cx="864" cy="0"/>
              </a:xfrm>
              <a:prstGeom prst="line">
                <a:avLst/>
              </a:prstGeom>
              <a:noFill/>
              <a:ln w="19050" cap="sq">
                <a:solidFill>
                  <a:schemeClr val="tx1"/>
                </a:solidFill>
                <a:round/>
                <a:headEnd/>
                <a:tailEnd/>
              </a:ln>
              <a:effectLst/>
            </p:spPr>
            <p:txBody>
              <a:bodyPr/>
              <a:lstStyle/>
              <a:p>
                <a:endParaRPr lang="fr-FR"/>
              </a:p>
            </p:txBody>
          </p:sp>
          <p:sp>
            <p:nvSpPr>
              <p:cNvPr id="276670" name="Line 190"/>
              <p:cNvSpPr>
                <a:spLocks noChangeShapeType="1"/>
              </p:cNvSpPr>
              <p:nvPr/>
            </p:nvSpPr>
            <p:spPr bwMode="auto">
              <a:xfrm>
                <a:off x="2064" y="4213"/>
                <a:ext cx="864" cy="0"/>
              </a:xfrm>
              <a:prstGeom prst="line">
                <a:avLst/>
              </a:prstGeom>
              <a:noFill/>
              <a:ln w="19050" cap="sq">
                <a:solidFill>
                  <a:schemeClr val="tx1"/>
                </a:solidFill>
                <a:round/>
                <a:headEnd/>
                <a:tailEnd/>
              </a:ln>
              <a:effectLst/>
            </p:spPr>
            <p:txBody>
              <a:bodyPr/>
              <a:lstStyle/>
              <a:p>
                <a:endParaRPr lang="fr-FR"/>
              </a:p>
            </p:txBody>
          </p:sp>
          <p:sp>
            <p:nvSpPr>
              <p:cNvPr id="276671" name="Line 191"/>
              <p:cNvSpPr>
                <a:spLocks noChangeShapeType="1"/>
              </p:cNvSpPr>
              <p:nvPr/>
            </p:nvSpPr>
            <p:spPr bwMode="auto">
              <a:xfrm>
                <a:off x="2064" y="3984"/>
                <a:ext cx="0" cy="229"/>
              </a:xfrm>
              <a:prstGeom prst="line">
                <a:avLst/>
              </a:prstGeom>
              <a:noFill/>
              <a:ln w="19050" cap="sq">
                <a:solidFill>
                  <a:schemeClr val="tx1"/>
                </a:solidFill>
                <a:round/>
                <a:headEnd/>
                <a:tailEnd/>
              </a:ln>
              <a:effectLst/>
            </p:spPr>
            <p:txBody>
              <a:bodyPr/>
              <a:lstStyle/>
              <a:p>
                <a:endParaRPr lang="fr-FR"/>
              </a:p>
            </p:txBody>
          </p:sp>
          <p:sp>
            <p:nvSpPr>
              <p:cNvPr id="276672" name="Line 192"/>
              <p:cNvSpPr>
                <a:spLocks noChangeShapeType="1"/>
              </p:cNvSpPr>
              <p:nvPr/>
            </p:nvSpPr>
            <p:spPr bwMode="auto">
              <a:xfrm>
                <a:off x="2928" y="3984"/>
                <a:ext cx="0" cy="229"/>
              </a:xfrm>
              <a:prstGeom prst="line">
                <a:avLst/>
              </a:prstGeom>
              <a:noFill/>
              <a:ln w="19050" cap="sq">
                <a:solidFill>
                  <a:schemeClr val="tx1"/>
                </a:solidFill>
                <a:round/>
                <a:headEnd/>
                <a:tailEnd/>
              </a:ln>
              <a:effectLst/>
            </p:spPr>
            <p:txBody>
              <a:bodyPr/>
              <a:lstStyle/>
              <a:p>
                <a:endParaRPr lang="fr-FR"/>
              </a:p>
            </p:txBody>
          </p:sp>
        </p:grpSp>
        <p:sp>
          <p:nvSpPr>
            <p:cNvPr id="276673" name="Line 193"/>
            <p:cNvSpPr>
              <a:spLocks noChangeShapeType="1"/>
            </p:cNvSpPr>
            <p:nvPr/>
          </p:nvSpPr>
          <p:spPr bwMode="auto">
            <a:xfrm>
              <a:off x="1248" y="4087"/>
              <a:ext cx="816" cy="0"/>
            </a:xfrm>
            <a:prstGeom prst="line">
              <a:avLst/>
            </a:prstGeom>
            <a:noFill/>
            <a:ln w="28575">
              <a:solidFill>
                <a:schemeClr val="tx1"/>
              </a:solidFill>
              <a:round/>
              <a:headEnd/>
              <a:tailEnd type="triangle" w="med" len="med"/>
            </a:ln>
            <a:effectLst/>
          </p:spPr>
          <p:txBody>
            <a:bodyPr/>
            <a:lstStyle/>
            <a:p>
              <a:endParaRPr lang="fr-FR"/>
            </a:p>
          </p:txBody>
        </p:sp>
      </p:grpSp>
      <p:grpSp>
        <p:nvGrpSpPr>
          <p:cNvPr id="276739" name="Group 259"/>
          <p:cNvGrpSpPr>
            <a:grpSpLocks/>
          </p:cNvGrpSpPr>
          <p:nvPr/>
        </p:nvGrpSpPr>
        <p:grpSpPr bwMode="auto">
          <a:xfrm>
            <a:off x="5257800" y="2214563"/>
            <a:ext cx="3886200" cy="4459287"/>
            <a:chOff x="3312" y="1395"/>
            <a:chExt cx="2448" cy="2809"/>
          </a:xfrm>
        </p:grpSpPr>
        <p:sp>
          <p:nvSpPr>
            <p:cNvPr id="276571" name="Line 91"/>
            <p:cNvSpPr>
              <a:spLocks noChangeShapeType="1"/>
            </p:cNvSpPr>
            <p:nvPr/>
          </p:nvSpPr>
          <p:spPr bwMode="auto">
            <a:xfrm>
              <a:off x="5424" y="1806"/>
              <a:ext cx="0" cy="228"/>
            </a:xfrm>
            <a:prstGeom prst="line">
              <a:avLst/>
            </a:prstGeom>
            <a:noFill/>
            <a:ln w="28575">
              <a:solidFill>
                <a:schemeClr val="tx1"/>
              </a:solidFill>
              <a:round/>
              <a:headEnd type="triangle" w="med" len="med"/>
              <a:tailEnd/>
            </a:ln>
            <a:effectLst/>
          </p:spPr>
          <p:txBody>
            <a:bodyPr/>
            <a:lstStyle/>
            <a:p>
              <a:endParaRPr lang="fr-FR"/>
            </a:p>
          </p:txBody>
        </p:sp>
        <p:grpSp>
          <p:nvGrpSpPr>
            <p:cNvPr id="276572" name="Group 92"/>
            <p:cNvGrpSpPr>
              <a:grpSpLocks/>
            </p:cNvGrpSpPr>
            <p:nvPr/>
          </p:nvGrpSpPr>
          <p:grpSpPr bwMode="auto">
            <a:xfrm>
              <a:off x="4272" y="1395"/>
              <a:ext cx="672" cy="452"/>
              <a:chOff x="4320" y="1152"/>
              <a:chExt cx="672" cy="475"/>
            </a:xfrm>
          </p:grpSpPr>
          <p:sp>
            <p:nvSpPr>
              <p:cNvPr id="276573" name="Rectangle 93"/>
              <p:cNvSpPr>
                <a:spLocks noChangeArrowheads="1"/>
              </p:cNvSpPr>
              <p:nvPr/>
            </p:nvSpPr>
            <p:spPr bwMode="auto">
              <a:xfrm>
                <a:off x="4320" y="1381"/>
                <a:ext cx="672" cy="246"/>
              </a:xfrm>
              <a:prstGeom prst="rect">
                <a:avLst/>
              </a:prstGeom>
              <a:noFill/>
              <a:ln w="9525">
                <a:noFill/>
                <a:miter lim="800000"/>
                <a:headEnd/>
                <a:tailEnd/>
              </a:ln>
              <a:effectLst/>
            </p:spPr>
            <p:txBody>
              <a:bodyPr/>
              <a:lstStyle/>
              <a:p>
                <a:pPr>
                  <a:spcBef>
                    <a:spcPct val="20000"/>
                  </a:spcBef>
                  <a:buClr>
                    <a:schemeClr val="folHlink"/>
                  </a:buClr>
                  <a:buSzPct val="60000"/>
                  <a:buFontTx/>
                  <a:buChar char="-"/>
                </a:pPr>
                <a:r>
                  <a:rPr lang="fr-FR" sz="900">
                    <a:latin typeface="Times New Roman" pitchFamily="18" charset="0"/>
                  </a:rPr>
                  <a:t>optimale</a:t>
                </a:r>
              </a:p>
              <a:p>
                <a:pPr>
                  <a:spcBef>
                    <a:spcPct val="20000"/>
                  </a:spcBef>
                  <a:buClr>
                    <a:schemeClr val="folHlink"/>
                  </a:buClr>
                  <a:buSzPct val="60000"/>
                  <a:buFontTx/>
                  <a:buChar char="-"/>
                </a:pPr>
                <a:r>
                  <a:rPr lang="fr-FR" sz="900">
                    <a:latin typeface="Times New Roman" pitchFamily="18" charset="0"/>
                  </a:rPr>
                  <a:t>semi-automatique</a:t>
                </a:r>
              </a:p>
            </p:txBody>
          </p:sp>
          <p:sp>
            <p:nvSpPr>
              <p:cNvPr id="276574" name="Rectangle 94"/>
              <p:cNvSpPr>
                <a:spLocks noChangeArrowheads="1"/>
              </p:cNvSpPr>
              <p:nvPr/>
            </p:nvSpPr>
            <p:spPr bwMode="auto">
              <a:xfrm>
                <a:off x="4320" y="1152"/>
                <a:ext cx="672" cy="229"/>
              </a:xfrm>
              <a:prstGeom prst="rect">
                <a:avLst/>
              </a:prstGeom>
              <a:solidFill>
                <a:srgbClr val="FF66CC"/>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Planification d’opération</a:t>
                </a:r>
              </a:p>
            </p:txBody>
          </p:sp>
          <p:sp>
            <p:nvSpPr>
              <p:cNvPr id="276575" name="Line 95"/>
              <p:cNvSpPr>
                <a:spLocks noChangeShapeType="1"/>
              </p:cNvSpPr>
              <p:nvPr/>
            </p:nvSpPr>
            <p:spPr bwMode="auto">
              <a:xfrm>
                <a:off x="4320" y="1152"/>
                <a:ext cx="672" cy="0"/>
              </a:xfrm>
              <a:prstGeom prst="line">
                <a:avLst/>
              </a:prstGeom>
              <a:noFill/>
              <a:ln w="19050" cap="sq">
                <a:solidFill>
                  <a:schemeClr val="tx1"/>
                </a:solidFill>
                <a:round/>
                <a:headEnd/>
                <a:tailEnd/>
              </a:ln>
              <a:effectLst/>
            </p:spPr>
            <p:txBody>
              <a:bodyPr/>
              <a:lstStyle/>
              <a:p>
                <a:endParaRPr lang="fr-FR"/>
              </a:p>
            </p:txBody>
          </p:sp>
          <p:sp>
            <p:nvSpPr>
              <p:cNvPr id="276576" name="Line 96"/>
              <p:cNvSpPr>
                <a:spLocks noChangeShapeType="1"/>
              </p:cNvSpPr>
              <p:nvPr/>
            </p:nvSpPr>
            <p:spPr bwMode="auto">
              <a:xfrm>
                <a:off x="4320" y="1627"/>
                <a:ext cx="672" cy="0"/>
              </a:xfrm>
              <a:prstGeom prst="line">
                <a:avLst/>
              </a:prstGeom>
              <a:noFill/>
              <a:ln w="19050" cap="sq">
                <a:solidFill>
                  <a:schemeClr val="tx1"/>
                </a:solidFill>
                <a:round/>
                <a:headEnd/>
                <a:tailEnd/>
              </a:ln>
              <a:effectLst/>
            </p:spPr>
            <p:txBody>
              <a:bodyPr/>
              <a:lstStyle/>
              <a:p>
                <a:endParaRPr lang="fr-FR"/>
              </a:p>
            </p:txBody>
          </p:sp>
          <p:sp>
            <p:nvSpPr>
              <p:cNvPr id="276577" name="Line 97"/>
              <p:cNvSpPr>
                <a:spLocks noChangeShapeType="1"/>
              </p:cNvSpPr>
              <p:nvPr/>
            </p:nvSpPr>
            <p:spPr bwMode="auto">
              <a:xfrm>
                <a:off x="4320" y="1152"/>
                <a:ext cx="0" cy="475"/>
              </a:xfrm>
              <a:prstGeom prst="line">
                <a:avLst/>
              </a:prstGeom>
              <a:noFill/>
              <a:ln w="19050" cap="sq">
                <a:solidFill>
                  <a:schemeClr val="tx1"/>
                </a:solidFill>
                <a:round/>
                <a:headEnd/>
                <a:tailEnd/>
              </a:ln>
              <a:effectLst/>
            </p:spPr>
            <p:txBody>
              <a:bodyPr/>
              <a:lstStyle/>
              <a:p>
                <a:endParaRPr lang="fr-FR"/>
              </a:p>
            </p:txBody>
          </p:sp>
          <p:sp>
            <p:nvSpPr>
              <p:cNvPr id="276578" name="Line 98"/>
              <p:cNvSpPr>
                <a:spLocks noChangeShapeType="1"/>
              </p:cNvSpPr>
              <p:nvPr/>
            </p:nvSpPr>
            <p:spPr bwMode="auto">
              <a:xfrm>
                <a:off x="4992" y="1152"/>
                <a:ext cx="0" cy="475"/>
              </a:xfrm>
              <a:prstGeom prst="line">
                <a:avLst/>
              </a:prstGeom>
              <a:noFill/>
              <a:ln w="19050" cap="sq">
                <a:solidFill>
                  <a:schemeClr val="tx1"/>
                </a:solidFill>
                <a:round/>
                <a:headEnd/>
                <a:tailEnd/>
              </a:ln>
              <a:effectLst/>
            </p:spPr>
            <p:txBody>
              <a:bodyPr/>
              <a:lstStyle/>
              <a:p>
                <a:endParaRPr lang="fr-FR"/>
              </a:p>
            </p:txBody>
          </p:sp>
          <p:sp>
            <p:nvSpPr>
              <p:cNvPr id="276579" name="Line 99"/>
              <p:cNvSpPr>
                <a:spLocks noChangeShapeType="1"/>
              </p:cNvSpPr>
              <p:nvPr/>
            </p:nvSpPr>
            <p:spPr bwMode="auto">
              <a:xfrm>
                <a:off x="4320" y="1381"/>
                <a:ext cx="672" cy="0"/>
              </a:xfrm>
              <a:prstGeom prst="line">
                <a:avLst/>
              </a:prstGeom>
              <a:noFill/>
              <a:ln w="19050" cap="sq">
                <a:solidFill>
                  <a:schemeClr val="tx1"/>
                </a:solidFill>
                <a:round/>
                <a:headEnd/>
                <a:tailEnd/>
              </a:ln>
              <a:effectLst/>
            </p:spPr>
            <p:txBody>
              <a:bodyPr/>
              <a:lstStyle/>
              <a:p>
                <a:endParaRPr lang="fr-FR"/>
              </a:p>
            </p:txBody>
          </p:sp>
        </p:grpSp>
        <p:grpSp>
          <p:nvGrpSpPr>
            <p:cNvPr id="276580" name="Group 100"/>
            <p:cNvGrpSpPr>
              <a:grpSpLocks/>
            </p:cNvGrpSpPr>
            <p:nvPr/>
          </p:nvGrpSpPr>
          <p:grpSpPr bwMode="auto">
            <a:xfrm>
              <a:off x="5184" y="1578"/>
              <a:ext cx="480" cy="228"/>
              <a:chOff x="5184" y="1344"/>
              <a:chExt cx="480" cy="240"/>
            </a:xfrm>
          </p:grpSpPr>
          <p:sp>
            <p:nvSpPr>
              <p:cNvPr id="276581" name="Rectangle 101"/>
              <p:cNvSpPr>
                <a:spLocks noChangeArrowheads="1"/>
              </p:cNvSpPr>
              <p:nvPr/>
            </p:nvSpPr>
            <p:spPr bwMode="auto">
              <a:xfrm>
                <a:off x="5184" y="1344"/>
                <a:ext cx="480" cy="240"/>
              </a:xfrm>
              <a:prstGeom prst="rect">
                <a:avLst/>
              </a:prstGeom>
              <a:solidFill>
                <a:srgbClr val="FF66CC"/>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Simulation d’opération</a:t>
                </a:r>
              </a:p>
            </p:txBody>
          </p:sp>
          <p:sp>
            <p:nvSpPr>
              <p:cNvPr id="276582" name="Line 102"/>
              <p:cNvSpPr>
                <a:spLocks noChangeShapeType="1"/>
              </p:cNvSpPr>
              <p:nvPr/>
            </p:nvSpPr>
            <p:spPr bwMode="auto">
              <a:xfrm>
                <a:off x="5184" y="1344"/>
                <a:ext cx="480" cy="0"/>
              </a:xfrm>
              <a:prstGeom prst="line">
                <a:avLst/>
              </a:prstGeom>
              <a:noFill/>
              <a:ln w="19050" cap="sq">
                <a:solidFill>
                  <a:schemeClr val="tx1"/>
                </a:solidFill>
                <a:round/>
                <a:headEnd/>
                <a:tailEnd/>
              </a:ln>
              <a:effectLst/>
            </p:spPr>
            <p:txBody>
              <a:bodyPr/>
              <a:lstStyle/>
              <a:p>
                <a:endParaRPr lang="fr-FR"/>
              </a:p>
            </p:txBody>
          </p:sp>
          <p:sp>
            <p:nvSpPr>
              <p:cNvPr id="276583" name="Line 103"/>
              <p:cNvSpPr>
                <a:spLocks noChangeShapeType="1"/>
              </p:cNvSpPr>
              <p:nvPr/>
            </p:nvSpPr>
            <p:spPr bwMode="auto">
              <a:xfrm>
                <a:off x="5184" y="1584"/>
                <a:ext cx="480" cy="0"/>
              </a:xfrm>
              <a:prstGeom prst="line">
                <a:avLst/>
              </a:prstGeom>
              <a:noFill/>
              <a:ln w="19050" cap="sq">
                <a:solidFill>
                  <a:schemeClr val="tx1"/>
                </a:solidFill>
                <a:round/>
                <a:headEnd/>
                <a:tailEnd/>
              </a:ln>
              <a:effectLst/>
            </p:spPr>
            <p:txBody>
              <a:bodyPr/>
              <a:lstStyle/>
              <a:p>
                <a:endParaRPr lang="fr-FR"/>
              </a:p>
            </p:txBody>
          </p:sp>
          <p:sp>
            <p:nvSpPr>
              <p:cNvPr id="276584" name="Line 104"/>
              <p:cNvSpPr>
                <a:spLocks noChangeShapeType="1"/>
              </p:cNvSpPr>
              <p:nvPr/>
            </p:nvSpPr>
            <p:spPr bwMode="auto">
              <a:xfrm>
                <a:off x="5184" y="1344"/>
                <a:ext cx="0" cy="240"/>
              </a:xfrm>
              <a:prstGeom prst="line">
                <a:avLst/>
              </a:prstGeom>
              <a:noFill/>
              <a:ln w="19050" cap="sq">
                <a:solidFill>
                  <a:schemeClr val="tx1"/>
                </a:solidFill>
                <a:round/>
                <a:headEnd/>
                <a:tailEnd/>
              </a:ln>
              <a:effectLst/>
            </p:spPr>
            <p:txBody>
              <a:bodyPr/>
              <a:lstStyle/>
              <a:p>
                <a:endParaRPr lang="fr-FR"/>
              </a:p>
            </p:txBody>
          </p:sp>
          <p:sp>
            <p:nvSpPr>
              <p:cNvPr id="276585" name="Line 105"/>
              <p:cNvSpPr>
                <a:spLocks noChangeShapeType="1"/>
              </p:cNvSpPr>
              <p:nvPr/>
            </p:nvSpPr>
            <p:spPr bwMode="auto">
              <a:xfrm>
                <a:off x="5664" y="1344"/>
                <a:ext cx="0" cy="240"/>
              </a:xfrm>
              <a:prstGeom prst="line">
                <a:avLst/>
              </a:prstGeom>
              <a:noFill/>
              <a:ln w="19050" cap="sq">
                <a:solidFill>
                  <a:schemeClr val="tx1"/>
                </a:solidFill>
                <a:round/>
                <a:headEnd/>
                <a:tailEnd/>
              </a:ln>
              <a:effectLst/>
            </p:spPr>
            <p:txBody>
              <a:bodyPr/>
              <a:lstStyle/>
              <a:p>
                <a:endParaRPr lang="fr-FR"/>
              </a:p>
            </p:txBody>
          </p:sp>
        </p:grpSp>
        <p:sp>
          <p:nvSpPr>
            <p:cNvPr id="276587" name="Line 107"/>
            <p:cNvSpPr>
              <a:spLocks noChangeShapeType="1"/>
            </p:cNvSpPr>
            <p:nvPr/>
          </p:nvSpPr>
          <p:spPr bwMode="auto">
            <a:xfrm>
              <a:off x="4944" y="1715"/>
              <a:ext cx="240" cy="0"/>
            </a:xfrm>
            <a:prstGeom prst="line">
              <a:avLst/>
            </a:prstGeom>
            <a:noFill/>
            <a:ln w="28575">
              <a:solidFill>
                <a:schemeClr val="tx1"/>
              </a:solidFill>
              <a:round/>
              <a:headEnd type="triangle" w="med" len="med"/>
              <a:tailEnd type="triangle" w="med" len="med"/>
            </a:ln>
            <a:effectLst/>
          </p:spPr>
          <p:txBody>
            <a:bodyPr/>
            <a:lstStyle/>
            <a:p>
              <a:endParaRPr lang="fr-FR"/>
            </a:p>
          </p:txBody>
        </p:sp>
        <p:grpSp>
          <p:nvGrpSpPr>
            <p:cNvPr id="276588" name="Group 108"/>
            <p:cNvGrpSpPr>
              <a:grpSpLocks/>
            </p:cNvGrpSpPr>
            <p:nvPr/>
          </p:nvGrpSpPr>
          <p:grpSpPr bwMode="auto">
            <a:xfrm>
              <a:off x="4416" y="2217"/>
              <a:ext cx="1056" cy="228"/>
              <a:chOff x="4512" y="2112"/>
              <a:chExt cx="1056" cy="240"/>
            </a:xfrm>
          </p:grpSpPr>
          <p:sp>
            <p:nvSpPr>
              <p:cNvPr id="276589" name="Rectangle 109"/>
              <p:cNvSpPr>
                <a:spLocks noChangeArrowheads="1"/>
              </p:cNvSpPr>
              <p:nvPr/>
            </p:nvSpPr>
            <p:spPr bwMode="auto">
              <a:xfrm>
                <a:off x="4512" y="2112"/>
                <a:ext cx="528" cy="240"/>
              </a:xfrm>
              <a:prstGeom prst="rect">
                <a:avLst/>
              </a:prstGeom>
              <a:solidFill>
                <a:srgbClr val="3399FF"/>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Interface de visualisation</a:t>
                </a:r>
              </a:p>
            </p:txBody>
          </p:sp>
          <p:sp>
            <p:nvSpPr>
              <p:cNvPr id="276590" name="Rectangle 110"/>
              <p:cNvSpPr>
                <a:spLocks noChangeArrowheads="1"/>
              </p:cNvSpPr>
              <p:nvPr/>
            </p:nvSpPr>
            <p:spPr bwMode="auto">
              <a:xfrm>
                <a:off x="5040" y="2112"/>
                <a:ext cx="528" cy="240"/>
              </a:xfrm>
              <a:prstGeom prst="rect">
                <a:avLst/>
              </a:prstGeom>
              <a:solidFill>
                <a:srgbClr val="FF505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Interface de manipulation</a:t>
                </a:r>
              </a:p>
            </p:txBody>
          </p:sp>
          <p:sp>
            <p:nvSpPr>
              <p:cNvPr id="276591" name="Line 111"/>
              <p:cNvSpPr>
                <a:spLocks noChangeShapeType="1"/>
              </p:cNvSpPr>
              <p:nvPr/>
            </p:nvSpPr>
            <p:spPr bwMode="auto">
              <a:xfrm>
                <a:off x="4512" y="2112"/>
                <a:ext cx="1056" cy="0"/>
              </a:xfrm>
              <a:prstGeom prst="line">
                <a:avLst/>
              </a:prstGeom>
              <a:noFill/>
              <a:ln w="19050" cap="sq">
                <a:solidFill>
                  <a:schemeClr val="tx1"/>
                </a:solidFill>
                <a:round/>
                <a:headEnd/>
                <a:tailEnd/>
              </a:ln>
              <a:effectLst/>
            </p:spPr>
            <p:txBody>
              <a:bodyPr/>
              <a:lstStyle/>
              <a:p>
                <a:endParaRPr lang="fr-FR"/>
              </a:p>
            </p:txBody>
          </p:sp>
          <p:sp>
            <p:nvSpPr>
              <p:cNvPr id="276592" name="Line 112"/>
              <p:cNvSpPr>
                <a:spLocks noChangeShapeType="1"/>
              </p:cNvSpPr>
              <p:nvPr/>
            </p:nvSpPr>
            <p:spPr bwMode="auto">
              <a:xfrm>
                <a:off x="4512" y="2352"/>
                <a:ext cx="1056" cy="0"/>
              </a:xfrm>
              <a:prstGeom prst="line">
                <a:avLst/>
              </a:prstGeom>
              <a:noFill/>
              <a:ln w="19050" cap="sq">
                <a:solidFill>
                  <a:schemeClr val="tx1"/>
                </a:solidFill>
                <a:round/>
                <a:headEnd/>
                <a:tailEnd/>
              </a:ln>
              <a:effectLst/>
            </p:spPr>
            <p:txBody>
              <a:bodyPr/>
              <a:lstStyle/>
              <a:p>
                <a:endParaRPr lang="fr-FR"/>
              </a:p>
            </p:txBody>
          </p:sp>
          <p:sp>
            <p:nvSpPr>
              <p:cNvPr id="276593" name="Line 113"/>
              <p:cNvSpPr>
                <a:spLocks noChangeShapeType="1"/>
              </p:cNvSpPr>
              <p:nvPr/>
            </p:nvSpPr>
            <p:spPr bwMode="auto">
              <a:xfrm>
                <a:off x="4512" y="2112"/>
                <a:ext cx="0" cy="240"/>
              </a:xfrm>
              <a:prstGeom prst="line">
                <a:avLst/>
              </a:prstGeom>
              <a:noFill/>
              <a:ln w="19050" cap="sq">
                <a:solidFill>
                  <a:schemeClr val="tx1"/>
                </a:solidFill>
                <a:round/>
                <a:headEnd/>
                <a:tailEnd/>
              </a:ln>
              <a:effectLst/>
            </p:spPr>
            <p:txBody>
              <a:bodyPr/>
              <a:lstStyle/>
              <a:p>
                <a:endParaRPr lang="fr-FR"/>
              </a:p>
            </p:txBody>
          </p:sp>
          <p:sp>
            <p:nvSpPr>
              <p:cNvPr id="276594" name="Line 114"/>
              <p:cNvSpPr>
                <a:spLocks noChangeShapeType="1"/>
              </p:cNvSpPr>
              <p:nvPr/>
            </p:nvSpPr>
            <p:spPr bwMode="auto">
              <a:xfrm>
                <a:off x="5568" y="2112"/>
                <a:ext cx="0" cy="240"/>
              </a:xfrm>
              <a:prstGeom prst="line">
                <a:avLst/>
              </a:prstGeom>
              <a:noFill/>
              <a:ln w="19050" cap="sq">
                <a:solidFill>
                  <a:schemeClr val="tx1"/>
                </a:solidFill>
                <a:round/>
                <a:headEnd/>
                <a:tailEnd/>
              </a:ln>
              <a:effectLst/>
            </p:spPr>
            <p:txBody>
              <a:bodyPr/>
              <a:lstStyle/>
              <a:p>
                <a:endParaRPr lang="fr-FR"/>
              </a:p>
            </p:txBody>
          </p:sp>
          <p:sp>
            <p:nvSpPr>
              <p:cNvPr id="276595" name="Line 115"/>
              <p:cNvSpPr>
                <a:spLocks noChangeShapeType="1"/>
              </p:cNvSpPr>
              <p:nvPr/>
            </p:nvSpPr>
            <p:spPr bwMode="auto">
              <a:xfrm>
                <a:off x="5040" y="2112"/>
                <a:ext cx="0" cy="240"/>
              </a:xfrm>
              <a:prstGeom prst="line">
                <a:avLst/>
              </a:prstGeom>
              <a:noFill/>
              <a:ln w="19050">
                <a:solidFill>
                  <a:schemeClr val="tx1"/>
                </a:solidFill>
                <a:round/>
                <a:headEnd/>
                <a:tailEnd/>
              </a:ln>
              <a:effectLst/>
            </p:spPr>
            <p:txBody>
              <a:bodyPr/>
              <a:lstStyle/>
              <a:p>
                <a:endParaRPr lang="fr-FR"/>
              </a:p>
            </p:txBody>
          </p:sp>
        </p:grpSp>
        <p:grpSp>
          <p:nvGrpSpPr>
            <p:cNvPr id="276604" name="Group 124"/>
            <p:cNvGrpSpPr>
              <a:grpSpLocks/>
            </p:cNvGrpSpPr>
            <p:nvPr/>
          </p:nvGrpSpPr>
          <p:grpSpPr bwMode="auto">
            <a:xfrm>
              <a:off x="4656" y="2673"/>
              <a:ext cx="624" cy="495"/>
              <a:chOff x="4704" y="2736"/>
              <a:chExt cx="672" cy="521"/>
            </a:xfrm>
          </p:grpSpPr>
          <p:sp>
            <p:nvSpPr>
              <p:cNvPr id="276605" name="Rectangle 125"/>
              <p:cNvSpPr>
                <a:spLocks noChangeArrowheads="1"/>
              </p:cNvSpPr>
              <p:nvPr/>
            </p:nvSpPr>
            <p:spPr bwMode="auto">
              <a:xfrm>
                <a:off x="4704" y="2908"/>
                <a:ext cx="672" cy="349"/>
              </a:xfrm>
              <a:prstGeom prst="rect">
                <a:avLst/>
              </a:prstGeom>
              <a:solidFill>
                <a:schemeClr val="bg1"/>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solidFill>
                      <a:srgbClr val="0033CC"/>
                    </a:solidFill>
                    <a:latin typeface="Times New Roman" pitchFamily="18" charset="0"/>
                  </a:rPr>
                  <a:t>Planification</a:t>
                </a:r>
              </a:p>
              <a:p>
                <a:pPr algn="ctr">
                  <a:spcBef>
                    <a:spcPct val="20000"/>
                  </a:spcBef>
                  <a:buClr>
                    <a:schemeClr val="folHlink"/>
                  </a:buClr>
                  <a:buSzPct val="60000"/>
                  <a:buFont typeface="Wingdings" pitchFamily="2" charset="2"/>
                  <a:buNone/>
                </a:pPr>
                <a:r>
                  <a:rPr lang="fr-FR" sz="900" b="1">
                    <a:solidFill>
                      <a:srgbClr val="0033CC"/>
                    </a:solidFill>
                    <a:latin typeface="Times New Roman" pitchFamily="18" charset="0"/>
                  </a:rPr>
                  <a:t>Simulation</a:t>
                </a:r>
              </a:p>
              <a:p>
                <a:pPr algn="ctr">
                  <a:spcBef>
                    <a:spcPct val="20000"/>
                  </a:spcBef>
                  <a:buClr>
                    <a:schemeClr val="folHlink"/>
                  </a:buClr>
                  <a:buSzPct val="60000"/>
                  <a:buFont typeface="Wingdings" pitchFamily="2" charset="2"/>
                  <a:buNone/>
                </a:pPr>
                <a:r>
                  <a:rPr lang="fr-FR" sz="900" b="1">
                    <a:solidFill>
                      <a:srgbClr val="0033CC"/>
                    </a:solidFill>
                    <a:latin typeface="Times New Roman" pitchFamily="18" charset="0"/>
                  </a:rPr>
                  <a:t>Opération</a:t>
                </a:r>
              </a:p>
            </p:txBody>
          </p:sp>
          <p:sp>
            <p:nvSpPr>
              <p:cNvPr id="276606" name="Rectangle 126"/>
              <p:cNvSpPr>
                <a:spLocks noChangeArrowheads="1"/>
              </p:cNvSpPr>
              <p:nvPr/>
            </p:nvSpPr>
            <p:spPr bwMode="auto">
              <a:xfrm>
                <a:off x="4704" y="2736"/>
                <a:ext cx="672" cy="172"/>
              </a:xfrm>
              <a:prstGeom prst="rect">
                <a:avLst/>
              </a:prstGeom>
              <a:solidFill>
                <a:srgbClr val="0033CC"/>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solidFill>
                      <a:schemeClr val="bg1"/>
                    </a:solidFill>
                    <a:latin typeface="Times New Roman" pitchFamily="18" charset="0"/>
                  </a:rPr>
                  <a:t>Chirurgien</a:t>
                </a:r>
              </a:p>
            </p:txBody>
          </p:sp>
          <p:sp>
            <p:nvSpPr>
              <p:cNvPr id="276607" name="Line 127"/>
              <p:cNvSpPr>
                <a:spLocks noChangeShapeType="1"/>
              </p:cNvSpPr>
              <p:nvPr/>
            </p:nvSpPr>
            <p:spPr bwMode="auto">
              <a:xfrm>
                <a:off x="4704" y="2736"/>
                <a:ext cx="672" cy="0"/>
              </a:xfrm>
              <a:prstGeom prst="line">
                <a:avLst/>
              </a:prstGeom>
              <a:noFill/>
              <a:ln w="19050" cap="sq">
                <a:solidFill>
                  <a:schemeClr val="tx1"/>
                </a:solidFill>
                <a:round/>
                <a:headEnd/>
                <a:tailEnd/>
              </a:ln>
              <a:effectLst/>
            </p:spPr>
            <p:txBody>
              <a:bodyPr/>
              <a:lstStyle/>
              <a:p>
                <a:endParaRPr lang="fr-FR"/>
              </a:p>
            </p:txBody>
          </p:sp>
          <p:sp>
            <p:nvSpPr>
              <p:cNvPr id="276608" name="Line 128"/>
              <p:cNvSpPr>
                <a:spLocks noChangeShapeType="1"/>
              </p:cNvSpPr>
              <p:nvPr/>
            </p:nvSpPr>
            <p:spPr bwMode="auto">
              <a:xfrm>
                <a:off x="4704" y="3257"/>
                <a:ext cx="672" cy="0"/>
              </a:xfrm>
              <a:prstGeom prst="line">
                <a:avLst/>
              </a:prstGeom>
              <a:noFill/>
              <a:ln w="19050" cap="sq">
                <a:solidFill>
                  <a:schemeClr val="tx1"/>
                </a:solidFill>
                <a:round/>
                <a:headEnd/>
                <a:tailEnd/>
              </a:ln>
              <a:effectLst/>
            </p:spPr>
            <p:txBody>
              <a:bodyPr/>
              <a:lstStyle/>
              <a:p>
                <a:endParaRPr lang="fr-FR"/>
              </a:p>
            </p:txBody>
          </p:sp>
          <p:sp>
            <p:nvSpPr>
              <p:cNvPr id="276609" name="Line 129"/>
              <p:cNvSpPr>
                <a:spLocks noChangeShapeType="1"/>
              </p:cNvSpPr>
              <p:nvPr/>
            </p:nvSpPr>
            <p:spPr bwMode="auto">
              <a:xfrm>
                <a:off x="4704" y="2736"/>
                <a:ext cx="0" cy="521"/>
              </a:xfrm>
              <a:prstGeom prst="line">
                <a:avLst/>
              </a:prstGeom>
              <a:noFill/>
              <a:ln w="19050" cap="sq">
                <a:solidFill>
                  <a:schemeClr val="tx1"/>
                </a:solidFill>
                <a:round/>
                <a:headEnd/>
                <a:tailEnd/>
              </a:ln>
              <a:effectLst/>
            </p:spPr>
            <p:txBody>
              <a:bodyPr/>
              <a:lstStyle/>
              <a:p>
                <a:endParaRPr lang="fr-FR"/>
              </a:p>
            </p:txBody>
          </p:sp>
          <p:sp>
            <p:nvSpPr>
              <p:cNvPr id="276610" name="Line 130"/>
              <p:cNvSpPr>
                <a:spLocks noChangeShapeType="1"/>
              </p:cNvSpPr>
              <p:nvPr/>
            </p:nvSpPr>
            <p:spPr bwMode="auto">
              <a:xfrm>
                <a:off x="5376" y="2736"/>
                <a:ext cx="0" cy="521"/>
              </a:xfrm>
              <a:prstGeom prst="line">
                <a:avLst/>
              </a:prstGeom>
              <a:noFill/>
              <a:ln w="19050" cap="sq">
                <a:solidFill>
                  <a:schemeClr val="tx1"/>
                </a:solidFill>
                <a:round/>
                <a:headEnd/>
                <a:tailEnd/>
              </a:ln>
              <a:effectLst/>
            </p:spPr>
            <p:txBody>
              <a:bodyPr/>
              <a:lstStyle/>
              <a:p>
                <a:endParaRPr lang="fr-FR"/>
              </a:p>
            </p:txBody>
          </p:sp>
          <p:sp>
            <p:nvSpPr>
              <p:cNvPr id="276611" name="Line 131"/>
              <p:cNvSpPr>
                <a:spLocks noChangeShapeType="1"/>
              </p:cNvSpPr>
              <p:nvPr/>
            </p:nvSpPr>
            <p:spPr bwMode="auto">
              <a:xfrm>
                <a:off x="4704" y="2908"/>
                <a:ext cx="672" cy="0"/>
              </a:xfrm>
              <a:prstGeom prst="line">
                <a:avLst/>
              </a:prstGeom>
              <a:noFill/>
              <a:ln w="19050" cap="sq">
                <a:solidFill>
                  <a:schemeClr val="tx1"/>
                </a:solidFill>
                <a:round/>
                <a:headEnd/>
                <a:tailEnd/>
              </a:ln>
              <a:effectLst/>
            </p:spPr>
            <p:txBody>
              <a:bodyPr/>
              <a:lstStyle/>
              <a:p>
                <a:endParaRPr lang="fr-FR"/>
              </a:p>
            </p:txBody>
          </p:sp>
        </p:grpSp>
        <p:sp>
          <p:nvSpPr>
            <p:cNvPr id="276612" name="Line 132"/>
            <p:cNvSpPr>
              <a:spLocks noChangeShapeType="1"/>
            </p:cNvSpPr>
            <p:nvPr/>
          </p:nvSpPr>
          <p:spPr bwMode="auto">
            <a:xfrm>
              <a:off x="4608" y="1852"/>
              <a:ext cx="0" cy="182"/>
            </a:xfrm>
            <a:prstGeom prst="line">
              <a:avLst/>
            </a:prstGeom>
            <a:noFill/>
            <a:ln w="28575">
              <a:solidFill>
                <a:schemeClr val="tx1"/>
              </a:solidFill>
              <a:round/>
              <a:headEnd type="triangle" w="med" len="med"/>
              <a:tailEnd/>
            </a:ln>
            <a:effectLst/>
          </p:spPr>
          <p:txBody>
            <a:bodyPr/>
            <a:lstStyle/>
            <a:p>
              <a:endParaRPr lang="fr-FR"/>
            </a:p>
          </p:txBody>
        </p:sp>
        <p:sp>
          <p:nvSpPr>
            <p:cNvPr id="276613" name="Line 133"/>
            <p:cNvSpPr>
              <a:spLocks noChangeShapeType="1"/>
            </p:cNvSpPr>
            <p:nvPr/>
          </p:nvSpPr>
          <p:spPr bwMode="auto">
            <a:xfrm>
              <a:off x="4608" y="2034"/>
              <a:ext cx="1008" cy="0"/>
            </a:xfrm>
            <a:prstGeom prst="line">
              <a:avLst/>
            </a:prstGeom>
            <a:noFill/>
            <a:ln w="28575">
              <a:solidFill>
                <a:schemeClr val="tx1"/>
              </a:solidFill>
              <a:round/>
              <a:headEnd/>
              <a:tailEnd/>
            </a:ln>
            <a:effectLst/>
          </p:spPr>
          <p:txBody>
            <a:bodyPr/>
            <a:lstStyle/>
            <a:p>
              <a:endParaRPr lang="fr-FR"/>
            </a:p>
          </p:txBody>
        </p:sp>
        <p:sp>
          <p:nvSpPr>
            <p:cNvPr id="276614" name="Line 134"/>
            <p:cNvSpPr>
              <a:spLocks noChangeShapeType="1"/>
            </p:cNvSpPr>
            <p:nvPr/>
          </p:nvSpPr>
          <p:spPr bwMode="auto">
            <a:xfrm>
              <a:off x="4944" y="2034"/>
              <a:ext cx="0" cy="183"/>
            </a:xfrm>
            <a:prstGeom prst="line">
              <a:avLst/>
            </a:prstGeom>
            <a:noFill/>
            <a:ln w="28575">
              <a:solidFill>
                <a:schemeClr val="tx1"/>
              </a:solidFill>
              <a:round/>
              <a:headEnd/>
              <a:tailEnd type="triangle" w="med" len="med"/>
            </a:ln>
            <a:effectLst/>
          </p:spPr>
          <p:txBody>
            <a:bodyPr/>
            <a:lstStyle/>
            <a:p>
              <a:endParaRPr lang="fr-FR"/>
            </a:p>
          </p:txBody>
        </p:sp>
        <p:sp>
          <p:nvSpPr>
            <p:cNvPr id="276618" name="AutoShape 138"/>
            <p:cNvSpPr>
              <a:spLocks noChangeArrowheads="1"/>
            </p:cNvSpPr>
            <p:nvPr/>
          </p:nvSpPr>
          <p:spPr bwMode="auto">
            <a:xfrm>
              <a:off x="4896" y="2445"/>
              <a:ext cx="144" cy="228"/>
            </a:xfrm>
            <a:prstGeom prst="upDownArrow">
              <a:avLst>
                <a:gd name="adj1" fmla="val 50000"/>
                <a:gd name="adj2" fmla="val 31667"/>
              </a:avLst>
            </a:prstGeom>
            <a:solidFill>
              <a:schemeClr val="bg1"/>
            </a:solidFill>
            <a:ln w="19050">
              <a:solidFill>
                <a:schemeClr val="tx1"/>
              </a:solidFill>
              <a:miter lim="800000"/>
              <a:headEnd/>
              <a:tailEnd/>
            </a:ln>
            <a:effectLst/>
          </p:spPr>
          <p:txBody>
            <a:bodyPr wrap="none" anchor="ctr"/>
            <a:lstStyle/>
            <a:p>
              <a:endParaRPr lang="fr-FR"/>
            </a:p>
          </p:txBody>
        </p:sp>
        <p:sp>
          <p:nvSpPr>
            <p:cNvPr id="276622" name="Line 142"/>
            <p:cNvSpPr>
              <a:spLocks noChangeShapeType="1"/>
            </p:cNvSpPr>
            <p:nvPr/>
          </p:nvSpPr>
          <p:spPr bwMode="auto">
            <a:xfrm>
              <a:off x="5280" y="2810"/>
              <a:ext cx="480" cy="0"/>
            </a:xfrm>
            <a:prstGeom prst="line">
              <a:avLst/>
            </a:prstGeom>
            <a:noFill/>
            <a:ln w="28575">
              <a:solidFill>
                <a:srgbClr val="CC3300"/>
              </a:solidFill>
              <a:prstDash val="dash"/>
              <a:round/>
              <a:headEnd/>
              <a:tailEnd/>
            </a:ln>
            <a:effectLst/>
          </p:spPr>
          <p:txBody>
            <a:bodyPr/>
            <a:lstStyle/>
            <a:p>
              <a:endParaRPr lang="fr-FR"/>
            </a:p>
          </p:txBody>
        </p:sp>
        <p:grpSp>
          <p:nvGrpSpPr>
            <p:cNvPr id="276685" name="Group 205"/>
            <p:cNvGrpSpPr>
              <a:grpSpLocks/>
            </p:cNvGrpSpPr>
            <p:nvPr/>
          </p:nvGrpSpPr>
          <p:grpSpPr bwMode="auto">
            <a:xfrm>
              <a:off x="4416" y="3403"/>
              <a:ext cx="1056" cy="228"/>
              <a:chOff x="4512" y="2112"/>
              <a:chExt cx="1056" cy="240"/>
            </a:xfrm>
          </p:grpSpPr>
          <p:sp>
            <p:nvSpPr>
              <p:cNvPr id="276686" name="Rectangle 206"/>
              <p:cNvSpPr>
                <a:spLocks noChangeArrowheads="1"/>
              </p:cNvSpPr>
              <p:nvPr/>
            </p:nvSpPr>
            <p:spPr bwMode="auto">
              <a:xfrm>
                <a:off x="4512" y="2112"/>
                <a:ext cx="528" cy="240"/>
              </a:xfrm>
              <a:prstGeom prst="rect">
                <a:avLst/>
              </a:prstGeom>
              <a:solidFill>
                <a:srgbClr val="3399FF"/>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Interface de visualisation</a:t>
                </a:r>
              </a:p>
            </p:txBody>
          </p:sp>
          <p:sp>
            <p:nvSpPr>
              <p:cNvPr id="276687" name="Rectangle 207"/>
              <p:cNvSpPr>
                <a:spLocks noChangeArrowheads="1"/>
              </p:cNvSpPr>
              <p:nvPr/>
            </p:nvSpPr>
            <p:spPr bwMode="auto">
              <a:xfrm>
                <a:off x="5040" y="2112"/>
                <a:ext cx="528" cy="240"/>
              </a:xfrm>
              <a:prstGeom prst="rect">
                <a:avLst/>
              </a:prstGeom>
              <a:solidFill>
                <a:srgbClr val="FF505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Interface de téléopération</a:t>
                </a:r>
              </a:p>
            </p:txBody>
          </p:sp>
          <p:sp>
            <p:nvSpPr>
              <p:cNvPr id="276688" name="Line 208"/>
              <p:cNvSpPr>
                <a:spLocks noChangeShapeType="1"/>
              </p:cNvSpPr>
              <p:nvPr/>
            </p:nvSpPr>
            <p:spPr bwMode="auto">
              <a:xfrm>
                <a:off x="4512" y="2112"/>
                <a:ext cx="1056" cy="0"/>
              </a:xfrm>
              <a:prstGeom prst="line">
                <a:avLst/>
              </a:prstGeom>
              <a:noFill/>
              <a:ln w="19050" cap="sq">
                <a:solidFill>
                  <a:schemeClr val="tx1"/>
                </a:solidFill>
                <a:round/>
                <a:headEnd/>
                <a:tailEnd/>
              </a:ln>
              <a:effectLst/>
            </p:spPr>
            <p:txBody>
              <a:bodyPr/>
              <a:lstStyle/>
              <a:p>
                <a:endParaRPr lang="fr-FR"/>
              </a:p>
            </p:txBody>
          </p:sp>
          <p:sp>
            <p:nvSpPr>
              <p:cNvPr id="276689" name="Line 209"/>
              <p:cNvSpPr>
                <a:spLocks noChangeShapeType="1"/>
              </p:cNvSpPr>
              <p:nvPr/>
            </p:nvSpPr>
            <p:spPr bwMode="auto">
              <a:xfrm>
                <a:off x="4512" y="2352"/>
                <a:ext cx="1056" cy="0"/>
              </a:xfrm>
              <a:prstGeom prst="line">
                <a:avLst/>
              </a:prstGeom>
              <a:noFill/>
              <a:ln w="19050" cap="sq">
                <a:solidFill>
                  <a:schemeClr val="tx1"/>
                </a:solidFill>
                <a:round/>
                <a:headEnd/>
                <a:tailEnd/>
              </a:ln>
              <a:effectLst/>
            </p:spPr>
            <p:txBody>
              <a:bodyPr/>
              <a:lstStyle/>
              <a:p>
                <a:endParaRPr lang="fr-FR"/>
              </a:p>
            </p:txBody>
          </p:sp>
          <p:sp>
            <p:nvSpPr>
              <p:cNvPr id="276690" name="Line 210"/>
              <p:cNvSpPr>
                <a:spLocks noChangeShapeType="1"/>
              </p:cNvSpPr>
              <p:nvPr/>
            </p:nvSpPr>
            <p:spPr bwMode="auto">
              <a:xfrm>
                <a:off x="4512" y="2112"/>
                <a:ext cx="0" cy="240"/>
              </a:xfrm>
              <a:prstGeom prst="line">
                <a:avLst/>
              </a:prstGeom>
              <a:noFill/>
              <a:ln w="19050" cap="sq">
                <a:solidFill>
                  <a:schemeClr val="tx1"/>
                </a:solidFill>
                <a:round/>
                <a:headEnd/>
                <a:tailEnd/>
              </a:ln>
              <a:effectLst/>
            </p:spPr>
            <p:txBody>
              <a:bodyPr/>
              <a:lstStyle/>
              <a:p>
                <a:endParaRPr lang="fr-FR"/>
              </a:p>
            </p:txBody>
          </p:sp>
          <p:sp>
            <p:nvSpPr>
              <p:cNvPr id="276691" name="Line 211"/>
              <p:cNvSpPr>
                <a:spLocks noChangeShapeType="1"/>
              </p:cNvSpPr>
              <p:nvPr/>
            </p:nvSpPr>
            <p:spPr bwMode="auto">
              <a:xfrm>
                <a:off x="5568" y="2112"/>
                <a:ext cx="0" cy="240"/>
              </a:xfrm>
              <a:prstGeom prst="line">
                <a:avLst/>
              </a:prstGeom>
              <a:noFill/>
              <a:ln w="19050" cap="sq">
                <a:solidFill>
                  <a:schemeClr val="tx1"/>
                </a:solidFill>
                <a:round/>
                <a:headEnd/>
                <a:tailEnd/>
              </a:ln>
              <a:effectLst/>
            </p:spPr>
            <p:txBody>
              <a:bodyPr/>
              <a:lstStyle/>
              <a:p>
                <a:endParaRPr lang="fr-FR"/>
              </a:p>
            </p:txBody>
          </p:sp>
          <p:sp>
            <p:nvSpPr>
              <p:cNvPr id="276692" name="Line 212"/>
              <p:cNvSpPr>
                <a:spLocks noChangeShapeType="1"/>
              </p:cNvSpPr>
              <p:nvPr/>
            </p:nvSpPr>
            <p:spPr bwMode="auto">
              <a:xfrm>
                <a:off x="5040" y="2112"/>
                <a:ext cx="0" cy="240"/>
              </a:xfrm>
              <a:prstGeom prst="line">
                <a:avLst/>
              </a:prstGeom>
              <a:noFill/>
              <a:ln w="19050">
                <a:solidFill>
                  <a:schemeClr val="tx1"/>
                </a:solidFill>
                <a:round/>
                <a:headEnd/>
                <a:tailEnd/>
              </a:ln>
              <a:effectLst/>
            </p:spPr>
            <p:txBody>
              <a:bodyPr/>
              <a:lstStyle/>
              <a:p>
                <a:endParaRPr lang="fr-FR"/>
              </a:p>
            </p:txBody>
          </p:sp>
        </p:grpSp>
        <p:sp>
          <p:nvSpPr>
            <p:cNvPr id="276693" name="AutoShape 213"/>
            <p:cNvSpPr>
              <a:spLocks noChangeArrowheads="1"/>
            </p:cNvSpPr>
            <p:nvPr/>
          </p:nvSpPr>
          <p:spPr bwMode="auto">
            <a:xfrm>
              <a:off x="4896" y="3175"/>
              <a:ext cx="144" cy="228"/>
            </a:xfrm>
            <a:prstGeom prst="upDownArrow">
              <a:avLst>
                <a:gd name="adj1" fmla="val 50000"/>
                <a:gd name="adj2" fmla="val 31667"/>
              </a:avLst>
            </a:prstGeom>
            <a:solidFill>
              <a:schemeClr val="bg1"/>
            </a:solidFill>
            <a:ln w="19050">
              <a:solidFill>
                <a:schemeClr val="tx1"/>
              </a:solidFill>
              <a:miter lim="800000"/>
              <a:headEnd/>
              <a:tailEnd/>
            </a:ln>
            <a:effectLst/>
          </p:spPr>
          <p:txBody>
            <a:bodyPr wrap="none" anchor="ctr"/>
            <a:lstStyle/>
            <a:p>
              <a:endParaRPr lang="fr-FR"/>
            </a:p>
          </p:txBody>
        </p:sp>
        <p:sp>
          <p:nvSpPr>
            <p:cNvPr id="276694" name="Line 214"/>
            <p:cNvSpPr>
              <a:spLocks noChangeShapeType="1"/>
            </p:cNvSpPr>
            <p:nvPr/>
          </p:nvSpPr>
          <p:spPr bwMode="auto">
            <a:xfrm>
              <a:off x="4176" y="3494"/>
              <a:ext cx="240" cy="0"/>
            </a:xfrm>
            <a:prstGeom prst="line">
              <a:avLst/>
            </a:prstGeom>
            <a:noFill/>
            <a:ln w="28575">
              <a:solidFill>
                <a:schemeClr val="tx1"/>
              </a:solidFill>
              <a:round/>
              <a:headEnd/>
              <a:tailEnd type="triangle" w="med" len="med"/>
            </a:ln>
            <a:effectLst/>
          </p:spPr>
          <p:txBody>
            <a:bodyPr/>
            <a:lstStyle/>
            <a:p>
              <a:endParaRPr lang="fr-FR"/>
            </a:p>
          </p:txBody>
        </p:sp>
        <p:grpSp>
          <p:nvGrpSpPr>
            <p:cNvPr id="276695" name="Group 215"/>
            <p:cNvGrpSpPr>
              <a:grpSpLocks/>
            </p:cNvGrpSpPr>
            <p:nvPr/>
          </p:nvGrpSpPr>
          <p:grpSpPr bwMode="auto">
            <a:xfrm>
              <a:off x="3312" y="3768"/>
              <a:ext cx="816" cy="436"/>
              <a:chOff x="3552" y="3600"/>
              <a:chExt cx="816" cy="459"/>
            </a:xfrm>
          </p:grpSpPr>
          <p:sp>
            <p:nvSpPr>
              <p:cNvPr id="276696" name="Rectangle 216"/>
              <p:cNvSpPr>
                <a:spLocks noChangeArrowheads="1"/>
              </p:cNvSpPr>
              <p:nvPr/>
            </p:nvSpPr>
            <p:spPr bwMode="auto">
              <a:xfrm>
                <a:off x="3552" y="3744"/>
                <a:ext cx="816" cy="315"/>
              </a:xfrm>
              <a:prstGeom prst="rect">
                <a:avLst/>
              </a:prstGeom>
              <a:solidFill>
                <a:schemeClr val="bg1"/>
              </a:solid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PID,  asservissement visuel, multi-capteur, adaptatif, …</a:t>
                </a:r>
              </a:p>
            </p:txBody>
          </p:sp>
          <p:sp>
            <p:nvSpPr>
              <p:cNvPr id="276697" name="Rectangle 217"/>
              <p:cNvSpPr>
                <a:spLocks noChangeArrowheads="1"/>
              </p:cNvSpPr>
              <p:nvPr/>
            </p:nvSpPr>
            <p:spPr bwMode="auto">
              <a:xfrm>
                <a:off x="3552" y="3600"/>
                <a:ext cx="816" cy="144"/>
              </a:xfrm>
              <a:prstGeom prst="rect">
                <a:avLst/>
              </a:prstGeom>
              <a:solidFill>
                <a:srgbClr val="FF505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Commande robotique</a:t>
                </a:r>
              </a:p>
            </p:txBody>
          </p:sp>
          <p:sp>
            <p:nvSpPr>
              <p:cNvPr id="276698" name="Line 218"/>
              <p:cNvSpPr>
                <a:spLocks noChangeShapeType="1"/>
              </p:cNvSpPr>
              <p:nvPr/>
            </p:nvSpPr>
            <p:spPr bwMode="auto">
              <a:xfrm>
                <a:off x="3552" y="3600"/>
                <a:ext cx="816" cy="0"/>
              </a:xfrm>
              <a:prstGeom prst="line">
                <a:avLst/>
              </a:prstGeom>
              <a:noFill/>
              <a:ln w="19050" cap="sq">
                <a:solidFill>
                  <a:schemeClr val="tx1"/>
                </a:solidFill>
                <a:round/>
                <a:headEnd/>
                <a:tailEnd/>
              </a:ln>
              <a:effectLst/>
            </p:spPr>
            <p:txBody>
              <a:bodyPr/>
              <a:lstStyle/>
              <a:p>
                <a:endParaRPr lang="fr-FR"/>
              </a:p>
            </p:txBody>
          </p:sp>
          <p:sp>
            <p:nvSpPr>
              <p:cNvPr id="276699" name="Line 219"/>
              <p:cNvSpPr>
                <a:spLocks noChangeShapeType="1"/>
              </p:cNvSpPr>
              <p:nvPr/>
            </p:nvSpPr>
            <p:spPr bwMode="auto">
              <a:xfrm>
                <a:off x="3552" y="4059"/>
                <a:ext cx="816" cy="0"/>
              </a:xfrm>
              <a:prstGeom prst="line">
                <a:avLst/>
              </a:prstGeom>
              <a:noFill/>
              <a:ln w="19050" cap="sq">
                <a:solidFill>
                  <a:schemeClr val="tx1"/>
                </a:solidFill>
                <a:round/>
                <a:headEnd/>
                <a:tailEnd/>
              </a:ln>
              <a:effectLst/>
            </p:spPr>
            <p:txBody>
              <a:bodyPr/>
              <a:lstStyle/>
              <a:p>
                <a:endParaRPr lang="fr-FR"/>
              </a:p>
            </p:txBody>
          </p:sp>
          <p:sp>
            <p:nvSpPr>
              <p:cNvPr id="276700" name="Line 220"/>
              <p:cNvSpPr>
                <a:spLocks noChangeShapeType="1"/>
              </p:cNvSpPr>
              <p:nvPr/>
            </p:nvSpPr>
            <p:spPr bwMode="auto">
              <a:xfrm>
                <a:off x="3552" y="3600"/>
                <a:ext cx="0" cy="459"/>
              </a:xfrm>
              <a:prstGeom prst="line">
                <a:avLst/>
              </a:prstGeom>
              <a:noFill/>
              <a:ln w="19050" cap="sq">
                <a:solidFill>
                  <a:schemeClr val="tx1"/>
                </a:solidFill>
                <a:round/>
                <a:headEnd/>
                <a:tailEnd/>
              </a:ln>
              <a:effectLst/>
            </p:spPr>
            <p:txBody>
              <a:bodyPr/>
              <a:lstStyle/>
              <a:p>
                <a:endParaRPr lang="fr-FR"/>
              </a:p>
            </p:txBody>
          </p:sp>
          <p:sp>
            <p:nvSpPr>
              <p:cNvPr id="276701" name="Line 221"/>
              <p:cNvSpPr>
                <a:spLocks noChangeShapeType="1"/>
              </p:cNvSpPr>
              <p:nvPr/>
            </p:nvSpPr>
            <p:spPr bwMode="auto">
              <a:xfrm>
                <a:off x="4368" y="3600"/>
                <a:ext cx="0" cy="459"/>
              </a:xfrm>
              <a:prstGeom prst="line">
                <a:avLst/>
              </a:prstGeom>
              <a:noFill/>
              <a:ln w="19050" cap="sq">
                <a:solidFill>
                  <a:schemeClr val="tx1"/>
                </a:solidFill>
                <a:round/>
                <a:headEnd/>
                <a:tailEnd/>
              </a:ln>
              <a:effectLst/>
            </p:spPr>
            <p:txBody>
              <a:bodyPr/>
              <a:lstStyle/>
              <a:p>
                <a:endParaRPr lang="fr-FR"/>
              </a:p>
            </p:txBody>
          </p:sp>
          <p:sp>
            <p:nvSpPr>
              <p:cNvPr id="276702" name="Line 222"/>
              <p:cNvSpPr>
                <a:spLocks noChangeShapeType="1"/>
              </p:cNvSpPr>
              <p:nvPr/>
            </p:nvSpPr>
            <p:spPr bwMode="auto">
              <a:xfrm>
                <a:off x="3552" y="3744"/>
                <a:ext cx="816" cy="0"/>
              </a:xfrm>
              <a:prstGeom prst="line">
                <a:avLst/>
              </a:prstGeom>
              <a:noFill/>
              <a:ln w="19050" cap="sq">
                <a:solidFill>
                  <a:schemeClr val="tx1"/>
                </a:solidFill>
                <a:round/>
                <a:headEnd/>
                <a:tailEnd/>
              </a:ln>
              <a:effectLst/>
            </p:spPr>
            <p:txBody>
              <a:bodyPr/>
              <a:lstStyle/>
              <a:p>
                <a:endParaRPr lang="fr-FR"/>
              </a:p>
            </p:txBody>
          </p:sp>
        </p:grpSp>
        <p:grpSp>
          <p:nvGrpSpPr>
            <p:cNvPr id="276703" name="Group 223"/>
            <p:cNvGrpSpPr>
              <a:grpSpLocks/>
            </p:cNvGrpSpPr>
            <p:nvPr/>
          </p:nvGrpSpPr>
          <p:grpSpPr bwMode="auto">
            <a:xfrm>
              <a:off x="4416" y="3905"/>
              <a:ext cx="720" cy="233"/>
              <a:chOff x="4608" y="3744"/>
              <a:chExt cx="816" cy="246"/>
            </a:xfrm>
          </p:grpSpPr>
          <p:sp>
            <p:nvSpPr>
              <p:cNvPr id="276704" name="Rectangle 224"/>
              <p:cNvSpPr>
                <a:spLocks noChangeArrowheads="1"/>
              </p:cNvSpPr>
              <p:nvPr/>
            </p:nvSpPr>
            <p:spPr bwMode="auto">
              <a:xfrm>
                <a:off x="4608" y="3744"/>
                <a:ext cx="816" cy="246"/>
              </a:xfrm>
              <a:prstGeom prst="rect">
                <a:avLst/>
              </a:prstGeom>
              <a:solidFill>
                <a:srgbClr val="FF5050"/>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Robot de chirurgie</a:t>
                </a:r>
              </a:p>
              <a:p>
                <a:pPr algn="ctr">
                  <a:spcBef>
                    <a:spcPct val="20000"/>
                  </a:spcBef>
                  <a:buClr>
                    <a:schemeClr val="folHlink"/>
                  </a:buClr>
                  <a:buSzPct val="60000"/>
                  <a:buFont typeface="Wingdings" pitchFamily="2" charset="2"/>
                  <a:buNone/>
                </a:pPr>
                <a:r>
                  <a:rPr lang="fr-FR" sz="900" b="1">
                    <a:latin typeface="Times New Roman" pitchFamily="18" charset="0"/>
                  </a:rPr>
                  <a:t>Robot de radiologie</a:t>
                </a:r>
              </a:p>
            </p:txBody>
          </p:sp>
          <p:sp>
            <p:nvSpPr>
              <p:cNvPr id="276705" name="Line 225"/>
              <p:cNvSpPr>
                <a:spLocks noChangeShapeType="1"/>
              </p:cNvSpPr>
              <p:nvPr/>
            </p:nvSpPr>
            <p:spPr bwMode="auto">
              <a:xfrm>
                <a:off x="4608" y="3744"/>
                <a:ext cx="816" cy="0"/>
              </a:xfrm>
              <a:prstGeom prst="line">
                <a:avLst/>
              </a:prstGeom>
              <a:noFill/>
              <a:ln w="19050" cap="sq">
                <a:solidFill>
                  <a:schemeClr val="tx1"/>
                </a:solidFill>
                <a:round/>
                <a:headEnd/>
                <a:tailEnd/>
              </a:ln>
              <a:effectLst/>
            </p:spPr>
            <p:txBody>
              <a:bodyPr/>
              <a:lstStyle/>
              <a:p>
                <a:endParaRPr lang="fr-FR"/>
              </a:p>
            </p:txBody>
          </p:sp>
          <p:sp>
            <p:nvSpPr>
              <p:cNvPr id="276706" name="Line 226"/>
              <p:cNvSpPr>
                <a:spLocks noChangeShapeType="1"/>
              </p:cNvSpPr>
              <p:nvPr/>
            </p:nvSpPr>
            <p:spPr bwMode="auto">
              <a:xfrm>
                <a:off x="4608" y="3990"/>
                <a:ext cx="816" cy="0"/>
              </a:xfrm>
              <a:prstGeom prst="line">
                <a:avLst/>
              </a:prstGeom>
              <a:noFill/>
              <a:ln w="19050" cap="sq">
                <a:solidFill>
                  <a:schemeClr val="tx1"/>
                </a:solidFill>
                <a:round/>
                <a:headEnd/>
                <a:tailEnd/>
              </a:ln>
              <a:effectLst/>
            </p:spPr>
            <p:txBody>
              <a:bodyPr/>
              <a:lstStyle/>
              <a:p>
                <a:endParaRPr lang="fr-FR"/>
              </a:p>
            </p:txBody>
          </p:sp>
          <p:sp>
            <p:nvSpPr>
              <p:cNvPr id="276707" name="Line 227"/>
              <p:cNvSpPr>
                <a:spLocks noChangeShapeType="1"/>
              </p:cNvSpPr>
              <p:nvPr/>
            </p:nvSpPr>
            <p:spPr bwMode="auto">
              <a:xfrm>
                <a:off x="4608" y="3744"/>
                <a:ext cx="0" cy="246"/>
              </a:xfrm>
              <a:prstGeom prst="line">
                <a:avLst/>
              </a:prstGeom>
              <a:noFill/>
              <a:ln w="19050" cap="sq">
                <a:solidFill>
                  <a:schemeClr val="tx1"/>
                </a:solidFill>
                <a:round/>
                <a:headEnd/>
                <a:tailEnd/>
              </a:ln>
              <a:effectLst/>
            </p:spPr>
            <p:txBody>
              <a:bodyPr/>
              <a:lstStyle/>
              <a:p>
                <a:endParaRPr lang="fr-FR"/>
              </a:p>
            </p:txBody>
          </p:sp>
          <p:sp>
            <p:nvSpPr>
              <p:cNvPr id="276708" name="Line 228"/>
              <p:cNvSpPr>
                <a:spLocks noChangeShapeType="1"/>
              </p:cNvSpPr>
              <p:nvPr/>
            </p:nvSpPr>
            <p:spPr bwMode="auto">
              <a:xfrm>
                <a:off x="5424" y="3744"/>
                <a:ext cx="0" cy="246"/>
              </a:xfrm>
              <a:prstGeom prst="line">
                <a:avLst/>
              </a:prstGeom>
              <a:noFill/>
              <a:ln w="19050" cap="sq">
                <a:solidFill>
                  <a:schemeClr val="tx1"/>
                </a:solidFill>
                <a:round/>
                <a:headEnd/>
                <a:tailEnd/>
              </a:ln>
              <a:effectLst/>
            </p:spPr>
            <p:txBody>
              <a:bodyPr/>
              <a:lstStyle/>
              <a:p>
                <a:endParaRPr lang="fr-FR"/>
              </a:p>
            </p:txBody>
          </p:sp>
        </p:grpSp>
        <p:sp>
          <p:nvSpPr>
            <p:cNvPr id="276709" name="Line 229"/>
            <p:cNvSpPr>
              <a:spLocks noChangeShapeType="1"/>
            </p:cNvSpPr>
            <p:nvPr/>
          </p:nvSpPr>
          <p:spPr bwMode="auto">
            <a:xfrm>
              <a:off x="4128" y="4042"/>
              <a:ext cx="288" cy="0"/>
            </a:xfrm>
            <a:prstGeom prst="line">
              <a:avLst/>
            </a:prstGeom>
            <a:noFill/>
            <a:ln w="28575">
              <a:solidFill>
                <a:schemeClr val="tx1"/>
              </a:solidFill>
              <a:round/>
              <a:headEnd type="triangle" w="med" len="med"/>
              <a:tailEnd type="triangle" w="med" len="med"/>
            </a:ln>
            <a:effectLst/>
          </p:spPr>
          <p:txBody>
            <a:bodyPr/>
            <a:lstStyle/>
            <a:p>
              <a:endParaRPr lang="fr-FR"/>
            </a:p>
          </p:txBody>
        </p:sp>
        <p:sp>
          <p:nvSpPr>
            <p:cNvPr id="276711" name="Line 231"/>
            <p:cNvSpPr>
              <a:spLocks noChangeShapeType="1"/>
            </p:cNvSpPr>
            <p:nvPr/>
          </p:nvSpPr>
          <p:spPr bwMode="auto">
            <a:xfrm>
              <a:off x="4944" y="3631"/>
              <a:ext cx="0" cy="182"/>
            </a:xfrm>
            <a:prstGeom prst="line">
              <a:avLst/>
            </a:prstGeom>
            <a:noFill/>
            <a:ln w="28575">
              <a:solidFill>
                <a:schemeClr val="tx1"/>
              </a:solidFill>
              <a:round/>
              <a:headEnd type="triangle" w="med" len="med"/>
              <a:tailEnd/>
            </a:ln>
            <a:effectLst/>
          </p:spPr>
          <p:txBody>
            <a:bodyPr/>
            <a:lstStyle/>
            <a:p>
              <a:endParaRPr lang="fr-FR"/>
            </a:p>
          </p:txBody>
        </p:sp>
        <p:sp>
          <p:nvSpPr>
            <p:cNvPr id="276712" name="Line 232"/>
            <p:cNvSpPr>
              <a:spLocks noChangeShapeType="1"/>
            </p:cNvSpPr>
            <p:nvPr/>
          </p:nvSpPr>
          <p:spPr bwMode="auto">
            <a:xfrm flipH="1">
              <a:off x="4128" y="3813"/>
              <a:ext cx="1488" cy="0"/>
            </a:xfrm>
            <a:prstGeom prst="line">
              <a:avLst/>
            </a:prstGeom>
            <a:noFill/>
            <a:ln w="28575">
              <a:solidFill>
                <a:schemeClr val="tx1"/>
              </a:solidFill>
              <a:round/>
              <a:headEnd/>
              <a:tailEnd type="triangle" w="med" len="med"/>
            </a:ln>
            <a:effectLst/>
          </p:spPr>
          <p:txBody>
            <a:bodyPr/>
            <a:lstStyle/>
            <a:p>
              <a:endParaRPr lang="fr-FR"/>
            </a:p>
          </p:txBody>
        </p:sp>
        <p:sp>
          <p:nvSpPr>
            <p:cNvPr id="276713" name="Line 233"/>
            <p:cNvSpPr>
              <a:spLocks noChangeShapeType="1"/>
            </p:cNvSpPr>
            <p:nvPr/>
          </p:nvSpPr>
          <p:spPr bwMode="auto">
            <a:xfrm>
              <a:off x="5616" y="2034"/>
              <a:ext cx="0" cy="1779"/>
            </a:xfrm>
            <a:prstGeom prst="line">
              <a:avLst/>
            </a:prstGeom>
            <a:noFill/>
            <a:ln w="28575">
              <a:solidFill>
                <a:schemeClr val="tx1"/>
              </a:solidFill>
              <a:round/>
              <a:headEnd/>
              <a:tailEnd/>
            </a:ln>
            <a:effectLst/>
          </p:spPr>
          <p:txBody>
            <a:bodyPr/>
            <a:lstStyle/>
            <a:p>
              <a:endParaRPr lang="fr-FR"/>
            </a:p>
          </p:txBody>
        </p:sp>
        <p:grpSp>
          <p:nvGrpSpPr>
            <p:cNvPr id="276714" name="Group 234"/>
            <p:cNvGrpSpPr>
              <a:grpSpLocks/>
            </p:cNvGrpSpPr>
            <p:nvPr/>
          </p:nvGrpSpPr>
          <p:grpSpPr bwMode="auto">
            <a:xfrm>
              <a:off x="5328" y="3950"/>
              <a:ext cx="336" cy="164"/>
              <a:chOff x="5280" y="3936"/>
              <a:chExt cx="336" cy="172"/>
            </a:xfrm>
          </p:grpSpPr>
          <p:sp>
            <p:nvSpPr>
              <p:cNvPr id="276715" name="Rectangle 235"/>
              <p:cNvSpPr>
                <a:spLocks noChangeArrowheads="1"/>
              </p:cNvSpPr>
              <p:nvPr/>
            </p:nvSpPr>
            <p:spPr bwMode="auto">
              <a:xfrm>
                <a:off x="5280" y="3936"/>
                <a:ext cx="336" cy="172"/>
              </a:xfrm>
              <a:prstGeom prst="rect">
                <a:avLst/>
              </a:prstGeom>
              <a:solidFill>
                <a:srgbClr val="0033CC"/>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solidFill>
                      <a:schemeClr val="bg1"/>
                    </a:solidFill>
                    <a:latin typeface="Times New Roman" pitchFamily="18" charset="0"/>
                  </a:rPr>
                  <a:t>Patient</a:t>
                </a:r>
              </a:p>
            </p:txBody>
          </p:sp>
          <p:sp>
            <p:nvSpPr>
              <p:cNvPr id="276716" name="Line 236"/>
              <p:cNvSpPr>
                <a:spLocks noChangeShapeType="1"/>
              </p:cNvSpPr>
              <p:nvPr/>
            </p:nvSpPr>
            <p:spPr bwMode="auto">
              <a:xfrm>
                <a:off x="5280" y="3936"/>
                <a:ext cx="336" cy="0"/>
              </a:xfrm>
              <a:prstGeom prst="line">
                <a:avLst/>
              </a:prstGeom>
              <a:noFill/>
              <a:ln w="19050" cap="sq">
                <a:solidFill>
                  <a:schemeClr val="tx1"/>
                </a:solidFill>
                <a:round/>
                <a:headEnd/>
                <a:tailEnd/>
              </a:ln>
              <a:effectLst/>
            </p:spPr>
            <p:txBody>
              <a:bodyPr/>
              <a:lstStyle/>
              <a:p>
                <a:endParaRPr lang="fr-FR"/>
              </a:p>
            </p:txBody>
          </p:sp>
          <p:sp>
            <p:nvSpPr>
              <p:cNvPr id="276717" name="Line 237"/>
              <p:cNvSpPr>
                <a:spLocks noChangeShapeType="1"/>
              </p:cNvSpPr>
              <p:nvPr/>
            </p:nvSpPr>
            <p:spPr bwMode="auto">
              <a:xfrm>
                <a:off x="5280" y="4108"/>
                <a:ext cx="336" cy="0"/>
              </a:xfrm>
              <a:prstGeom prst="line">
                <a:avLst/>
              </a:prstGeom>
              <a:noFill/>
              <a:ln w="19050" cap="sq">
                <a:solidFill>
                  <a:schemeClr val="tx1"/>
                </a:solidFill>
                <a:round/>
                <a:headEnd/>
                <a:tailEnd/>
              </a:ln>
              <a:effectLst/>
            </p:spPr>
            <p:txBody>
              <a:bodyPr/>
              <a:lstStyle/>
              <a:p>
                <a:endParaRPr lang="fr-FR"/>
              </a:p>
            </p:txBody>
          </p:sp>
          <p:sp>
            <p:nvSpPr>
              <p:cNvPr id="276718" name="Line 238"/>
              <p:cNvSpPr>
                <a:spLocks noChangeShapeType="1"/>
              </p:cNvSpPr>
              <p:nvPr/>
            </p:nvSpPr>
            <p:spPr bwMode="auto">
              <a:xfrm>
                <a:off x="5280" y="3936"/>
                <a:ext cx="0" cy="172"/>
              </a:xfrm>
              <a:prstGeom prst="line">
                <a:avLst/>
              </a:prstGeom>
              <a:noFill/>
              <a:ln w="19050" cap="sq">
                <a:solidFill>
                  <a:schemeClr val="tx1"/>
                </a:solidFill>
                <a:round/>
                <a:headEnd/>
                <a:tailEnd/>
              </a:ln>
              <a:effectLst/>
            </p:spPr>
            <p:txBody>
              <a:bodyPr/>
              <a:lstStyle/>
              <a:p>
                <a:endParaRPr lang="fr-FR"/>
              </a:p>
            </p:txBody>
          </p:sp>
          <p:sp>
            <p:nvSpPr>
              <p:cNvPr id="276719" name="Line 239"/>
              <p:cNvSpPr>
                <a:spLocks noChangeShapeType="1"/>
              </p:cNvSpPr>
              <p:nvPr/>
            </p:nvSpPr>
            <p:spPr bwMode="auto">
              <a:xfrm>
                <a:off x="5616" y="3936"/>
                <a:ext cx="0" cy="172"/>
              </a:xfrm>
              <a:prstGeom prst="line">
                <a:avLst/>
              </a:prstGeom>
              <a:noFill/>
              <a:ln w="19050" cap="sq">
                <a:solidFill>
                  <a:schemeClr val="tx1"/>
                </a:solidFill>
                <a:round/>
                <a:headEnd/>
                <a:tailEnd/>
              </a:ln>
              <a:effectLst/>
            </p:spPr>
            <p:txBody>
              <a:bodyPr/>
              <a:lstStyle/>
              <a:p>
                <a:endParaRPr lang="fr-FR"/>
              </a:p>
            </p:txBody>
          </p:sp>
        </p:grpSp>
        <p:sp>
          <p:nvSpPr>
            <p:cNvPr id="276720" name="AutoShape 240"/>
            <p:cNvSpPr>
              <a:spLocks noChangeArrowheads="1"/>
            </p:cNvSpPr>
            <p:nvPr/>
          </p:nvSpPr>
          <p:spPr bwMode="auto">
            <a:xfrm>
              <a:off x="5136" y="3996"/>
              <a:ext cx="192" cy="91"/>
            </a:xfrm>
            <a:prstGeom prst="rightArrow">
              <a:avLst>
                <a:gd name="adj1" fmla="val 50000"/>
                <a:gd name="adj2" fmla="val 52747"/>
              </a:avLst>
            </a:prstGeom>
            <a:solidFill>
              <a:schemeClr val="bg1"/>
            </a:solidFill>
            <a:ln w="19050">
              <a:solidFill>
                <a:schemeClr val="tx1"/>
              </a:solidFill>
              <a:miter lim="800000"/>
              <a:headEnd/>
              <a:tailEnd/>
            </a:ln>
            <a:effectLst/>
          </p:spPr>
          <p:txBody>
            <a:bodyPr wrap="none" anchor="ctr"/>
            <a:lstStyle/>
            <a:p>
              <a:endParaRPr lang="fr-FR"/>
            </a:p>
          </p:txBody>
        </p:sp>
      </p:grpSp>
      <p:grpSp>
        <p:nvGrpSpPr>
          <p:cNvPr id="276743" name="Group 263"/>
          <p:cNvGrpSpPr>
            <a:grpSpLocks/>
          </p:cNvGrpSpPr>
          <p:nvPr/>
        </p:nvGrpSpPr>
        <p:grpSpPr bwMode="auto">
          <a:xfrm>
            <a:off x="1828800" y="984250"/>
            <a:ext cx="6019800" cy="5503863"/>
            <a:chOff x="1152" y="620"/>
            <a:chExt cx="3792" cy="3467"/>
          </a:xfrm>
        </p:grpSpPr>
        <p:grpSp>
          <p:nvGrpSpPr>
            <p:cNvPr id="276721" name="Group 241"/>
            <p:cNvGrpSpPr>
              <a:grpSpLocks/>
            </p:cNvGrpSpPr>
            <p:nvPr/>
          </p:nvGrpSpPr>
          <p:grpSpPr bwMode="auto">
            <a:xfrm>
              <a:off x="3312" y="620"/>
              <a:ext cx="576" cy="217"/>
              <a:chOff x="3216" y="432"/>
              <a:chExt cx="576" cy="229"/>
            </a:xfrm>
          </p:grpSpPr>
          <p:sp>
            <p:nvSpPr>
              <p:cNvPr id="276722" name="Rectangle 242"/>
              <p:cNvSpPr>
                <a:spLocks noChangeArrowheads="1"/>
              </p:cNvSpPr>
              <p:nvPr/>
            </p:nvSpPr>
            <p:spPr bwMode="auto">
              <a:xfrm>
                <a:off x="3216" y="432"/>
                <a:ext cx="576" cy="229"/>
              </a:xfrm>
              <a:prstGeom prst="rect">
                <a:avLst/>
              </a:prstGeom>
              <a:solidFill>
                <a:srgbClr val="3399FF"/>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Analyse quantitative</a:t>
                </a:r>
              </a:p>
            </p:txBody>
          </p:sp>
          <p:sp>
            <p:nvSpPr>
              <p:cNvPr id="276723" name="Line 243"/>
              <p:cNvSpPr>
                <a:spLocks noChangeShapeType="1"/>
              </p:cNvSpPr>
              <p:nvPr/>
            </p:nvSpPr>
            <p:spPr bwMode="auto">
              <a:xfrm>
                <a:off x="3216" y="432"/>
                <a:ext cx="576" cy="0"/>
              </a:xfrm>
              <a:prstGeom prst="line">
                <a:avLst/>
              </a:prstGeom>
              <a:noFill/>
              <a:ln w="19050" cap="sq">
                <a:solidFill>
                  <a:schemeClr val="tx1"/>
                </a:solidFill>
                <a:round/>
                <a:headEnd/>
                <a:tailEnd/>
              </a:ln>
              <a:effectLst/>
            </p:spPr>
            <p:txBody>
              <a:bodyPr/>
              <a:lstStyle/>
              <a:p>
                <a:endParaRPr lang="fr-FR"/>
              </a:p>
            </p:txBody>
          </p:sp>
          <p:sp>
            <p:nvSpPr>
              <p:cNvPr id="276724" name="Line 244"/>
              <p:cNvSpPr>
                <a:spLocks noChangeShapeType="1"/>
              </p:cNvSpPr>
              <p:nvPr/>
            </p:nvSpPr>
            <p:spPr bwMode="auto">
              <a:xfrm>
                <a:off x="3216" y="661"/>
                <a:ext cx="576" cy="0"/>
              </a:xfrm>
              <a:prstGeom prst="line">
                <a:avLst/>
              </a:prstGeom>
              <a:noFill/>
              <a:ln w="19050" cap="sq">
                <a:solidFill>
                  <a:schemeClr val="tx1"/>
                </a:solidFill>
                <a:round/>
                <a:headEnd/>
                <a:tailEnd/>
              </a:ln>
              <a:effectLst/>
            </p:spPr>
            <p:txBody>
              <a:bodyPr/>
              <a:lstStyle/>
              <a:p>
                <a:endParaRPr lang="fr-FR"/>
              </a:p>
            </p:txBody>
          </p:sp>
          <p:sp>
            <p:nvSpPr>
              <p:cNvPr id="276725" name="Line 245"/>
              <p:cNvSpPr>
                <a:spLocks noChangeShapeType="1"/>
              </p:cNvSpPr>
              <p:nvPr/>
            </p:nvSpPr>
            <p:spPr bwMode="auto">
              <a:xfrm>
                <a:off x="3216" y="432"/>
                <a:ext cx="0" cy="229"/>
              </a:xfrm>
              <a:prstGeom prst="line">
                <a:avLst/>
              </a:prstGeom>
              <a:noFill/>
              <a:ln w="19050" cap="sq">
                <a:solidFill>
                  <a:schemeClr val="tx1"/>
                </a:solidFill>
                <a:round/>
                <a:headEnd/>
                <a:tailEnd/>
              </a:ln>
              <a:effectLst/>
            </p:spPr>
            <p:txBody>
              <a:bodyPr/>
              <a:lstStyle/>
              <a:p>
                <a:endParaRPr lang="fr-FR"/>
              </a:p>
            </p:txBody>
          </p:sp>
          <p:sp>
            <p:nvSpPr>
              <p:cNvPr id="276726" name="Line 246"/>
              <p:cNvSpPr>
                <a:spLocks noChangeShapeType="1"/>
              </p:cNvSpPr>
              <p:nvPr/>
            </p:nvSpPr>
            <p:spPr bwMode="auto">
              <a:xfrm>
                <a:off x="3792" y="432"/>
                <a:ext cx="0" cy="229"/>
              </a:xfrm>
              <a:prstGeom prst="line">
                <a:avLst/>
              </a:prstGeom>
              <a:noFill/>
              <a:ln w="19050" cap="sq">
                <a:solidFill>
                  <a:schemeClr val="tx1"/>
                </a:solidFill>
                <a:round/>
                <a:headEnd/>
                <a:tailEnd/>
              </a:ln>
              <a:effectLst/>
            </p:spPr>
            <p:txBody>
              <a:bodyPr/>
              <a:lstStyle/>
              <a:p>
                <a:endParaRPr lang="fr-FR"/>
              </a:p>
            </p:txBody>
          </p:sp>
        </p:grpSp>
        <p:grpSp>
          <p:nvGrpSpPr>
            <p:cNvPr id="276543" name="Group 63"/>
            <p:cNvGrpSpPr>
              <a:grpSpLocks/>
            </p:cNvGrpSpPr>
            <p:nvPr/>
          </p:nvGrpSpPr>
          <p:grpSpPr bwMode="auto">
            <a:xfrm>
              <a:off x="3216" y="939"/>
              <a:ext cx="816" cy="1458"/>
              <a:chOff x="3216" y="576"/>
              <a:chExt cx="816" cy="1534"/>
            </a:xfrm>
          </p:grpSpPr>
          <p:sp>
            <p:nvSpPr>
              <p:cNvPr id="276544" name="Rectangle 64"/>
              <p:cNvSpPr>
                <a:spLocks noChangeArrowheads="1"/>
              </p:cNvSpPr>
              <p:nvPr/>
            </p:nvSpPr>
            <p:spPr bwMode="auto">
              <a:xfrm>
                <a:off x="3216" y="1943"/>
                <a:ext cx="816" cy="167"/>
              </a:xfrm>
              <a:prstGeom prst="rect">
                <a:avLst/>
              </a:prstGeom>
              <a:noFill/>
              <a:ln w="9525">
                <a:noFill/>
                <a:miter lim="800000"/>
                <a:headEnd/>
                <a:tailEnd/>
              </a:ln>
              <a:effectLst/>
            </p:spPr>
            <p:txBody>
              <a:bodyPr/>
              <a:lstStyle/>
              <a:p>
                <a:pPr marL="533400" indent="-533400">
                  <a:lnSpc>
                    <a:spcPct val="90000"/>
                  </a:lnSpc>
                  <a:spcBef>
                    <a:spcPct val="20000"/>
                  </a:spcBef>
                  <a:buClr>
                    <a:schemeClr val="folHlink"/>
                  </a:buClr>
                  <a:buSzPct val="60000"/>
                  <a:buFont typeface="Wingdings" pitchFamily="2" charset="2"/>
                  <a:buNone/>
                </a:pPr>
                <a:r>
                  <a:rPr lang="fr-FR" sz="900">
                    <a:latin typeface="Times New Roman" pitchFamily="18" charset="0"/>
                  </a:rPr>
                  <a:t>Lumières</a:t>
                </a:r>
              </a:p>
            </p:txBody>
          </p:sp>
          <p:sp>
            <p:nvSpPr>
              <p:cNvPr id="276545" name="Rectangle 65"/>
              <p:cNvSpPr>
                <a:spLocks noChangeArrowheads="1"/>
              </p:cNvSpPr>
              <p:nvPr/>
            </p:nvSpPr>
            <p:spPr bwMode="auto">
              <a:xfrm>
                <a:off x="3216" y="1776"/>
                <a:ext cx="816" cy="167"/>
              </a:xfrm>
              <a:prstGeom prst="rect">
                <a:avLst/>
              </a:prstGeom>
              <a:noFill/>
              <a:ln w="9525">
                <a:noFill/>
                <a:miter lim="800000"/>
                <a:headEnd/>
                <a:tailEnd/>
              </a:ln>
              <a:effectLst/>
            </p:spPr>
            <p:txBody>
              <a:bodyPr/>
              <a:lstStyle/>
              <a:p>
                <a:pPr marL="533400" indent="-533400">
                  <a:lnSpc>
                    <a:spcPct val="90000"/>
                  </a:lnSpc>
                  <a:spcBef>
                    <a:spcPct val="20000"/>
                  </a:spcBef>
                  <a:buClr>
                    <a:schemeClr val="folHlink"/>
                  </a:buClr>
                  <a:buSzPct val="60000"/>
                  <a:buFont typeface="Wingdings" pitchFamily="2" charset="2"/>
                  <a:buNone/>
                </a:pPr>
                <a:r>
                  <a:rPr lang="fr-FR" sz="900">
                    <a:latin typeface="Times New Roman" pitchFamily="18" charset="0"/>
                  </a:rPr>
                  <a:t>Texture 2D/3D</a:t>
                </a:r>
              </a:p>
            </p:txBody>
          </p:sp>
          <p:sp>
            <p:nvSpPr>
              <p:cNvPr id="276546" name="Rectangle 66"/>
              <p:cNvSpPr>
                <a:spLocks noChangeArrowheads="1"/>
              </p:cNvSpPr>
              <p:nvPr/>
            </p:nvSpPr>
            <p:spPr bwMode="auto">
              <a:xfrm>
                <a:off x="3216" y="1609"/>
                <a:ext cx="816" cy="167"/>
              </a:xfrm>
              <a:prstGeom prst="rect">
                <a:avLst/>
              </a:prstGeom>
              <a:solidFill>
                <a:srgbClr val="0099FF"/>
              </a:solidFill>
              <a:ln w="9525">
                <a:noFill/>
                <a:miter lim="800000"/>
                <a:headEnd/>
                <a:tailEnd/>
              </a:ln>
              <a:effectLst/>
            </p:spPr>
            <p:txBody>
              <a:bodyPr/>
              <a:lstStyle/>
              <a:p>
                <a:pPr marL="533400" indent="-533400" algn="ctr">
                  <a:spcBef>
                    <a:spcPct val="20000"/>
                  </a:spcBef>
                  <a:buClr>
                    <a:schemeClr val="folHlink"/>
                  </a:buClr>
                  <a:buSzPct val="60000"/>
                  <a:buFont typeface="Wingdings" pitchFamily="2" charset="2"/>
                  <a:buNone/>
                </a:pPr>
                <a:r>
                  <a:rPr lang="fr-FR" sz="900" b="1">
                    <a:latin typeface="Times New Roman" pitchFamily="18" charset="0"/>
                  </a:rPr>
                  <a:t>Visualisation réaliste</a:t>
                </a:r>
                <a:endParaRPr lang="fr-FR" sz="900">
                  <a:latin typeface="Times New Roman" pitchFamily="18" charset="0"/>
                </a:endParaRPr>
              </a:p>
            </p:txBody>
          </p:sp>
          <p:sp>
            <p:nvSpPr>
              <p:cNvPr id="276547" name="Rectangle 67"/>
              <p:cNvSpPr>
                <a:spLocks noChangeArrowheads="1"/>
              </p:cNvSpPr>
              <p:nvPr/>
            </p:nvSpPr>
            <p:spPr bwMode="auto">
              <a:xfrm>
                <a:off x="3216" y="1381"/>
                <a:ext cx="816" cy="228"/>
              </a:xfrm>
              <a:prstGeom prst="rect">
                <a:avLst/>
              </a:prstGeom>
              <a:noFill/>
              <a:ln w="9525">
                <a:noFill/>
                <a:miter lim="800000"/>
                <a:headEnd/>
                <a:tailEnd/>
              </a:ln>
              <a:effectLst/>
            </p:spPr>
            <p:txBody>
              <a:bodyPr/>
              <a:lstStyle/>
              <a:p>
                <a:pPr marL="533400" indent="-533400">
                  <a:lnSpc>
                    <a:spcPct val="90000"/>
                  </a:lnSpc>
                  <a:spcBef>
                    <a:spcPct val="20000"/>
                  </a:spcBef>
                  <a:buClr>
                    <a:schemeClr val="folHlink"/>
                  </a:buClr>
                  <a:buSzPct val="60000"/>
                  <a:buFont typeface="Wingdings" pitchFamily="2" charset="2"/>
                  <a:buNone/>
                </a:pPr>
                <a:r>
                  <a:rPr lang="fr-FR" sz="900">
                    <a:latin typeface="Times New Roman" pitchFamily="18" charset="0"/>
                  </a:rPr>
                  <a:t>4D : - 3D+t </a:t>
                </a:r>
              </a:p>
              <a:p>
                <a:pPr marL="533400" indent="-533400">
                  <a:lnSpc>
                    <a:spcPct val="90000"/>
                  </a:lnSpc>
                  <a:spcBef>
                    <a:spcPct val="20000"/>
                  </a:spcBef>
                  <a:buClr>
                    <a:schemeClr val="folHlink"/>
                  </a:buClr>
                  <a:buSzPct val="60000"/>
                  <a:buFont typeface="Wingdings" pitchFamily="2" charset="2"/>
                  <a:buNone/>
                </a:pPr>
                <a:r>
                  <a:rPr lang="fr-FR" sz="900">
                    <a:latin typeface="Times New Roman" pitchFamily="18" charset="0"/>
                  </a:rPr>
                  <a:t>        - 3D multi-modal</a:t>
                </a:r>
              </a:p>
            </p:txBody>
          </p:sp>
          <p:sp>
            <p:nvSpPr>
              <p:cNvPr id="276548" name="Rectangle 68"/>
              <p:cNvSpPr>
                <a:spLocks noChangeArrowheads="1"/>
              </p:cNvSpPr>
              <p:nvPr/>
            </p:nvSpPr>
            <p:spPr bwMode="auto">
              <a:xfrm>
                <a:off x="3216" y="997"/>
                <a:ext cx="816" cy="19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3D Surfacique</a:t>
                </a:r>
              </a:p>
            </p:txBody>
          </p:sp>
          <p:sp>
            <p:nvSpPr>
              <p:cNvPr id="276549" name="Rectangle 69"/>
              <p:cNvSpPr>
                <a:spLocks noChangeArrowheads="1"/>
              </p:cNvSpPr>
              <p:nvPr/>
            </p:nvSpPr>
            <p:spPr bwMode="auto">
              <a:xfrm>
                <a:off x="3216" y="805"/>
                <a:ext cx="816" cy="19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3D Multi-planaire</a:t>
                </a:r>
              </a:p>
            </p:txBody>
          </p:sp>
          <p:sp>
            <p:nvSpPr>
              <p:cNvPr id="276550" name="Rectangle 70"/>
              <p:cNvSpPr>
                <a:spLocks noChangeArrowheads="1"/>
              </p:cNvSpPr>
              <p:nvPr/>
            </p:nvSpPr>
            <p:spPr bwMode="auto">
              <a:xfrm>
                <a:off x="3216" y="1189"/>
                <a:ext cx="816" cy="192"/>
              </a:xfrm>
              <a:prstGeom prst="rect">
                <a:avLst/>
              </a:prstGeom>
              <a:no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a:latin typeface="Times New Roman" pitchFamily="18" charset="0"/>
                  </a:rPr>
                  <a:t>3D Volumique</a:t>
                </a:r>
              </a:p>
            </p:txBody>
          </p:sp>
          <p:sp>
            <p:nvSpPr>
              <p:cNvPr id="276551" name="Rectangle 71"/>
              <p:cNvSpPr>
                <a:spLocks noChangeArrowheads="1"/>
              </p:cNvSpPr>
              <p:nvPr/>
            </p:nvSpPr>
            <p:spPr bwMode="auto">
              <a:xfrm>
                <a:off x="3216" y="576"/>
                <a:ext cx="816" cy="229"/>
              </a:xfrm>
              <a:prstGeom prst="rect">
                <a:avLst/>
              </a:prstGeom>
              <a:solidFill>
                <a:srgbClr val="3399FF"/>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Modélisation et visualisation médicale </a:t>
                </a:r>
              </a:p>
            </p:txBody>
          </p:sp>
          <p:sp>
            <p:nvSpPr>
              <p:cNvPr id="276552" name="Line 72"/>
              <p:cNvSpPr>
                <a:spLocks noChangeShapeType="1"/>
              </p:cNvSpPr>
              <p:nvPr/>
            </p:nvSpPr>
            <p:spPr bwMode="auto">
              <a:xfrm>
                <a:off x="3216" y="576"/>
                <a:ext cx="816" cy="0"/>
              </a:xfrm>
              <a:prstGeom prst="line">
                <a:avLst/>
              </a:prstGeom>
              <a:noFill/>
              <a:ln w="19050" cap="sq">
                <a:solidFill>
                  <a:schemeClr val="tx1"/>
                </a:solidFill>
                <a:round/>
                <a:headEnd/>
                <a:tailEnd/>
              </a:ln>
              <a:effectLst/>
            </p:spPr>
            <p:txBody>
              <a:bodyPr/>
              <a:lstStyle/>
              <a:p>
                <a:endParaRPr lang="fr-FR"/>
              </a:p>
            </p:txBody>
          </p:sp>
          <p:sp>
            <p:nvSpPr>
              <p:cNvPr id="276553" name="Line 73"/>
              <p:cNvSpPr>
                <a:spLocks noChangeShapeType="1"/>
              </p:cNvSpPr>
              <p:nvPr/>
            </p:nvSpPr>
            <p:spPr bwMode="auto">
              <a:xfrm>
                <a:off x="3216" y="2110"/>
                <a:ext cx="816" cy="0"/>
              </a:xfrm>
              <a:prstGeom prst="line">
                <a:avLst/>
              </a:prstGeom>
              <a:noFill/>
              <a:ln w="19050" cap="sq">
                <a:solidFill>
                  <a:schemeClr val="tx1"/>
                </a:solidFill>
                <a:round/>
                <a:headEnd/>
                <a:tailEnd/>
              </a:ln>
              <a:effectLst/>
            </p:spPr>
            <p:txBody>
              <a:bodyPr/>
              <a:lstStyle/>
              <a:p>
                <a:endParaRPr lang="fr-FR"/>
              </a:p>
            </p:txBody>
          </p:sp>
          <p:sp>
            <p:nvSpPr>
              <p:cNvPr id="276554" name="Line 74"/>
              <p:cNvSpPr>
                <a:spLocks noChangeShapeType="1"/>
              </p:cNvSpPr>
              <p:nvPr/>
            </p:nvSpPr>
            <p:spPr bwMode="auto">
              <a:xfrm>
                <a:off x="3216" y="576"/>
                <a:ext cx="0" cy="1534"/>
              </a:xfrm>
              <a:prstGeom prst="line">
                <a:avLst/>
              </a:prstGeom>
              <a:noFill/>
              <a:ln w="19050" cap="sq">
                <a:solidFill>
                  <a:schemeClr val="tx1"/>
                </a:solidFill>
                <a:round/>
                <a:headEnd/>
                <a:tailEnd/>
              </a:ln>
              <a:effectLst/>
            </p:spPr>
            <p:txBody>
              <a:bodyPr/>
              <a:lstStyle/>
              <a:p>
                <a:endParaRPr lang="fr-FR"/>
              </a:p>
            </p:txBody>
          </p:sp>
          <p:sp>
            <p:nvSpPr>
              <p:cNvPr id="276555" name="Line 75"/>
              <p:cNvSpPr>
                <a:spLocks noChangeShapeType="1"/>
              </p:cNvSpPr>
              <p:nvPr/>
            </p:nvSpPr>
            <p:spPr bwMode="auto">
              <a:xfrm>
                <a:off x="4032" y="576"/>
                <a:ext cx="0" cy="1534"/>
              </a:xfrm>
              <a:prstGeom prst="line">
                <a:avLst/>
              </a:prstGeom>
              <a:noFill/>
              <a:ln w="19050" cap="sq">
                <a:solidFill>
                  <a:schemeClr val="tx1"/>
                </a:solidFill>
                <a:round/>
                <a:headEnd/>
                <a:tailEnd/>
              </a:ln>
              <a:effectLst/>
            </p:spPr>
            <p:txBody>
              <a:bodyPr/>
              <a:lstStyle/>
              <a:p>
                <a:endParaRPr lang="fr-FR"/>
              </a:p>
            </p:txBody>
          </p:sp>
          <p:sp>
            <p:nvSpPr>
              <p:cNvPr id="276556" name="Line 76"/>
              <p:cNvSpPr>
                <a:spLocks noChangeShapeType="1"/>
              </p:cNvSpPr>
              <p:nvPr/>
            </p:nvSpPr>
            <p:spPr bwMode="auto">
              <a:xfrm>
                <a:off x="3216" y="805"/>
                <a:ext cx="816" cy="0"/>
              </a:xfrm>
              <a:prstGeom prst="line">
                <a:avLst/>
              </a:prstGeom>
              <a:noFill/>
              <a:ln w="19050" cap="sq">
                <a:solidFill>
                  <a:schemeClr val="tx1"/>
                </a:solidFill>
                <a:round/>
                <a:headEnd/>
                <a:tailEnd/>
              </a:ln>
              <a:effectLst/>
            </p:spPr>
            <p:txBody>
              <a:bodyPr/>
              <a:lstStyle/>
              <a:p>
                <a:endParaRPr lang="fr-FR"/>
              </a:p>
            </p:txBody>
          </p:sp>
          <p:sp>
            <p:nvSpPr>
              <p:cNvPr id="276557" name="Line 77"/>
              <p:cNvSpPr>
                <a:spLocks noChangeShapeType="1"/>
              </p:cNvSpPr>
              <p:nvPr/>
            </p:nvSpPr>
            <p:spPr bwMode="auto">
              <a:xfrm>
                <a:off x="3216" y="997"/>
                <a:ext cx="816" cy="0"/>
              </a:xfrm>
              <a:prstGeom prst="line">
                <a:avLst/>
              </a:prstGeom>
              <a:noFill/>
              <a:ln w="19050">
                <a:solidFill>
                  <a:schemeClr val="tx1"/>
                </a:solidFill>
                <a:round/>
                <a:headEnd/>
                <a:tailEnd/>
              </a:ln>
              <a:effectLst/>
            </p:spPr>
            <p:txBody>
              <a:bodyPr/>
              <a:lstStyle/>
              <a:p>
                <a:endParaRPr lang="fr-FR"/>
              </a:p>
            </p:txBody>
          </p:sp>
          <p:sp>
            <p:nvSpPr>
              <p:cNvPr id="276558" name="Line 78"/>
              <p:cNvSpPr>
                <a:spLocks noChangeShapeType="1"/>
              </p:cNvSpPr>
              <p:nvPr/>
            </p:nvSpPr>
            <p:spPr bwMode="auto">
              <a:xfrm>
                <a:off x="3216" y="1189"/>
                <a:ext cx="816" cy="0"/>
              </a:xfrm>
              <a:prstGeom prst="line">
                <a:avLst/>
              </a:prstGeom>
              <a:noFill/>
              <a:ln w="19050">
                <a:solidFill>
                  <a:schemeClr val="tx1"/>
                </a:solidFill>
                <a:round/>
                <a:headEnd/>
                <a:tailEnd/>
              </a:ln>
              <a:effectLst/>
            </p:spPr>
            <p:txBody>
              <a:bodyPr/>
              <a:lstStyle/>
              <a:p>
                <a:endParaRPr lang="fr-FR"/>
              </a:p>
            </p:txBody>
          </p:sp>
          <p:sp>
            <p:nvSpPr>
              <p:cNvPr id="276559" name="Line 79"/>
              <p:cNvSpPr>
                <a:spLocks noChangeShapeType="1"/>
              </p:cNvSpPr>
              <p:nvPr/>
            </p:nvSpPr>
            <p:spPr bwMode="auto">
              <a:xfrm>
                <a:off x="3216" y="1381"/>
                <a:ext cx="816" cy="0"/>
              </a:xfrm>
              <a:prstGeom prst="line">
                <a:avLst/>
              </a:prstGeom>
              <a:noFill/>
              <a:ln w="19050">
                <a:solidFill>
                  <a:schemeClr val="tx1"/>
                </a:solidFill>
                <a:round/>
                <a:headEnd/>
                <a:tailEnd/>
              </a:ln>
              <a:effectLst/>
            </p:spPr>
            <p:txBody>
              <a:bodyPr/>
              <a:lstStyle/>
              <a:p>
                <a:endParaRPr lang="fr-FR"/>
              </a:p>
            </p:txBody>
          </p:sp>
          <p:sp>
            <p:nvSpPr>
              <p:cNvPr id="276560" name="Line 80"/>
              <p:cNvSpPr>
                <a:spLocks noChangeShapeType="1"/>
              </p:cNvSpPr>
              <p:nvPr/>
            </p:nvSpPr>
            <p:spPr bwMode="auto">
              <a:xfrm>
                <a:off x="3216" y="1609"/>
                <a:ext cx="816" cy="0"/>
              </a:xfrm>
              <a:prstGeom prst="line">
                <a:avLst/>
              </a:prstGeom>
              <a:noFill/>
              <a:ln w="19050">
                <a:solidFill>
                  <a:schemeClr val="tx1"/>
                </a:solidFill>
                <a:round/>
                <a:headEnd/>
                <a:tailEnd/>
              </a:ln>
              <a:effectLst/>
            </p:spPr>
            <p:txBody>
              <a:bodyPr/>
              <a:lstStyle/>
              <a:p>
                <a:endParaRPr lang="fr-FR"/>
              </a:p>
            </p:txBody>
          </p:sp>
          <p:sp>
            <p:nvSpPr>
              <p:cNvPr id="276561" name="Line 81"/>
              <p:cNvSpPr>
                <a:spLocks noChangeShapeType="1"/>
              </p:cNvSpPr>
              <p:nvPr/>
            </p:nvSpPr>
            <p:spPr bwMode="auto">
              <a:xfrm>
                <a:off x="3216" y="1776"/>
                <a:ext cx="816" cy="0"/>
              </a:xfrm>
              <a:prstGeom prst="line">
                <a:avLst/>
              </a:prstGeom>
              <a:noFill/>
              <a:ln w="19050">
                <a:solidFill>
                  <a:schemeClr val="tx1"/>
                </a:solidFill>
                <a:round/>
                <a:headEnd/>
                <a:tailEnd/>
              </a:ln>
              <a:effectLst/>
            </p:spPr>
            <p:txBody>
              <a:bodyPr/>
              <a:lstStyle/>
              <a:p>
                <a:endParaRPr lang="fr-FR"/>
              </a:p>
            </p:txBody>
          </p:sp>
          <p:sp>
            <p:nvSpPr>
              <p:cNvPr id="276562" name="Line 82"/>
              <p:cNvSpPr>
                <a:spLocks noChangeShapeType="1"/>
              </p:cNvSpPr>
              <p:nvPr/>
            </p:nvSpPr>
            <p:spPr bwMode="auto">
              <a:xfrm>
                <a:off x="3216" y="1943"/>
                <a:ext cx="816" cy="0"/>
              </a:xfrm>
              <a:prstGeom prst="line">
                <a:avLst/>
              </a:prstGeom>
              <a:noFill/>
              <a:ln w="19050">
                <a:solidFill>
                  <a:schemeClr val="tx1"/>
                </a:solidFill>
                <a:round/>
                <a:headEnd/>
                <a:tailEnd/>
              </a:ln>
              <a:effectLst/>
            </p:spPr>
            <p:txBody>
              <a:bodyPr/>
              <a:lstStyle/>
              <a:p>
                <a:endParaRPr lang="fr-FR"/>
              </a:p>
            </p:txBody>
          </p:sp>
        </p:grpSp>
        <p:sp>
          <p:nvSpPr>
            <p:cNvPr id="276564" name="Line 84"/>
            <p:cNvSpPr>
              <a:spLocks noChangeShapeType="1"/>
            </p:cNvSpPr>
            <p:nvPr/>
          </p:nvSpPr>
          <p:spPr bwMode="auto">
            <a:xfrm>
              <a:off x="2976" y="1578"/>
              <a:ext cx="240" cy="0"/>
            </a:xfrm>
            <a:prstGeom prst="line">
              <a:avLst/>
            </a:prstGeom>
            <a:noFill/>
            <a:ln w="28575">
              <a:solidFill>
                <a:schemeClr val="tx1"/>
              </a:solidFill>
              <a:round/>
              <a:headEnd/>
              <a:tailEnd type="triangle" w="med" len="med"/>
            </a:ln>
            <a:effectLst/>
          </p:spPr>
          <p:txBody>
            <a:bodyPr/>
            <a:lstStyle/>
            <a:p>
              <a:endParaRPr lang="fr-FR"/>
            </a:p>
          </p:txBody>
        </p:sp>
        <p:grpSp>
          <p:nvGrpSpPr>
            <p:cNvPr id="276565" name="Group 85"/>
            <p:cNvGrpSpPr>
              <a:grpSpLocks/>
            </p:cNvGrpSpPr>
            <p:nvPr/>
          </p:nvGrpSpPr>
          <p:grpSpPr bwMode="auto">
            <a:xfrm>
              <a:off x="4416" y="939"/>
              <a:ext cx="528" cy="228"/>
              <a:chOff x="4416" y="768"/>
              <a:chExt cx="528" cy="240"/>
            </a:xfrm>
          </p:grpSpPr>
          <p:sp>
            <p:nvSpPr>
              <p:cNvPr id="276566" name="Rectangle 86"/>
              <p:cNvSpPr>
                <a:spLocks noChangeArrowheads="1"/>
              </p:cNvSpPr>
              <p:nvPr/>
            </p:nvSpPr>
            <p:spPr bwMode="auto">
              <a:xfrm>
                <a:off x="4416" y="768"/>
                <a:ext cx="528" cy="240"/>
              </a:xfrm>
              <a:prstGeom prst="rect">
                <a:avLst/>
              </a:prstGeom>
              <a:solidFill>
                <a:srgbClr val="3399FF"/>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Interface de visualisation</a:t>
                </a:r>
              </a:p>
            </p:txBody>
          </p:sp>
          <p:sp>
            <p:nvSpPr>
              <p:cNvPr id="276567" name="Line 87"/>
              <p:cNvSpPr>
                <a:spLocks noChangeShapeType="1"/>
              </p:cNvSpPr>
              <p:nvPr/>
            </p:nvSpPr>
            <p:spPr bwMode="auto">
              <a:xfrm>
                <a:off x="4416" y="768"/>
                <a:ext cx="528" cy="0"/>
              </a:xfrm>
              <a:prstGeom prst="line">
                <a:avLst/>
              </a:prstGeom>
              <a:noFill/>
              <a:ln w="19050" cap="sq">
                <a:solidFill>
                  <a:schemeClr val="tx1"/>
                </a:solidFill>
                <a:round/>
                <a:headEnd/>
                <a:tailEnd/>
              </a:ln>
              <a:effectLst/>
            </p:spPr>
            <p:txBody>
              <a:bodyPr/>
              <a:lstStyle/>
              <a:p>
                <a:endParaRPr lang="fr-FR"/>
              </a:p>
            </p:txBody>
          </p:sp>
          <p:sp>
            <p:nvSpPr>
              <p:cNvPr id="276568" name="Line 88"/>
              <p:cNvSpPr>
                <a:spLocks noChangeShapeType="1"/>
              </p:cNvSpPr>
              <p:nvPr/>
            </p:nvSpPr>
            <p:spPr bwMode="auto">
              <a:xfrm>
                <a:off x="4416" y="1008"/>
                <a:ext cx="528" cy="0"/>
              </a:xfrm>
              <a:prstGeom prst="line">
                <a:avLst/>
              </a:prstGeom>
              <a:noFill/>
              <a:ln w="19050" cap="sq">
                <a:solidFill>
                  <a:schemeClr val="tx1"/>
                </a:solidFill>
                <a:round/>
                <a:headEnd/>
                <a:tailEnd/>
              </a:ln>
              <a:effectLst/>
            </p:spPr>
            <p:txBody>
              <a:bodyPr/>
              <a:lstStyle/>
              <a:p>
                <a:endParaRPr lang="fr-FR"/>
              </a:p>
            </p:txBody>
          </p:sp>
          <p:sp>
            <p:nvSpPr>
              <p:cNvPr id="276569" name="Line 89"/>
              <p:cNvSpPr>
                <a:spLocks noChangeShapeType="1"/>
              </p:cNvSpPr>
              <p:nvPr/>
            </p:nvSpPr>
            <p:spPr bwMode="auto">
              <a:xfrm>
                <a:off x="4416" y="768"/>
                <a:ext cx="0" cy="240"/>
              </a:xfrm>
              <a:prstGeom prst="line">
                <a:avLst/>
              </a:prstGeom>
              <a:noFill/>
              <a:ln w="19050" cap="sq">
                <a:solidFill>
                  <a:schemeClr val="tx1"/>
                </a:solidFill>
                <a:round/>
                <a:headEnd/>
                <a:tailEnd/>
              </a:ln>
              <a:effectLst/>
            </p:spPr>
            <p:txBody>
              <a:bodyPr/>
              <a:lstStyle/>
              <a:p>
                <a:endParaRPr lang="fr-FR"/>
              </a:p>
            </p:txBody>
          </p:sp>
          <p:sp>
            <p:nvSpPr>
              <p:cNvPr id="276570" name="Line 90"/>
              <p:cNvSpPr>
                <a:spLocks noChangeShapeType="1"/>
              </p:cNvSpPr>
              <p:nvPr/>
            </p:nvSpPr>
            <p:spPr bwMode="auto">
              <a:xfrm>
                <a:off x="4944" y="768"/>
                <a:ext cx="0" cy="240"/>
              </a:xfrm>
              <a:prstGeom prst="line">
                <a:avLst/>
              </a:prstGeom>
              <a:noFill/>
              <a:ln w="19050" cap="sq">
                <a:solidFill>
                  <a:schemeClr val="tx1"/>
                </a:solidFill>
                <a:round/>
                <a:headEnd/>
                <a:tailEnd/>
              </a:ln>
              <a:effectLst/>
            </p:spPr>
            <p:txBody>
              <a:bodyPr/>
              <a:lstStyle/>
              <a:p>
                <a:endParaRPr lang="fr-FR"/>
              </a:p>
            </p:txBody>
          </p:sp>
        </p:grpSp>
        <p:sp>
          <p:nvSpPr>
            <p:cNvPr id="276586" name="Line 106"/>
            <p:cNvSpPr>
              <a:spLocks noChangeShapeType="1"/>
            </p:cNvSpPr>
            <p:nvPr/>
          </p:nvSpPr>
          <p:spPr bwMode="auto">
            <a:xfrm>
              <a:off x="4032" y="1578"/>
              <a:ext cx="240" cy="0"/>
            </a:xfrm>
            <a:prstGeom prst="line">
              <a:avLst/>
            </a:prstGeom>
            <a:noFill/>
            <a:ln w="28575">
              <a:solidFill>
                <a:schemeClr val="tx1"/>
              </a:solidFill>
              <a:round/>
              <a:headEnd/>
              <a:tailEnd type="triangle" w="med" len="med"/>
            </a:ln>
            <a:effectLst/>
          </p:spPr>
          <p:txBody>
            <a:bodyPr/>
            <a:lstStyle/>
            <a:p>
              <a:endParaRPr lang="fr-FR"/>
            </a:p>
          </p:txBody>
        </p:sp>
        <p:sp>
          <p:nvSpPr>
            <p:cNvPr id="276615" name="Line 135"/>
            <p:cNvSpPr>
              <a:spLocks noChangeShapeType="1"/>
            </p:cNvSpPr>
            <p:nvPr/>
          </p:nvSpPr>
          <p:spPr bwMode="auto">
            <a:xfrm>
              <a:off x="3072" y="757"/>
              <a:ext cx="240" cy="0"/>
            </a:xfrm>
            <a:prstGeom prst="line">
              <a:avLst/>
            </a:prstGeom>
            <a:noFill/>
            <a:ln w="28575">
              <a:solidFill>
                <a:schemeClr val="tx1"/>
              </a:solidFill>
              <a:round/>
              <a:headEnd/>
              <a:tailEnd type="triangle" w="med" len="med"/>
            </a:ln>
            <a:effectLst/>
          </p:spPr>
          <p:txBody>
            <a:bodyPr/>
            <a:lstStyle/>
            <a:p>
              <a:endParaRPr lang="fr-FR"/>
            </a:p>
          </p:txBody>
        </p:sp>
        <p:sp>
          <p:nvSpPr>
            <p:cNvPr id="276616" name="Line 136"/>
            <p:cNvSpPr>
              <a:spLocks noChangeShapeType="1"/>
            </p:cNvSpPr>
            <p:nvPr/>
          </p:nvSpPr>
          <p:spPr bwMode="auto">
            <a:xfrm>
              <a:off x="4128" y="1076"/>
              <a:ext cx="0" cy="502"/>
            </a:xfrm>
            <a:prstGeom prst="line">
              <a:avLst/>
            </a:prstGeom>
            <a:noFill/>
            <a:ln w="28575">
              <a:solidFill>
                <a:schemeClr val="tx1"/>
              </a:solidFill>
              <a:round/>
              <a:headEnd/>
              <a:tailEnd/>
            </a:ln>
            <a:effectLst/>
          </p:spPr>
          <p:txBody>
            <a:bodyPr/>
            <a:lstStyle/>
            <a:p>
              <a:endParaRPr lang="fr-FR"/>
            </a:p>
          </p:txBody>
        </p:sp>
        <p:sp>
          <p:nvSpPr>
            <p:cNvPr id="276619" name="Line 139"/>
            <p:cNvSpPr>
              <a:spLocks noChangeShapeType="1"/>
            </p:cNvSpPr>
            <p:nvPr/>
          </p:nvSpPr>
          <p:spPr bwMode="auto">
            <a:xfrm>
              <a:off x="1152" y="2673"/>
              <a:ext cx="2400" cy="0"/>
            </a:xfrm>
            <a:prstGeom prst="line">
              <a:avLst/>
            </a:prstGeom>
            <a:noFill/>
            <a:ln w="28575">
              <a:solidFill>
                <a:schemeClr val="tx1"/>
              </a:solidFill>
              <a:round/>
              <a:headEnd type="triangle" w="med" len="med"/>
              <a:tailEnd/>
            </a:ln>
            <a:effectLst/>
          </p:spPr>
          <p:txBody>
            <a:bodyPr/>
            <a:lstStyle/>
            <a:p>
              <a:endParaRPr lang="fr-FR"/>
            </a:p>
          </p:txBody>
        </p:sp>
        <p:sp>
          <p:nvSpPr>
            <p:cNvPr id="276620" name="Line 140"/>
            <p:cNvSpPr>
              <a:spLocks noChangeShapeType="1"/>
            </p:cNvSpPr>
            <p:nvPr/>
          </p:nvSpPr>
          <p:spPr bwMode="auto">
            <a:xfrm flipV="1">
              <a:off x="3552" y="2399"/>
              <a:ext cx="0" cy="274"/>
            </a:xfrm>
            <a:prstGeom prst="line">
              <a:avLst/>
            </a:prstGeom>
            <a:noFill/>
            <a:ln w="28575">
              <a:solidFill>
                <a:schemeClr val="tx1"/>
              </a:solidFill>
              <a:round/>
              <a:headEnd/>
              <a:tailEnd type="triangle" w="med" len="med"/>
            </a:ln>
            <a:effectLst/>
          </p:spPr>
          <p:txBody>
            <a:bodyPr/>
            <a:lstStyle/>
            <a:p>
              <a:endParaRPr lang="fr-FR"/>
            </a:p>
          </p:txBody>
        </p:sp>
        <p:grpSp>
          <p:nvGrpSpPr>
            <p:cNvPr id="276674" name="Group 194"/>
            <p:cNvGrpSpPr>
              <a:grpSpLocks/>
            </p:cNvGrpSpPr>
            <p:nvPr/>
          </p:nvGrpSpPr>
          <p:grpSpPr bwMode="auto">
            <a:xfrm>
              <a:off x="3360" y="3038"/>
              <a:ext cx="816" cy="593"/>
              <a:chOff x="3360" y="3072"/>
              <a:chExt cx="816" cy="624"/>
            </a:xfrm>
          </p:grpSpPr>
          <p:sp>
            <p:nvSpPr>
              <p:cNvPr id="276675" name="Rectangle 195"/>
              <p:cNvSpPr>
                <a:spLocks noChangeArrowheads="1"/>
              </p:cNvSpPr>
              <p:nvPr/>
            </p:nvSpPr>
            <p:spPr bwMode="auto">
              <a:xfrm>
                <a:off x="3360" y="3504"/>
                <a:ext cx="816" cy="192"/>
              </a:xfrm>
              <a:prstGeom prst="rect">
                <a:avLst/>
              </a:prstGeom>
              <a:solidFill>
                <a:schemeClr val="bg1"/>
              </a:solid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a:latin typeface="Times New Roman" pitchFamily="18" charset="0"/>
                  </a:rPr>
                  <a:t>Visualisation classique</a:t>
                </a:r>
              </a:p>
            </p:txBody>
          </p:sp>
          <p:sp>
            <p:nvSpPr>
              <p:cNvPr id="276676" name="Rectangle 196"/>
              <p:cNvSpPr>
                <a:spLocks noChangeArrowheads="1"/>
              </p:cNvSpPr>
              <p:nvPr/>
            </p:nvSpPr>
            <p:spPr bwMode="auto">
              <a:xfrm>
                <a:off x="3360" y="3312"/>
                <a:ext cx="816" cy="192"/>
              </a:xfrm>
              <a:prstGeom prst="rect">
                <a:avLst/>
              </a:prstGeom>
              <a:solidFill>
                <a:schemeClr val="bg1"/>
              </a:solidFill>
              <a:ln w="9525">
                <a:noFill/>
                <a:miter lim="800000"/>
                <a:headEnd/>
                <a:tailEnd/>
              </a:ln>
              <a:effectLst/>
            </p:spPr>
            <p:txBody>
              <a:bodyPr/>
              <a:lstStyle/>
              <a:p>
                <a:pPr>
                  <a:spcBef>
                    <a:spcPct val="20000"/>
                  </a:spcBef>
                  <a:buClr>
                    <a:schemeClr val="folHlink"/>
                  </a:buClr>
                  <a:buSzPct val="60000"/>
                  <a:buFont typeface="Wingdings" pitchFamily="2" charset="2"/>
                  <a:buNone/>
                </a:pPr>
                <a:r>
                  <a:rPr lang="fr-FR" sz="900" b="1">
                    <a:latin typeface="Times New Roman" pitchFamily="18" charset="0"/>
                  </a:rPr>
                  <a:t>Réalité augmentée</a:t>
                </a:r>
              </a:p>
            </p:txBody>
          </p:sp>
          <p:sp>
            <p:nvSpPr>
              <p:cNvPr id="276677" name="Rectangle 197"/>
              <p:cNvSpPr>
                <a:spLocks noChangeArrowheads="1"/>
              </p:cNvSpPr>
              <p:nvPr/>
            </p:nvSpPr>
            <p:spPr bwMode="auto">
              <a:xfrm>
                <a:off x="3360" y="3072"/>
                <a:ext cx="816" cy="240"/>
              </a:xfrm>
              <a:prstGeom prst="rect">
                <a:avLst/>
              </a:prstGeom>
              <a:solidFill>
                <a:srgbClr val="3399FF"/>
              </a:solidFill>
              <a:ln w="9525">
                <a:noFill/>
                <a:miter lim="800000"/>
                <a:headEnd/>
                <a:tailEnd/>
              </a:ln>
              <a:effectLst/>
            </p:spPr>
            <p:txBody>
              <a:bodyPr/>
              <a:lstStyle/>
              <a:p>
                <a:pPr algn="ctr">
                  <a:spcBef>
                    <a:spcPct val="20000"/>
                  </a:spcBef>
                  <a:buClr>
                    <a:schemeClr val="folHlink"/>
                  </a:buClr>
                  <a:buSzPct val="60000"/>
                  <a:buFont typeface="Wingdings" pitchFamily="2" charset="2"/>
                  <a:buNone/>
                </a:pPr>
                <a:r>
                  <a:rPr lang="fr-FR" sz="900" b="1">
                    <a:latin typeface="Times New Roman" pitchFamily="18" charset="0"/>
                  </a:rPr>
                  <a:t>Visualisation           per-opératoire</a:t>
                </a:r>
              </a:p>
            </p:txBody>
          </p:sp>
          <p:sp>
            <p:nvSpPr>
              <p:cNvPr id="276678" name="Line 198"/>
              <p:cNvSpPr>
                <a:spLocks noChangeShapeType="1"/>
              </p:cNvSpPr>
              <p:nvPr/>
            </p:nvSpPr>
            <p:spPr bwMode="auto">
              <a:xfrm>
                <a:off x="3360" y="3072"/>
                <a:ext cx="816" cy="0"/>
              </a:xfrm>
              <a:prstGeom prst="line">
                <a:avLst/>
              </a:prstGeom>
              <a:noFill/>
              <a:ln w="19050" cap="sq">
                <a:solidFill>
                  <a:schemeClr val="tx1"/>
                </a:solidFill>
                <a:round/>
                <a:headEnd/>
                <a:tailEnd/>
              </a:ln>
              <a:effectLst/>
            </p:spPr>
            <p:txBody>
              <a:bodyPr/>
              <a:lstStyle/>
              <a:p>
                <a:endParaRPr lang="fr-FR"/>
              </a:p>
            </p:txBody>
          </p:sp>
          <p:sp>
            <p:nvSpPr>
              <p:cNvPr id="276679" name="Line 199"/>
              <p:cNvSpPr>
                <a:spLocks noChangeShapeType="1"/>
              </p:cNvSpPr>
              <p:nvPr/>
            </p:nvSpPr>
            <p:spPr bwMode="auto">
              <a:xfrm>
                <a:off x="3360" y="3696"/>
                <a:ext cx="816" cy="0"/>
              </a:xfrm>
              <a:prstGeom prst="line">
                <a:avLst/>
              </a:prstGeom>
              <a:noFill/>
              <a:ln w="19050" cap="sq">
                <a:solidFill>
                  <a:schemeClr val="tx1"/>
                </a:solidFill>
                <a:round/>
                <a:headEnd/>
                <a:tailEnd/>
              </a:ln>
              <a:effectLst/>
            </p:spPr>
            <p:txBody>
              <a:bodyPr/>
              <a:lstStyle/>
              <a:p>
                <a:endParaRPr lang="fr-FR"/>
              </a:p>
            </p:txBody>
          </p:sp>
          <p:sp>
            <p:nvSpPr>
              <p:cNvPr id="276680" name="Line 200"/>
              <p:cNvSpPr>
                <a:spLocks noChangeShapeType="1"/>
              </p:cNvSpPr>
              <p:nvPr/>
            </p:nvSpPr>
            <p:spPr bwMode="auto">
              <a:xfrm>
                <a:off x="3360" y="3072"/>
                <a:ext cx="0" cy="624"/>
              </a:xfrm>
              <a:prstGeom prst="line">
                <a:avLst/>
              </a:prstGeom>
              <a:noFill/>
              <a:ln w="19050" cap="sq">
                <a:solidFill>
                  <a:schemeClr val="tx1"/>
                </a:solidFill>
                <a:round/>
                <a:headEnd/>
                <a:tailEnd/>
              </a:ln>
              <a:effectLst/>
            </p:spPr>
            <p:txBody>
              <a:bodyPr/>
              <a:lstStyle/>
              <a:p>
                <a:endParaRPr lang="fr-FR"/>
              </a:p>
            </p:txBody>
          </p:sp>
          <p:sp>
            <p:nvSpPr>
              <p:cNvPr id="276681" name="Line 201"/>
              <p:cNvSpPr>
                <a:spLocks noChangeShapeType="1"/>
              </p:cNvSpPr>
              <p:nvPr/>
            </p:nvSpPr>
            <p:spPr bwMode="auto">
              <a:xfrm>
                <a:off x="4176" y="3072"/>
                <a:ext cx="0" cy="624"/>
              </a:xfrm>
              <a:prstGeom prst="line">
                <a:avLst/>
              </a:prstGeom>
              <a:noFill/>
              <a:ln w="19050" cap="sq">
                <a:solidFill>
                  <a:schemeClr val="tx1"/>
                </a:solidFill>
                <a:round/>
                <a:headEnd/>
                <a:tailEnd/>
              </a:ln>
              <a:effectLst/>
            </p:spPr>
            <p:txBody>
              <a:bodyPr/>
              <a:lstStyle/>
              <a:p>
                <a:endParaRPr lang="fr-FR"/>
              </a:p>
            </p:txBody>
          </p:sp>
          <p:sp>
            <p:nvSpPr>
              <p:cNvPr id="276682" name="Line 202"/>
              <p:cNvSpPr>
                <a:spLocks noChangeShapeType="1"/>
              </p:cNvSpPr>
              <p:nvPr/>
            </p:nvSpPr>
            <p:spPr bwMode="auto">
              <a:xfrm>
                <a:off x="3360" y="3312"/>
                <a:ext cx="816" cy="0"/>
              </a:xfrm>
              <a:prstGeom prst="line">
                <a:avLst/>
              </a:prstGeom>
              <a:noFill/>
              <a:ln w="19050" cap="sq">
                <a:solidFill>
                  <a:schemeClr val="tx1"/>
                </a:solidFill>
                <a:round/>
                <a:headEnd/>
                <a:tailEnd/>
              </a:ln>
              <a:effectLst/>
            </p:spPr>
            <p:txBody>
              <a:bodyPr/>
              <a:lstStyle/>
              <a:p>
                <a:endParaRPr lang="fr-FR"/>
              </a:p>
            </p:txBody>
          </p:sp>
          <p:sp>
            <p:nvSpPr>
              <p:cNvPr id="276683" name="Line 203"/>
              <p:cNvSpPr>
                <a:spLocks noChangeShapeType="1"/>
              </p:cNvSpPr>
              <p:nvPr/>
            </p:nvSpPr>
            <p:spPr bwMode="auto">
              <a:xfrm>
                <a:off x="3360" y="3504"/>
                <a:ext cx="816" cy="0"/>
              </a:xfrm>
              <a:prstGeom prst="line">
                <a:avLst/>
              </a:prstGeom>
              <a:noFill/>
              <a:ln w="19050">
                <a:solidFill>
                  <a:schemeClr val="tx1"/>
                </a:solidFill>
                <a:round/>
                <a:headEnd/>
                <a:tailEnd/>
              </a:ln>
              <a:effectLst/>
            </p:spPr>
            <p:txBody>
              <a:bodyPr/>
              <a:lstStyle/>
              <a:p>
                <a:endParaRPr lang="fr-FR"/>
              </a:p>
            </p:txBody>
          </p:sp>
        </p:grpSp>
        <p:sp>
          <p:nvSpPr>
            <p:cNvPr id="276684" name="Line 204"/>
            <p:cNvSpPr>
              <a:spLocks noChangeShapeType="1"/>
            </p:cNvSpPr>
            <p:nvPr/>
          </p:nvSpPr>
          <p:spPr bwMode="auto">
            <a:xfrm>
              <a:off x="3072" y="3403"/>
              <a:ext cx="288" cy="0"/>
            </a:xfrm>
            <a:prstGeom prst="line">
              <a:avLst/>
            </a:prstGeom>
            <a:noFill/>
            <a:ln w="28575">
              <a:solidFill>
                <a:schemeClr val="tx1"/>
              </a:solidFill>
              <a:round/>
              <a:headEnd/>
              <a:tailEnd type="triangle" w="med" len="med"/>
            </a:ln>
            <a:effectLst/>
          </p:spPr>
          <p:txBody>
            <a:bodyPr/>
            <a:lstStyle/>
            <a:p>
              <a:endParaRPr lang="fr-FR"/>
            </a:p>
          </p:txBody>
        </p:sp>
        <p:sp>
          <p:nvSpPr>
            <p:cNvPr id="276710" name="Line 230"/>
            <p:cNvSpPr>
              <a:spLocks noChangeShapeType="1"/>
            </p:cNvSpPr>
            <p:nvPr/>
          </p:nvSpPr>
          <p:spPr bwMode="auto">
            <a:xfrm>
              <a:off x="2928" y="4087"/>
              <a:ext cx="384" cy="0"/>
            </a:xfrm>
            <a:prstGeom prst="line">
              <a:avLst/>
            </a:prstGeom>
            <a:noFill/>
            <a:ln w="28575">
              <a:solidFill>
                <a:schemeClr val="tx1"/>
              </a:solidFill>
              <a:round/>
              <a:headEnd/>
              <a:tailEnd type="triangle" w="med" len="med"/>
            </a:ln>
            <a:effectLst/>
          </p:spPr>
          <p:txBody>
            <a:bodyPr/>
            <a:lstStyle/>
            <a:p>
              <a:endParaRPr lang="fr-FR"/>
            </a:p>
          </p:txBody>
        </p:sp>
        <p:sp>
          <p:nvSpPr>
            <p:cNvPr id="276727" name="Line 247"/>
            <p:cNvSpPr>
              <a:spLocks noChangeShapeType="1"/>
            </p:cNvSpPr>
            <p:nvPr/>
          </p:nvSpPr>
          <p:spPr bwMode="auto">
            <a:xfrm>
              <a:off x="3072" y="757"/>
              <a:ext cx="0" cy="821"/>
            </a:xfrm>
            <a:prstGeom prst="line">
              <a:avLst/>
            </a:prstGeom>
            <a:noFill/>
            <a:ln w="28575">
              <a:solidFill>
                <a:schemeClr val="tx1"/>
              </a:solidFill>
              <a:round/>
              <a:headEnd/>
              <a:tailEnd/>
            </a:ln>
            <a:effectLst/>
          </p:spPr>
          <p:txBody>
            <a:bodyPr/>
            <a:lstStyle/>
            <a:p>
              <a:endParaRPr lang="fr-FR"/>
            </a:p>
          </p:txBody>
        </p:sp>
        <p:sp>
          <p:nvSpPr>
            <p:cNvPr id="276728" name="Line 248"/>
            <p:cNvSpPr>
              <a:spLocks noChangeShapeType="1"/>
            </p:cNvSpPr>
            <p:nvPr/>
          </p:nvSpPr>
          <p:spPr bwMode="auto">
            <a:xfrm>
              <a:off x="4128" y="1076"/>
              <a:ext cx="288" cy="0"/>
            </a:xfrm>
            <a:prstGeom prst="line">
              <a:avLst/>
            </a:prstGeom>
            <a:noFill/>
            <a:ln w="28575">
              <a:solidFill>
                <a:schemeClr val="tx1"/>
              </a:solidFill>
              <a:round/>
              <a:headEnd/>
              <a:tailEnd type="triangle" w="med" len="med"/>
            </a:ln>
            <a:effectLst/>
          </p:spPr>
          <p:txBody>
            <a:bodyPr/>
            <a:lstStyle/>
            <a:p>
              <a:endParaRPr lang="fr-FR"/>
            </a:p>
          </p:txBody>
        </p:sp>
        <p:sp>
          <p:nvSpPr>
            <p:cNvPr id="276729" name="Line 249"/>
            <p:cNvSpPr>
              <a:spLocks noChangeShapeType="1"/>
            </p:cNvSpPr>
            <p:nvPr/>
          </p:nvSpPr>
          <p:spPr bwMode="auto">
            <a:xfrm>
              <a:off x="4128" y="985"/>
              <a:ext cx="288" cy="0"/>
            </a:xfrm>
            <a:prstGeom prst="line">
              <a:avLst/>
            </a:prstGeom>
            <a:noFill/>
            <a:ln w="28575">
              <a:solidFill>
                <a:schemeClr val="tx1"/>
              </a:solidFill>
              <a:round/>
              <a:headEnd/>
              <a:tailEnd type="triangle" w="med" len="med"/>
            </a:ln>
            <a:effectLst/>
          </p:spPr>
          <p:txBody>
            <a:bodyPr/>
            <a:lstStyle/>
            <a:p>
              <a:endParaRPr lang="fr-FR"/>
            </a:p>
          </p:txBody>
        </p:sp>
        <p:sp>
          <p:nvSpPr>
            <p:cNvPr id="276730" name="Line 250"/>
            <p:cNvSpPr>
              <a:spLocks noChangeShapeType="1"/>
            </p:cNvSpPr>
            <p:nvPr/>
          </p:nvSpPr>
          <p:spPr bwMode="auto">
            <a:xfrm>
              <a:off x="4128" y="757"/>
              <a:ext cx="0" cy="228"/>
            </a:xfrm>
            <a:prstGeom prst="line">
              <a:avLst/>
            </a:prstGeom>
            <a:noFill/>
            <a:ln w="28575">
              <a:solidFill>
                <a:schemeClr val="tx1"/>
              </a:solidFill>
              <a:round/>
              <a:headEnd/>
              <a:tailEnd/>
            </a:ln>
            <a:effectLst/>
          </p:spPr>
          <p:txBody>
            <a:bodyPr/>
            <a:lstStyle/>
            <a:p>
              <a:endParaRPr lang="fr-FR"/>
            </a:p>
          </p:txBody>
        </p:sp>
        <p:sp>
          <p:nvSpPr>
            <p:cNvPr id="276731" name="Line 251"/>
            <p:cNvSpPr>
              <a:spLocks noChangeShapeType="1"/>
            </p:cNvSpPr>
            <p:nvPr/>
          </p:nvSpPr>
          <p:spPr bwMode="auto">
            <a:xfrm>
              <a:off x="3888" y="757"/>
              <a:ext cx="240" cy="0"/>
            </a:xfrm>
            <a:prstGeom prst="line">
              <a:avLst/>
            </a:prstGeom>
            <a:noFill/>
            <a:ln w="28575">
              <a:solidFill>
                <a:schemeClr val="tx1"/>
              </a:solidFill>
              <a:round/>
              <a:headEnd/>
              <a:tailEnd/>
            </a:ln>
            <a:effectLst/>
          </p:spPr>
          <p:txBody>
            <a:bodyPr/>
            <a:lstStyle/>
            <a:p>
              <a:endParaRPr lang="fr-FR"/>
            </a:p>
          </p:txBody>
        </p:sp>
        <p:sp>
          <p:nvSpPr>
            <p:cNvPr id="276732" name="Line 252"/>
            <p:cNvSpPr>
              <a:spLocks noChangeShapeType="1"/>
            </p:cNvSpPr>
            <p:nvPr/>
          </p:nvSpPr>
          <p:spPr bwMode="auto">
            <a:xfrm>
              <a:off x="3168" y="3950"/>
              <a:ext cx="144" cy="0"/>
            </a:xfrm>
            <a:prstGeom prst="line">
              <a:avLst/>
            </a:prstGeom>
            <a:noFill/>
            <a:ln w="28575">
              <a:solidFill>
                <a:schemeClr val="tx1"/>
              </a:solidFill>
              <a:round/>
              <a:headEnd/>
              <a:tailEnd type="triangle" w="med" len="med"/>
            </a:ln>
            <a:effectLst/>
          </p:spPr>
          <p:txBody>
            <a:bodyPr/>
            <a:lstStyle/>
            <a:p>
              <a:endParaRPr lang="fr-FR"/>
            </a:p>
          </p:txBody>
        </p:sp>
        <p:sp>
          <p:nvSpPr>
            <p:cNvPr id="276733" name="Line 253"/>
            <p:cNvSpPr>
              <a:spLocks noChangeShapeType="1"/>
            </p:cNvSpPr>
            <p:nvPr/>
          </p:nvSpPr>
          <p:spPr bwMode="auto">
            <a:xfrm>
              <a:off x="3168" y="3403"/>
              <a:ext cx="0" cy="547"/>
            </a:xfrm>
            <a:prstGeom prst="line">
              <a:avLst/>
            </a:prstGeom>
            <a:noFill/>
            <a:ln w="28575">
              <a:solidFill>
                <a:schemeClr val="tx1"/>
              </a:solidFill>
              <a:round/>
              <a:headEnd/>
              <a:tailEnd/>
            </a:ln>
            <a:effectLst/>
          </p:spPr>
          <p:txBody>
            <a:bodyPr/>
            <a:lstStyle/>
            <a:p>
              <a:endParaRPr lang="fr-FR"/>
            </a:p>
          </p:txBody>
        </p:sp>
      </p:grpSp>
      <p:sp>
        <p:nvSpPr>
          <p:cNvPr id="260" name="Espace réservé du pied de page 259"/>
          <p:cNvSpPr>
            <a:spLocks noGrp="1"/>
          </p:cNvSpPr>
          <p:nvPr>
            <p:ph type="ftr" sz="quarter" idx="10"/>
          </p:nvPr>
        </p:nvSpPr>
        <p:spPr/>
        <p:txBody>
          <a:bodyPr/>
          <a:lstStyle/>
          <a:p>
            <a:r>
              <a:rPr lang="fr-FR" smtClean="0"/>
              <a:t>Traitement images médicales - Jean-Paul ARMSPACH Master IRIV 2013-2014</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7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7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7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no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a:latin typeface="Arial" charset="0"/>
              </a:rPr>
              <a:t>CT, IRM, Med. Nuc.,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
        <p:nvSpPr>
          <p:cNvPr id="26" name="AutoShape 21"/>
          <p:cNvSpPr>
            <a:spLocks noChangeArrowheads="1"/>
          </p:cNvSpPr>
          <p:nvPr/>
        </p:nvSpPr>
        <p:spPr bwMode="auto">
          <a:xfrm>
            <a:off x="6000760" y="1643050"/>
            <a:ext cx="2297112" cy="560387"/>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75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5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75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5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75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75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75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75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75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75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75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75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75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75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75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5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P spid="277509" grpId="0" animBg="1"/>
      <p:bldP spid="277510" grpId="0" animBg="1"/>
      <p:bldP spid="277511" grpId="0" animBg="1"/>
      <p:bldP spid="277512" grpId="0" animBg="1"/>
      <p:bldP spid="277518" grpId="0"/>
      <p:bldP spid="277519" grpId="0"/>
      <p:bldP spid="277520" grpId="0"/>
      <p:bldP spid="277521" grpId="0"/>
      <p:bldP spid="277522" grpId="0"/>
      <p:bldP spid="277523" grpId="0"/>
      <p:bldP spid="277524" grpId="0"/>
      <p:bldP spid="277525" grpId="0" animBg="1"/>
      <p:bldP spid="277527"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L’image médicale </a:t>
            </a:r>
            <a:endParaRPr lang="fr-FR" dirty="0"/>
          </a:p>
        </p:txBody>
      </p:sp>
      <p:sp>
        <p:nvSpPr>
          <p:cNvPr id="3" name="Espace réservé du contenu 2"/>
          <p:cNvSpPr>
            <a:spLocks noGrp="1"/>
          </p:cNvSpPr>
          <p:nvPr>
            <p:ph idx="1"/>
          </p:nvPr>
        </p:nvSpPr>
        <p:spPr/>
        <p:txBody>
          <a:bodyPr/>
          <a:lstStyle/>
          <a:p>
            <a:r>
              <a:rPr lang="fr-FR" dirty="0" smtClean="0"/>
              <a:t>Squelette </a:t>
            </a:r>
          </a:p>
          <a:p>
            <a:r>
              <a:rPr lang="fr-FR" dirty="0" smtClean="0"/>
              <a:t>Système nerveux central</a:t>
            </a:r>
          </a:p>
          <a:p>
            <a:r>
              <a:rPr lang="fr-FR" dirty="0" smtClean="0"/>
              <a:t>Système vasculaire (cérébrale, cardiaque,..)</a:t>
            </a:r>
          </a:p>
          <a:p>
            <a:r>
              <a:rPr lang="fr-FR" dirty="0" smtClean="0"/>
              <a:t>Système respiratoire (bronche, poumon, ..)</a:t>
            </a:r>
          </a:p>
          <a:p>
            <a:r>
              <a:rPr lang="fr-FR" dirty="0" smtClean="0"/>
              <a:t>Système digestif (estomac, foie, ….)</a:t>
            </a:r>
          </a:p>
          <a:p>
            <a:r>
              <a:rPr lang="fr-FR" dirty="0" smtClean="0"/>
              <a:t>Système musculaire</a:t>
            </a:r>
          </a:p>
          <a:p>
            <a:r>
              <a:rPr lang="fr-FR" dirty="0" smtClean="0"/>
              <a:t>…</a:t>
            </a:r>
          </a:p>
          <a:p>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5" name="Rectangle 7"/>
          <p:cNvSpPr>
            <a:spLocks noChangeArrowheads="1"/>
          </p:cNvSpPr>
          <p:nvPr/>
        </p:nvSpPr>
        <p:spPr bwMode="auto">
          <a:xfrm>
            <a:off x="1258888" y="692150"/>
            <a:ext cx="7885112"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Les organes</a:t>
            </a:r>
            <a:endParaRPr lang="fr-FR" sz="2800"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dirty="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no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a:latin typeface="Arial" charset="0"/>
              </a:rPr>
              <a:t>CT, IRM, Med. Nuc.,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09250" name="Rectangle 2"/>
          <p:cNvSpPr>
            <a:spLocks noGrp="1" noChangeArrowheads="1"/>
          </p:cNvSpPr>
          <p:nvPr>
            <p:ph type="title"/>
          </p:nvPr>
        </p:nvSpPr>
        <p:spPr/>
        <p:txBody>
          <a:bodyPr/>
          <a:lstStyle/>
          <a:p>
            <a:r>
              <a:rPr lang="fr-FR" sz="2800"/>
              <a:t>L’image médicale</a:t>
            </a:r>
          </a:p>
        </p:txBody>
      </p:sp>
      <p:sp>
        <p:nvSpPr>
          <p:cNvPr id="309251" name="Rectangle 3"/>
          <p:cNvSpPr>
            <a:spLocks noGrp="1" noChangeArrowheads="1"/>
          </p:cNvSpPr>
          <p:nvPr>
            <p:ph type="body" idx="1"/>
          </p:nvPr>
        </p:nvSpPr>
        <p:spPr>
          <a:xfrm>
            <a:off x="395288" y="1773238"/>
            <a:ext cx="6191250" cy="4895850"/>
          </a:xfrm>
        </p:spPr>
        <p:txBody>
          <a:bodyPr/>
          <a:lstStyle/>
          <a:p>
            <a:pPr>
              <a:lnSpc>
                <a:spcPct val="90000"/>
              </a:lnSpc>
            </a:pPr>
            <a:r>
              <a:rPr lang="fr-FR" sz="2400"/>
              <a:t>Images en émission (Imagerie Nucléaire, infra-rouges, IRM, ...) ;</a:t>
            </a:r>
          </a:p>
          <a:p>
            <a:pPr>
              <a:lnSpc>
                <a:spcPct val="90000"/>
              </a:lnSpc>
            </a:pPr>
            <a:endParaRPr lang="fr-FR" sz="2400"/>
          </a:p>
          <a:p>
            <a:pPr lvl="1">
              <a:lnSpc>
                <a:spcPct val="90000"/>
              </a:lnSpc>
            </a:pPr>
            <a:endParaRPr lang="fr-FR" sz="2000"/>
          </a:p>
          <a:p>
            <a:pPr>
              <a:lnSpc>
                <a:spcPct val="90000"/>
              </a:lnSpc>
            </a:pPr>
            <a:endParaRPr lang="fr-FR" sz="2400"/>
          </a:p>
          <a:p>
            <a:pPr>
              <a:lnSpc>
                <a:spcPct val="90000"/>
              </a:lnSpc>
            </a:pPr>
            <a:r>
              <a:rPr lang="fr-FR" sz="2400"/>
              <a:t>Images en transmission = absorption (Scanner X, Optique, ...) ;</a:t>
            </a:r>
          </a:p>
          <a:p>
            <a:pPr lvl="1">
              <a:lnSpc>
                <a:spcPct val="90000"/>
              </a:lnSpc>
            </a:pPr>
            <a:endParaRPr lang="fr-FR" sz="2000"/>
          </a:p>
          <a:p>
            <a:pPr lvl="1">
              <a:lnSpc>
                <a:spcPct val="90000"/>
              </a:lnSpc>
            </a:pPr>
            <a:endParaRPr lang="fr-FR" sz="2000"/>
          </a:p>
          <a:p>
            <a:pPr lvl="1">
              <a:lnSpc>
                <a:spcPct val="90000"/>
              </a:lnSpc>
            </a:pPr>
            <a:endParaRPr lang="fr-FR" sz="2000"/>
          </a:p>
          <a:p>
            <a:pPr lvl="1">
              <a:lnSpc>
                <a:spcPct val="90000"/>
              </a:lnSpc>
            </a:pPr>
            <a:endParaRPr lang="fr-FR" sz="2000"/>
          </a:p>
          <a:p>
            <a:pPr>
              <a:lnSpc>
                <a:spcPct val="90000"/>
              </a:lnSpc>
            </a:pPr>
            <a:r>
              <a:rPr lang="fr-FR" sz="2400"/>
              <a:t>Images en réflexion : cas le plus courant (échographie, ...)</a:t>
            </a:r>
          </a:p>
        </p:txBody>
      </p:sp>
      <p:pic>
        <p:nvPicPr>
          <p:cNvPr id="309252" name="Picture 4" descr="infrarood07"/>
          <p:cNvPicPr>
            <a:picLocks noChangeAspect="1" noChangeArrowheads="1"/>
          </p:cNvPicPr>
          <p:nvPr/>
        </p:nvPicPr>
        <p:blipFill>
          <a:blip r:embed="rId3" cstate="print"/>
          <a:srcRect/>
          <a:stretch>
            <a:fillRect/>
          </a:stretch>
        </p:blipFill>
        <p:spPr bwMode="auto">
          <a:xfrm>
            <a:off x="7086600" y="1066800"/>
            <a:ext cx="1790700" cy="2057400"/>
          </a:xfrm>
          <a:prstGeom prst="rect">
            <a:avLst/>
          </a:prstGeom>
          <a:noFill/>
        </p:spPr>
      </p:pic>
      <p:pic>
        <p:nvPicPr>
          <p:cNvPr id="309253" name="Picture 5" descr="Introd3"/>
          <p:cNvPicPr>
            <a:picLocks noChangeAspect="1" noChangeArrowheads="1"/>
          </p:cNvPicPr>
          <p:nvPr/>
        </p:nvPicPr>
        <p:blipFill>
          <a:blip r:embed="rId4" cstate="print"/>
          <a:srcRect/>
          <a:stretch>
            <a:fillRect/>
          </a:stretch>
        </p:blipFill>
        <p:spPr bwMode="auto">
          <a:xfrm>
            <a:off x="7086600" y="3200400"/>
            <a:ext cx="1812925" cy="1828800"/>
          </a:xfrm>
          <a:prstGeom prst="rect">
            <a:avLst/>
          </a:prstGeom>
          <a:noFill/>
        </p:spPr>
      </p:pic>
      <p:pic>
        <p:nvPicPr>
          <p:cNvPr id="309254" name="Picture 6" descr="slide28"/>
          <p:cNvPicPr>
            <a:picLocks noChangeAspect="1" noChangeArrowheads="1"/>
          </p:cNvPicPr>
          <p:nvPr/>
        </p:nvPicPr>
        <p:blipFill>
          <a:blip r:embed="rId5" cstate="print"/>
          <a:srcRect/>
          <a:stretch>
            <a:fillRect/>
          </a:stretch>
        </p:blipFill>
        <p:spPr bwMode="auto">
          <a:xfrm>
            <a:off x="7086600" y="5181600"/>
            <a:ext cx="1828800" cy="1579563"/>
          </a:xfrm>
          <a:prstGeom prst="rect">
            <a:avLst/>
          </a:prstGeom>
          <a:noFill/>
        </p:spPr>
      </p:pic>
      <p:sp>
        <p:nvSpPr>
          <p:cNvPr id="309255" name="Rectangle 7"/>
          <p:cNvSpPr>
            <a:spLocks noChangeArrowheads="1"/>
          </p:cNvSpPr>
          <p:nvPr/>
        </p:nvSpPr>
        <p:spPr bwMode="auto">
          <a:xfrm>
            <a:off x="1258888" y="692150"/>
            <a:ext cx="7885112"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Acquisition : sources de l’image</a:t>
            </a:r>
            <a:endParaRPr lang="fr-FR"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2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925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9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334852" name="Rectangle 4"/>
          <p:cNvSpPr>
            <a:spLocks noGrp="1" noChangeArrowheads="1"/>
          </p:cNvSpPr>
          <p:nvPr>
            <p:ph type="title"/>
          </p:nvPr>
        </p:nvSpPr>
        <p:spPr/>
        <p:txBody>
          <a:bodyPr/>
          <a:lstStyle/>
          <a:p>
            <a:r>
              <a:rPr lang="fr-FR" sz="2800"/>
              <a:t>L’image médicale</a:t>
            </a:r>
          </a:p>
        </p:txBody>
      </p:sp>
      <p:sp>
        <p:nvSpPr>
          <p:cNvPr id="334853" name="Text Box 5"/>
          <p:cNvSpPr txBox="1">
            <a:spLocks noChangeArrowheads="1"/>
          </p:cNvSpPr>
          <p:nvPr/>
        </p:nvSpPr>
        <p:spPr bwMode="auto">
          <a:xfrm>
            <a:off x="395288" y="1557338"/>
            <a:ext cx="3924300" cy="822325"/>
          </a:xfrm>
          <a:prstGeom prst="rect">
            <a:avLst/>
          </a:prstGeom>
          <a:noFill/>
          <a:ln w="38100" cap="sq">
            <a:noFill/>
            <a:miter lim="800000"/>
            <a:headEnd type="none" w="sm" len="sm"/>
            <a:tailEnd type="none" w="sm" len="sm"/>
          </a:ln>
          <a:effectLst/>
        </p:spPr>
        <p:txBody>
          <a:bodyPr>
            <a:spAutoFit/>
          </a:bodyPr>
          <a:lstStyle/>
          <a:p>
            <a:pPr eaLnBrk="0" hangingPunct="0"/>
            <a:r>
              <a:rPr lang="fr-FR" altLang="en-US" sz="2400" b="1">
                <a:solidFill>
                  <a:schemeClr val="tx2"/>
                </a:solidFill>
                <a:latin typeface="Arial" charset="0"/>
              </a:rPr>
              <a:t>IRM étudie l’anatomie du cerveau</a:t>
            </a:r>
            <a:r>
              <a:rPr lang="fr-FR" altLang="en-US" sz="2400" b="1">
                <a:latin typeface="Arial" charset="0"/>
              </a:rPr>
              <a:t>.</a:t>
            </a:r>
          </a:p>
        </p:txBody>
      </p:sp>
      <p:pic>
        <p:nvPicPr>
          <p:cNvPr id="334854" name="Picture 6"/>
          <p:cNvPicPr>
            <a:picLocks noChangeAspect="1" noChangeArrowheads="1"/>
          </p:cNvPicPr>
          <p:nvPr/>
        </p:nvPicPr>
        <p:blipFill>
          <a:blip r:embed="rId3" cstate="print"/>
          <a:srcRect/>
          <a:stretch>
            <a:fillRect/>
          </a:stretch>
        </p:blipFill>
        <p:spPr bwMode="auto">
          <a:xfrm>
            <a:off x="865188" y="2565400"/>
            <a:ext cx="3097212" cy="3733800"/>
          </a:xfrm>
          <a:prstGeom prst="rect">
            <a:avLst/>
          </a:prstGeom>
          <a:noFill/>
        </p:spPr>
      </p:pic>
      <p:pic>
        <p:nvPicPr>
          <p:cNvPr id="334855" name="Picture 7" descr="SIMPSONS"/>
          <p:cNvPicPr>
            <a:picLocks noChangeAspect="1" noChangeArrowheads="1"/>
          </p:cNvPicPr>
          <p:nvPr/>
        </p:nvPicPr>
        <p:blipFill>
          <a:blip r:embed="rId4" cstate="print"/>
          <a:srcRect b="391"/>
          <a:stretch>
            <a:fillRect/>
          </a:stretch>
        </p:blipFill>
        <p:spPr bwMode="auto">
          <a:xfrm>
            <a:off x="5329238" y="2636838"/>
            <a:ext cx="2540000" cy="3673475"/>
          </a:xfrm>
          <a:prstGeom prst="rect">
            <a:avLst/>
          </a:prstGeom>
          <a:noFill/>
        </p:spPr>
      </p:pic>
      <p:sp>
        <p:nvSpPr>
          <p:cNvPr id="334856" name="Text Box 8"/>
          <p:cNvSpPr txBox="1">
            <a:spLocks noChangeArrowheads="1"/>
          </p:cNvSpPr>
          <p:nvPr/>
        </p:nvSpPr>
        <p:spPr bwMode="auto">
          <a:xfrm>
            <a:off x="4787900" y="1484313"/>
            <a:ext cx="4140200" cy="822325"/>
          </a:xfrm>
          <a:prstGeom prst="rect">
            <a:avLst/>
          </a:prstGeom>
          <a:noFill/>
          <a:ln w="38100" cap="sq">
            <a:noFill/>
            <a:miter lim="800000"/>
            <a:headEnd type="none" w="sm" len="sm"/>
            <a:tailEnd type="none" w="sm" len="sm"/>
          </a:ln>
          <a:effectLst/>
        </p:spPr>
        <p:txBody>
          <a:bodyPr>
            <a:spAutoFit/>
          </a:bodyPr>
          <a:lstStyle/>
          <a:p>
            <a:pPr eaLnBrk="0" hangingPunct="0"/>
            <a:r>
              <a:rPr lang="fr-FR" altLang="en-US" sz="2400" b="1">
                <a:solidFill>
                  <a:schemeClr val="tx2"/>
                </a:solidFill>
                <a:latin typeface="Arial" charset="0"/>
              </a:rPr>
              <a:t>L</a:t>
            </a:r>
            <a:r>
              <a:rPr lang="en-US" altLang="en-US" sz="2400" b="1">
                <a:solidFill>
                  <a:schemeClr val="tx2"/>
                </a:solidFill>
                <a:latin typeface="Arial" charset="0"/>
              </a:rPr>
              <a:t>’IRMf</a:t>
            </a:r>
            <a:r>
              <a:rPr lang="fr-FR" altLang="en-US" sz="2400" b="1">
                <a:solidFill>
                  <a:schemeClr val="tx2"/>
                </a:solidFill>
                <a:latin typeface="Arial" charset="0"/>
              </a:rPr>
              <a:t> (IRM fonctionnelle) étudie l’activité cérébrale. </a:t>
            </a:r>
            <a:endParaRPr lang="fr-FR" altLang="en-US" sz="2400" b="1">
              <a:latin typeface="Arial" charset="0"/>
            </a:endParaRPr>
          </a:p>
        </p:txBody>
      </p:sp>
      <p:sp>
        <p:nvSpPr>
          <p:cNvPr id="334857" name="Rectangle 9"/>
          <p:cNvSpPr>
            <a:spLocks noChangeArrowheads="1"/>
          </p:cNvSpPr>
          <p:nvPr/>
        </p:nvSpPr>
        <p:spPr bwMode="auto">
          <a:xfrm>
            <a:off x="1258888" y="692150"/>
            <a:ext cx="7885112"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Différentes modalités d’imagerie médicale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4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84675" name="Text Box 3"/>
          <p:cNvSpPr txBox="1">
            <a:spLocks noChangeArrowheads="1"/>
          </p:cNvSpPr>
          <p:nvPr/>
        </p:nvSpPr>
        <p:spPr bwMode="auto">
          <a:xfrm>
            <a:off x="4572000" y="1773238"/>
            <a:ext cx="3995738" cy="366712"/>
          </a:xfrm>
          <a:prstGeom prst="rect">
            <a:avLst/>
          </a:prstGeom>
          <a:noFill/>
          <a:ln w="9525">
            <a:noFill/>
            <a:miter lim="800000"/>
            <a:headEnd/>
            <a:tailEnd/>
          </a:ln>
          <a:effectLst/>
        </p:spPr>
        <p:txBody>
          <a:bodyPr>
            <a:spAutoFit/>
          </a:bodyPr>
          <a:lstStyle/>
          <a:p>
            <a:pPr algn="ctr" eaLnBrk="0" hangingPunct="0"/>
            <a:r>
              <a:rPr lang="fr-FR" b="1">
                <a:solidFill>
                  <a:srgbClr val="00FFCC"/>
                </a:solidFill>
                <a:latin typeface="Times New Roman" pitchFamily="18" charset="0"/>
              </a:rPr>
              <a:t>IMAGERIE FONCTIONNELLE</a:t>
            </a:r>
          </a:p>
        </p:txBody>
      </p:sp>
      <p:sp>
        <p:nvSpPr>
          <p:cNvPr id="284676" name="Text Box 4"/>
          <p:cNvSpPr txBox="1">
            <a:spLocks noChangeArrowheads="1"/>
          </p:cNvSpPr>
          <p:nvPr/>
        </p:nvSpPr>
        <p:spPr bwMode="auto">
          <a:xfrm>
            <a:off x="4724400" y="2209800"/>
            <a:ext cx="4419600" cy="2292350"/>
          </a:xfrm>
          <a:prstGeom prst="rect">
            <a:avLst/>
          </a:prstGeom>
          <a:noFill/>
          <a:ln w="9525">
            <a:noFill/>
            <a:miter lim="800000"/>
            <a:headEnd/>
            <a:tailEnd/>
          </a:ln>
          <a:effectLst/>
        </p:spPr>
        <p:txBody>
          <a:bodyPr>
            <a:spAutoFit/>
          </a:bodyPr>
          <a:lstStyle/>
          <a:p>
            <a:pPr marL="177800" indent="-177800" eaLnBrk="0" hangingPunct="0">
              <a:buFontTx/>
              <a:buChar char="•"/>
            </a:pPr>
            <a:r>
              <a:rPr lang="fr-FR" sz="1600" b="1">
                <a:latin typeface="Times New Roman" pitchFamily="18" charset="0"/>
                <a:sym typeface="Symbol" pitchFamily="18" charset="2"/>
              </a:rPr>
              <a:t>étude de processus fonctionnels biochimiques et physiologiques</a:t>
            </a:r>
          </a:p>
          <a:p>
            <a:pPr marL="177800" indent="-177800" eaLnBrk="0" hangingPunct="0">
              <a:buFontTx/>
              <a:buChar char="•"/>
            </a:pPr>
            <a:r>
              <a:rPr lang="fr-FR" sz="1600" b="1">
                <a:latin typeface="Times New Roman" pitchFamily="18" charset="0"/>
              </a:rPr>
              <a:t>Observation ‘in vivo’ de processus fonctionnels. Souvent les modifications physiologiques ou biochimiques précèdent les altérations anatomiques </a:t>
            </a:r>
          </a:p>
          <a:p>
            <a:pPr marL="177800" indent="-177800" eaLnBrk="0" hangingPunct="0">
              <a:buFontTx/>
              <a:buChar char="•"/>
            </a:pPr>
            <a:r>
              <a:rPr lang="fr-FR" sz="1600" b="1">
                <a:latin typeface="Times New Roman" pitchFamily="18" charset="0"/>
              </a:rPr>
              <a:t>faible résolution spatiale (</a:t>
            </a:r>
            <a:r>
              <a:rPr lang="fr-FR" sz="1600" b="1">
                <a:latin typeface="Times New Roman" pitchFamily="18" charset="0"/>
                <a:sym typeface="Symbol" pitchFamily="18" charset="2"/>
              </a:rPr>
              <a:t> 5 à 12 mm chez l’homme)</a:t>
            </a:r>
          </a:p>
          <a:p>
            <a:pPr marL="177800" indent="-177800" eaLnBrk="0" hangingPunct="0">
              <a:buFontTx/>
              <a:buChar char="•"/>
            </a:pPr>
            <a:endParaRPr lang="fr-FR" sz="1600" b="1">
              <a:latin typeface="Times New Roman" pitchFamily="18" charset="0"/>
              <a:sym typeface="Symbol" pitchFamily="18" charset="2"/>
            </a:endParaRPr>
          </a:p>
        </p:txBody>
      </p:sp>
      <p:sp>
        <p:nvSpPr>
          <p:cNvPr id="284677" name="Text Box 5"/>
          <p:cNvSpPr txBox="1">
            <a:spLocks noChangeArrowheads="1"/>
          </p:cNvSpPr>
          <p:nvPr/>
        </p:nvSpPr>
        <p:spPr bwMode="auto">
          <a:xfrm>
            <a:off x="684213" y="1773238"/>
            <a:ext cx="3203575" cy="366712"/>
          </a:xfrm>
          <a:prstGeom prst="rect">
            <a:avLst/>
          </a:prstGeom>
          <a:noFill/>
          <a:ln w="9525">
            <a:noFill/>
            <a:miter lim="800000"/>
            <a:headEnd/>
            <a:tailEnd/>
          </a:ln>
          <a:effectLst/>
        </p:spPr>
        <p:txBody>
          <a:bodyPr>
            <a:spAutoFit/>
          </a:bodyPr>
          <a:lstStyle/>
          <a:p>
            <a:pPr algn="ctr" eaLnBrk="0" hangingPunct="0"/>
            <a:r>
              <a:rPr lang="fr-FR" b="1">
                <a:solidFill>
                  <a:srgbClr val="00FFCC"/>
                </a:solidFill>
                <a:latin typeface="Times New Roman" pitchFamily="18" charset="0"/>
              </a:rPr>
              <a:t>IMAGERIE ANATOMIQUE</a:t>
            </a:r>
          </a:p>
        </p:txBody>
      </p:sp>
      <p:sp>
        <p:nvSpPr>
          <p:cNvPr id="284678" name="Text Box 6"/>
          <p:cNvSpPr txBox="1">
            <a:spLocks noChangeArrowheads="1"/>
          </p:cNvSpPr>
          <p:nvPr/>
        </p:nvSpPr>
        <p:spPr bwMode="auto">
          <a:xfrm>
            <a:off x="323850" y="2420938"/>
            <a:ext cx="4114800" cy="1314450"/>
          </a:xfrm>
          <a:prstGeom prst="rect">
            <a:avLst/>
          </a:prstGeom>
          <a:noFill/>
          <a:ln w="9525">
            <a:noFill/>
            <a:miter lim="800000"/>
            <a:headEnd/>
            <a:tailEnd/>
          </a:ln>
          <a:effectLst/>
        </p:spPr>
        <p:txBody>
          <a:bodyPr>
            <a:spAutoFit/>
          </a:bodyPr>
          <a:lstStyle/>
          <a:p>
            <a:pPr marL="177800" indent="-177800" eaLnBrk="0" hangingPunct="0">
              <a:buFontTx/>
              <a:buChar char="•"/>
            </a:pPr>
            <a:r>
              <a:rPr lang="fr-FR" sz="1600" b="1">
                <a:latin typeface="Times New Roman" pitchFamily="18" charset="0"/>
                <a:sym typeface="Symbol" pitchFamily="18" charset="2"/>
              </a:rPr>
              <a:t>investigation anatomique, morphologique</a:t>
            </a:r>
          </a:p>
          <a:p>
            <a:pPr marL="177800" indent="-177800" eaLnBrk="0" hangingPunct="0">
              <a:buFontTx/>
              <a:buChar char="•"/>
            </a:pPr>
            <a:r>
              <a:rPr lang="fr-FR" sz="1600" b="1">
                <a:latin typeface="Times New Roman" pitchFamily="18" charset="0"/>
                <a:sym typeface="Symbol" pitchFamily="18" charset="2"/>
              </a:rPr>
              <a:t>Permet une bonne représentation des structures anatomiques</a:t>
            </a:r>
          </a:p>
          <a:p>
            <a:pPr marL="177800" indent="-177800" eaLnBrk="0" hangingPunct="0">
              <a:buFontTx/>
              <a:buChar char="•"/>
            </a:pPr>
            <a:r>
              <a:rPr lang="fr-FR" sz="1600" b="1">
                <a:latin typeface="Times New Roman" pitchFamily="18" charset="0"/>
              </a:rPr>
              <a:t>haute résolution spatiale (</a:t>
            </a:r>
            <a:r>
              <a:rPr lang="fr-FR" sz="1600" b="1">
                <a:latin typeface="Times New Roman" pitchFamily="18" charset="0"/>
                <a:sym typeface="Symbol" pitchFamily="18" charset="2"/>
              </a:rPr>
              <a:t> 1 mm)</a:t>
            </a:r>
          </a:p>
          <a:p>
            <a:pPr marL="177800" indent="-177800" eaLnBrk="0" hangingPunct="0">
              <a:buFontTx/>
              <a:buChar char="•"/>
            </a:pPr>
            <a:endParaRPr lang="fr-FR" sz="1600" b="1">
              <a:latin typeface="Times New Roman" pitchFamily="18" charset="0"/>
              <a:sym typeface="Symbol" pitchFamily="18" charset="2"/>
            </a:endParaRPr>
          </a:p>
        </p:txBody>
      </p:sp>
      <p:sp>
        <p:nvSpPr>
          <p:cNvPr id="284680" name="Rectangle 8"/>
          <p:cNvSpPr>
            <a:spLocks noGrp="1" noChangeArrowheads="1"/>
          </p:cNvSpPr>
          <p:nvPr>
            <p:ph type="title"/>
          </p:nvPr>
        </p:nvSpPr>
        <p:spPr/>
        <p:txBody>
          <a:bodyPr/>
          <a:lstStyle/>
          <a:p>
            <a:r>
              <a:rPr lang="fr-FR" sz="2800"/>
              <a:t>L’image médicale</a:t>
            </a:r>
          </a:p>
        </p:txBody>
      </p:sp>
      <p:sp>
        <p:nvSpPr>
          <p:cNvPr id="284681" name="Rectangle 9"/>
          <p:cNvSpPr>
            <a:spLocks noChangeArrowheads="1"/>
          </p:cNvSpPr>
          <p:nvPr/>
        </p:nvSpPr>
        <p:spPr bwMode="auto">
          <a:xfrm>
            <a:off x="1258888" y="692150"/>
            <a:ext cx="7885112"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Différentes modalités d’imagerie médicale</a:t>
            </a:r>
          </a:p>
        </p:txBody>
      </p:sp>
      <p:pic>
        <p:nvPicPr>
          <p:cNvPr id="284683" name="Picture 11" descr="pet-FDG-31slices- P2"/>
          <p:cNvPicPr>
            <a:picLocks noChangeAspect="1" noChangeArrowheads="1"/>
          </p:cNvPicPr>
          <p:nvPr/>
        </p:nvPicPr>
        <p:blipFill>
          <a:blip r:embed="rId3" cstate="print"/>
          <a:srcRect/>
          <a:stretch>
            <a:fillRect/>
          </a:stretch>
        </p:blipFill>
        <p:spPr bwMode="auto">
          <a:xfrm>
            <a:off x="5724525" y="4437063"/>
            <a:ext cx="2058988" cy="2276475"/>
          </a:xfrm>
          <a:prstGeom prst="rect">
            <a:avLst/>
          </a:prstGeom>
          <a:noFill/>
        </p:spPr>
      </p:pic>
      <p:pic>
        <p:nvPicPr>
          <p:cNvPr id="284684" name="Picture 12" descr="bg-mri"/>
          <p:cNvPicPr>
            <a:picLocks noGrp="1" noChangeAspect="1" noChangeArrowheads="1"/>
          </p:cNvPicPr>
          <p:nvPr>
            <p:ph idx="1"/>
          </p:nvPr>
        </p:nvPicPr>
        <p:blipFill>
          <a:blip r:embed="rId4" cstate="print"/>
          <a:srcRect/>
          <a:stretch>
            <a:fillRect/>
          </a:stretch>
        </p:blipFill>
        <p:spPr>
          <a:xfrm>
            <a:off x="539750" y="4149725"/>
            <a:ext cx="3216275" cy="2413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6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4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Grp="1" noChangeArrowheads="1"/>
          </p:cNvSpPr>
          <p:nvPr>
            <p:ph type="ftr" sz="quarter" idx="3"/>
          </p:nvPr>
        </p:nvSpPr>
        <p:spPr/>
        <p:txBody>
          <a:bodyPr/>
          <a:lstStyle/>
          <a:p>
            <a:r>
              <a:rPr lang="fr-FR" smtClean="0"/>
              <a:t>Traitement images médicales - Jean-Paul ARMSPACH Master IRIV 2013-2014</a:t>
            </a:r>
            <a:endParaRPr lang="fr-FR"/>
          </a:p>
        </p:txBody>
      </p:sp>
      <p:sp>
        <p:nvSpPr>
          <p:cNvPr id="124932" name="Rectangle 4"/>
          <p:cNvSpPr>
            <a:spLocks noGrp="1" noChangeArrowheads="1"/>
          </p:cNvSpPr>
          <p:nvPr>
            <p:ph type="ctrTitle"/>
          </p:nvPr>
        </p:nvSpPr>
        <p:spPr/>
        <p:txBody>
          <a:bodyPr/>
          <a:lstStyle/>
          <a:p>
            <a:r>
              <a:rPr lang="fr-FR"/>
              <a:t>Traitement des images médicales</a:t>
            </a:r>
          </a:p>
        </p:txBody>
      </p:sp>
      <p:sp>
        <p:nvSpPr>
          <p:cNvPr id="124933" name="Rectangle 5"/>
          <p:cNvSpPr>
            <a:spLocks noGrp="1" noChangeArrowheads="1"/>
          </p:cNvSpPr>
          <p:nvPr>
            <p:ph type="subTitle" idx="1"/>
          </p:nvPr>
        </p:nvSpPr>
        <p:spPr/>
        <p:txBody>
          <a:bodyPr/>
          <a:lstStyle/>
          <a:p>
            <a:r>
              <a:rPr lang="fr-FR"/>
              <a:t>Intégrer l’image médicale dans la stratégie médicale.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pic>
        <p:nvPicPr>
          <p:cNvPr id="350210" name="Picture 2" descr="vanpet"/>
          <p:cNvPicPr>
            <a:picLocks noChangeAspect="1" noChangeArrowheads="1"/>
          </p:cNvPicPr>
          <p:nvPr/>
        </p:nvPicPr>
        <p:blipFill>
          <a:blip r:embed="rId3" cstate="print"/>
          <a:srcRect/>
          <a:stretch>
            <a:fillRect/>
          </a:stretch>
        </p:blipFill>
        <p:spPr bwMode="auto">
          <a:xfrm>
            <a:off x="5292725" y="1412875"/>
            <a:ext cx="2514600" cy="2425700"/>
          </a:xfrm>
          <a:prstGeom prst="rect">
            <a:avLst/>
          </a:prstGeom>
          <a:noFill/>
        </p:spPr>
      </p:pic>
      <p:grpSp>
        <p:nvGrpSpPr>
          <p:cNvPr id="350211" name="Group 3"/>
          <p:cNvGrpSpPr>
            <a:grpSpLocks/>
          </p:cNvGrpSpPr>
          <p:nvPr/>
        </p:nvGrpSpPr>
        <p:grpSpPr bwMode="auto">
          <a:xfrm>
            <a:off x="611188" y="1412875"/>
            <a:ext cx="2895600" cy="2590800"/>
            <a:chOff x="192" y="816"/>
            <a:chExt cx="3072" cy="3072"/>
          </a:xfrm>
        </p:grpSpPr>
        <p:pic>
          <p:nvPicPr>
            <p:cNvPr id="350212" name="Picture 4" descr="ref_a"/>
            <p:cNvPicPr>
              <a:picLocks noChangeAspect="1" noChangeArrowheads="1"/>
            </p:cNvPicPr>
            <p:nvPr/>
          </p:nvPicPr>
          <p:blipFill>
            <a:blip r:embed="rId4" cstate="print"/>
            <a:srcRect/>
            <a:stretch>
              <a:fillRect/>
            </a:stretch>
          </p:blipFill>
          <p:spPr bwMode="auto">
            <a:xfrm>
              <a:off x="192" y="2352"/>
              <a:ext cx="1536" cy="1536"/>
            </a:xfrm>
            <a:prstGeom prst="rect">
              <a:avLst/>
            </a:prstGeom>
            <a:solidFill>
              <a:srgbClr val="000066"/>
            </a:solidFill>
          </p:spPr>
        </p:pic>
        <p:pic>
          <p:nvPicPr>
            <p:cNvPr id="350213" name="Picture 5" descr="ref_c"/>
            <p:cNvPicPr>
              <a:picLocks noChangeAspect="1" noChangeArrowheads="1"/>
            </p:cNvPicPr>
            <p:nvPr/>
          </p:nvPicPr>
          <p:blipFill>
            <a:blip r:embed="rId5" cstate="print"/>
            <a:srcRect/>
            <a:stretch>
              <a:fillRect/>
            </a:stretch>
          </p:blipFill>
          <p:spPr bwMode="auto">
            <a:xfrm>
              <a:off x="192" y="816"/>
              <a:ext cx="1537" cy="1536"/>
            </a:xfrm>
            <a:prstGeom prst="rect">
              <a:avLst/>
            </a:prstGeom>
            <a:solidFill>
              <a:srgbClr val="000066"/>
            </a:solidFill>
          </p:spPr>
        </p:pic>
        <p:pic>
          <p:nvPicPr>
            <p:cNvPr id="350214" name="Picture 6" descr="ref_s"/>
            <p:cNvPicPr>
              <a:picLocks noChangeAspect="1" noChangeArrowheads="1"/>
            </p:cNvPicPr>
            <p:nvPr/>
          </p:nvPicPr>
          <p:blipFill>
            <a:blip r:embed="rId6" cstate="print"/>
            <a:srcRect/>
            <a:stretch>
              <a:fillRect/>
            </a:stretch>
          </p:blipFill>
          <p:spPr bwMode="auto">
            <a:xfrm>
              <a:off x="1728" y="816"/>
              <a:ext cx="1536" cy="1536"/>
            </a:xfrm>
            <a:prstGeom prst="rect">
              <a:avLst/>
            </a:prstGeom>
            <a:solidFill>
              <a:srgbClr val="000066"/>
            </a:solidFill>
          </p:spPr>
        </p:pic>
      </p:grpSp>
      <p:sp>
        <p:nvSpPr>
          <p:cNvPr id="350215" name="Text Box 7"/>
          <p:cNvSpPr txBox="1">
            <a:spLocks noChangeArrowheads="1"/>
          </p:cNvSpPr>
          <p:nvPr/>
        </p:nvSpPr>
        <p:spPr bwMode="auto">
          <a:xfrm>
            <a:off x="323850" y="4149725"/>
            <a:ext cx="4114800" cy="2535238"/>
          </a:xfrm>
          <a:prstGeom prst="rect">
            <a:avLst/>
          </a:prstGeom>
          <a:noFill/>
          <a:ln w="9525">
            <a:noFill/>
            <a:miter lim="800000"/>
            <a:headEnd/>
            <a:tailEnd/>
          </a:ln>
          <a:effectLst/>
        </p:spPr>
        <p:txBody>
          <a:bodyPr>
            <a:spAutoFit/>
          </a:bodyPr>
          <a:lstStyle/>
          <a:p>
            <a:pPr marL="182563" indent="-182563" eaLnBrk="0" hangingPunct="0">
              <a:lnSpc>
                <a:spcPct val="80000"/>
              </a:lnSpc>
              <a:spcBef>
                <a:spcPct val="50000"/>
              </a:spcBef>
            </a:pPr>
            <a:r>
              <a:rPr lang="fr-FR" b="1">
                <a:latin typeface="Arial" charset="0"/>
              </a:rPr>
              <a:t>Informations anatomiques :</a:t>
            </a:r>
          </a:p>
          <a:p>
            <a:pPr marL="182563" indent="-182563" eaLnBrk="0" hangingPunct="0">
              <a:lnSpc>
                <a:spcPct val="80000"/>
              </a:lnSpc>
              <a:spcBef>
                <a:spcPct val="50000"/>
              </a:spcBef>
              <a:buFontTx/>
              <a:buChar char="•"/>
            </a:pPr>
            <a:r>
              <a:rPr lang="fr-FR">
                <a:latin typeface="Arial" charset="0"/>
              </a:rPr>
              <a:t>radiographie X</a:t>
            </a:r>
          </a:p>
          <a:p>
            <a:pPr marL="182563" indent="-182563" eaLnBrk="0" hangingPunct="0">
              <a:lnSpc>
                <a:spcPct val="80000"/>
              </a:lnSpc>
              <a:spcBef>
                <a:spcPct val="50000"/>
              </a:spcBef>
              <a:buFontTx/>
              <a:buChar char="•"/>
            </a:pPr>
            <a:r>
              <a:rPr lang="fr-FR">
                <a:latin typeface="Arial" charset="0"/>
              </a:rPr>
              <a:t>tomographie X (CT)</a:t>
            </a:r>
          </a:p>
          <a:p>
            <a:pPr marL="182563" indent="-182563" eaLnBrk="0" hangingPunct="0">
              <a:lnSpc>
                <a:spcPct val="80000"/>
              </a:lnSpc>
              <a:spcBef>
                <a:spcPct val="50000"/>
              </a:spcBef>
              <a:buFontTx/>
              <a:buChar char="•"/>
            </a:pPr>
            <a:r>
              <a:rPr lang="fr-FR">
                <a:latin typeface="Arial" charset="0"/>
              </a:rPr>
              <a:t>échographie</a:t>
            </a:r>
          </a:p>
          <a:p>
            <a:pPr marL="182563" indent="-182563" eaLnBrk="0" hangingPunct="0">
              <a:lnSpc>
                <a:spcPct val="80000"/>
              </a:lnSpc>
              <a:spcBef>
                <a:spcPct val="50000"/>
              </a:spcBef>
              <a:buFontTx/>
              <a:buChar char="•"/>
            </a:pPr>
            <a:r>
              <a:rPr lang="fr-FR">
                <a:latin typeface="Arial" charset="0"/>
              </a:rPr>
              <a:t>imagerie par résonance magnétique (IRM) (T</a:t>
            </a:r>
            <a:r>
              <a:rPr lang="fr-FR" baseline="-25000">
                <a:latin typeface="Arial" charset="0"/>
              </a:rPr>
              <a:t>1</a:t>
            </a:r>
            <a:r>
              <a:rPr lang="fr-FR">
                <a:latin typeface="Arial" charset="0"/>
              </a:rPr>
              <a:t>, T</a:t>
            </a:r>
            <a:r>
              <a:rPr lang="fr-FR" baseline="-25000">
                <a:latin typeface="Arial" charset="0"/>
              </a:rPr>
              <a:t>2</a:t>
            </a:r>
            <a:r>
              <a:rPr lang="fr-FR">
                <a:latin typeface="Arial" charset="0"/>
              </a:rPr>
              <a:t>, DP, FLAIR, …)</a:t>
            </a:r>
          </a:p>
          <a:p>
            <a:pPr marL="182563" indent="-182563" eaLnBrk="0" hangingPunct="0">
              <a:lnSpc>
                <a:spcPct val="80000"/>
              </a:lnSpc>
              <a:spcBef>
                <a:spcPct val="50000"/>
              </a:spcBef>
              <a:buFontTx/>
              <a:buChar char="•"/>
            </a:pPr>
            <a:r>
              <a:rPr lang="fr-FR">
                <a:latin typeface="Arial" charset="0"/>
              </a:rPr>
              <a:t>images vidéo (laryngoscope, laparoscope) ...</a:t>
            </a:r>
          </a:p>
        </p:txBody>
      </p:sp>
      <p:sp>
        <p:nvSpPr>
          <p:cNvPr id="350216" name="Text Box 8"/>
          <p:cNvSpPr txBox="1">
            <a:spLocks noChangeArrowheads="1"/>
          </p:cNvSpPr>
          <p:nvPr/>
        </p:nvSpPr>
        <p:spPr bwMode="auto">
          <a:xfrm>
            <a:off x="4859338" y="3935413"/>
            <a:ext cx="4114800" cy="2859087"/>
          </a:xfrm>
          <a:prstGeom prst="rect">
            <a:avLst/>
          </a:prstGeom>
          <a:noFill/>
          <a:ln w="9525">
            <a:noFill/>
            <a:miter lim="800000"/>
            <a:headEnd/>
            <a:tailEnd/>
          </a:ln>
          <a:effectLst/>
        </p:spPr>
        <p:txBody>
          <a:bodyPr>
            <a:spAutoFit/>
          </a:bodyPr>
          <a:lstStyle/>
          <a:p>
            <a:pPr marL="182563" indent="-182563" eaLnBrk="0" hangingPunct="0">
              <a:lnSpc>
                <a:spcPct val="50000"/>
              </a:lnSpc>
              <a:spcBef>
                <a:spcPct val="50000"/>
              </a:spcBef>
            </a:pPr>
            <a:r>
              <a:rPr lang="fr-FR" b="1">
                <a:latin typeface="Arial" charset="0"/>
              </a:rPr>
              <a:t>Informations fonctionnelles :</a:t>
            </a:r>
            <a:endParaRPr lang="fr-FR">
              <a:latin typeface="Arial" charset="0"/>
            </a:endParaRPr>
          </a:p>
          <a:p>
            <a:pPr marL="182563" indent="-182563" eaLnBrk="0" hangingPunct="0">
              <a:lnSpc>
                <a:spcPct val="80000"/>
              </a:lnSpc>
              <a:spcBef>
                <a:spcPct val="40000"/>
              </a:spcBef>
              <a:buFontTx/>
              <a:buChar char="•"/>
            </a:pPr>
            <a:r>
              <a:rPr lang="fr-FR">
                <a:latin typeface="Arial" charset="0"/>
              </a:rPr>
              <a:t>Tomoscintigraphie par émission monophotonique (TEMP)</a:t>
            </a:r>
          </a:p>
          <a:p>
            <a:pPr marL="182563" indent="-182563" eaLnBrk="0" hangingPunct="0">
              <a:lnSpc>
                <a:spcPct val="80000"/>
              </a:lnSpc>
              <a:spcBef>
                <a:spcPct val="40000"/>
              </a:spcBef>
              <a:buFontTx/>
              <a:buChar char="•"/>
            </a:pPr>
            <a:r>
              <a:rPr lang="fr-FR">
                <a:latin typeface="Arial" charset="0"/>
              </a:rPr>
              <a:t>Tomographie par émission de positons (TEP)</a:t>
            </a:r>
          </a:p>
          <a:p>
            <a:pPr marL="182563" indent="-182563" eaLnBrk="0" hangingPunct="0">
              <a:lnSpc>
                <a:spcPct val="80000"/>
              </a:lnSpc>
              <a:spcBef>
                <a:spcPct val="40000"/>
              </a:spcBef>
              <a:buFontTx/>
              <a:buChar char="•"/>
            </a:pPr>
            <a:r>
              <a:rPr lang="fr-FR">
                <a:latin typeface="Arial" charset="0"/>
              </a:rPr>
              <a:t>imagerie cognitive par résonance magnétique (IRMf) (effet BOLD)</a:t>
            </a:r>
          </a:p>
          <a:p>
            <a:pPr marL="182563" indent="-182563" eaLnBrk="0" hangingPunct="0">
              <a:lnSpc>
                <a:spcPct val="80000"/>
              </a:lnSpc>
              <a:spcBef>
                <a:spcPct val="40000"/>
              </a:spcBef>
              <a:buFontTx/>
              <a:buChar char="•"/>
            </a:pPr>
            <a:r>
              <a:rPr lang="fr-FR">
                <a:latin typeface="Arial" charset="0"/>
              </a:rPr>
              <a:t>Spectroscopie RMN (Biochimique)</a:t>
            </a:r>
          </a:p>
          <a:p>
            <a:pPr marL="182563" indent="-182563" eaLnBrk="0" hangingPunct="0">
              <a:lnSpc>
                <a:spcPct val="80000"/>
              </a:lnSpc>
              <a:spcBef>
                <a:spcPct val="40000"/>
              </a:spcBef>
              <a:buFontTx/>
              <a:buChar char="•"/>
            </a:pPr>
            <a:r>
              <a:rPr lang="fr-FR">
                <a:latin typeface="Arial" charset="0"/>
              </a:rPr>
              <a:t>EEG, MEG</a:t>
            </a:r>
          </a:p>
          <a:p>
            <a:pPr marL="182563" indent="-182563" eaLnBrk="0" hangingPunct="0">
              <a:lnSpc>
                <a:spcPct val="80000"/>
              </a:lnSpc>
              <a:spcBef>
                <a:spcPct val="40000"/>
              </a:spcBef>
              <a:buFontTx/>
              <a:buChar char="•"/>
            </a:pPr>
            <a:r>
              <a:rPr lang="fr-FR">
                <a:latin typeface="Arial" charset="0"/>
              </a:rPr>
              <a:t>Tomographie  optique</a:t>
            </a:r>
          </a:p>
        </p:txBody>
      </p:sp>
      <p:sp>
        <p:nvSpPr>
          <p:cNvPr id="350217" name="Rectangle 9"/>
          <p:cNvSpPr>
            <a:spLocks noGrp="1" noChangeArrowheads="1"/>
          </p:cNvSpPr>
          <p:nvPr>
            <p:ph type="title"/>
          </p:nvPr>
        </p:nvSpPr>
        <p:spPr/>
        <p:txBody>
          <a:bodyPr/>
          <a:lstStyle/>
          <a:p>
            <a:r>
              <a:rPr lang="fr-FR" sz="2800"/>
              <a:t>L’image médicale</a:t>
            </a:r>
          </a:p>
        </p:txBody>
      </p:sp>
      <p:sp>
        <p:nvSpPr>
          <p:cNvPr id="350218" name="Rectangle 10"/>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Différentes modalités d’imagerie médicale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0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solidFill>
            <a:schemeClr val="bg1"/>
          </a:solidFill>
          <a:ln w="9525">
            <a:noFill/>
            <a:miter lim="800000"/>
            <a:headEnd/>
            <a:tailEnd/>
          </a:ln>
          <a:effectLst/>
        </p:spPr>
        <p:txBody>
          <a:bodyPr>
            <a:spAutoFit/>
          </a:bodyPr>
          <a:lstStyle/>
          <a:p>
            <a:pPr eaLnBrk="0" hangingPunct="0"/>
            <a:r>
              <a:rPr lang="fr-FR" dirty="0" smtClean="0">
                <a:solidFill>
                  <a:schemeClr val="tx2"/>
                </a:solidFill>
                <a:latin typeface="Arial" charset="0"/>
              </a:rPr>
              <a:t>Numérisation spatiale, </a:t>
            </a:r>
            <a:r>
              <a:rPr lang="fr-FR" dirty="0">
                <a:solidFill>
                  <a:schemeClr val="tx2"/>
                </a:solidFill>
                <a:latin typeface="Arial" charset="0"/>
              </a:rPr>
              <a:t>en intensité, </a:t>
            </a:r>
            <a:r>
              <a:rPr lang="fr-FR" dirty="0" smtClean="0">
                <a:solidFill>
                  <a:schemeClr val="tx2"/>
                </a:solidFill>
                <a:latin typeface="Arial" charset="0"/>
              </a:rPr>
              <a:t>temporelle</a:t>
            </a:r>
            <a:endParaRPr lang="fr-FR" dirty="0">
              <a:solidFill>
                <a:schemeClr val="tx2"/>
              </a:solidFill>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dirty="0">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dirty="0">
                <a:latin typeface="Arial" charset="0"/>
              </a:rPr>
              <a:t>CT, IRM, Med. </a:t>
            </a:r>
            <a:r>
              <a:rPr lang="fr-FR" dirty="0" err="1">
                <a:latin typeface="Arial" charset="0"/>
              </a:rPr>
              <a:t>Nuc</a:t>
            </a:r>
            <a:r>
              <a:rPr lang="fr-FR" dirty="0">
                <a:latin typeface="Arial" charset="0"/>
              </a:rPr>
              <a:t>.,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82626" name="Rectangle 2"/>
          <p:cNvSpPr>
            <a:spLocks noChangeArrowheads="1"/>
          </p:cNvSpPr>
          <p:nvPr/>
        </p:nvSpPr>
        <p:spPr bwMode="auto">
          <a:xfrm>
            <a:off x="509588" y="76200"/>
            <a:ext cx="6340475" cy="468313"/>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82627" name="Rectangle 3"/>
          <p:cNvSpPr>
            <a:spLocks noGrp="1" noChangeArrowheads="1"/>
          </p:cNvSpPr>
          <p:nvPr>
            <p:ph type="title"/>
          </p:nvPr>
        </p:nvSpPr>
        <p:spPr/>
        <p:txBody>
          <a:bodyPr/>
          <a:lstStyle/>
          <a:p>
            <a:r>
              <a:rPr lang="fr-FR" sz="2800" dirty="0"/>
              <a:t>L’image médicale</a:t>
            </a:r>
          </a:p>
        </p:txBody>
      </p:sp>
      <p:sp>
        <p:nvSpPr>
          <p:cNvPr id="282628" name="Rectangle 4"/>
          <p:cNvSpPr>
            <a:spLocks noGrp="1" noChangeArrowheads="1"/>
          </p:cNvSpPr>
          <p:nvPr>
            <p:ph type="body" idx="1"/>
          </p:nvPr>
        </p:nvSpPr>
        <p:spPr>
          <a:xfrm>
            <a:off x="250825" y="2133600"/>
            <a:ext cx="8713788" cy="4267200"/>
          </a:xfrm>
        </p:spPr>
        <p:txBody>
          <a:bodyPr/>
          <a:lstStyle/>
          <a:p>
            <a:pPr marL="469900" indent="-469900">
              <a:lnSpc>
                <a:spcPct val="90000"/>
              </a:lnSpc>
            </a:pPr>
            <a:r>
              <a:rPr lang="fr-FR" sz="2800" dirty="0" smtClean="0"/>
              <a:t>Discrétisation spatiale (dans l’espace) </a:t>
            </a:r>
            <a:endParaRPr lang="fr-FR" sz="2800" dirty="0"/>
          </a:p>
          <a:p>
            <a:pPr marL="908050" lvl="1" indent="-436563">
              <a:lnSpc>
                <a:spcPct val="90000"/>
              </a:lnSpc>
            </a:pPr>
            <a:r>
              <a:rPr lang="fr-FR" sz="2000" dirty="0"/>
              <a:t>Image 2D f(</a:t>
            </a:r>
            <a:r>
              <a:rPr lang="fr-FR" sz="2000" dirty="0" err="1"/>
              <a:t>x,y</a:t>
            </a:r>
            <a:r>
              <a:rPr lang="fr-FR" sz="2000" dirty="0"/>
              <a:t>)   =&gt; Tableau 2D f(</a:t>
            </a:r>
            <a:r>
              <a:rPr lang="fr-FR" sz="2000" dirty="0" err="1"/>
              <a:t>i,j</a:t>
            </a:r>
            <a:r>
              <a:rPr lang="fr-FR" sz="2000" dirty="0"/>
              <a:t>) (pixel)</a:t>
            </a:r>
          </a:p>
          <a:p>
            <a:pPr marL="908050" lvl="1" indent="-436563">
              <a:lnSpc>
                <a:spcPct val="90000"/>
              </a:lnSpc>
            </a:pPr>
            <a:r>
              <a:rPr lang="fr-FR" sz="2000" dirty="0"/>
              <a:t>Image 3D f(</a:t>
            </a:r>
            <a:r>
              <a:rPr lang="fr-FR" sz="2000" dirty="0" err="1"/>
              <a:t>x,y,z</a:t>
            </a:r>
            <a:r>
              <a:rPr lang="fr-FR" sz="2000" dirty="0"/>
              <a:t>) =&gt; Tableau 3D : f(</a:t>
            </a:r>
            <a:r>
              <a:rPr lang="fr-FR" sz="2000" dirty="0" err="1"/>
              <a:t>i,j,k</a:t>
            </a:r>
            <a:r>
              <a:rPr lang="fr-FR" sz="2000" dirty="0"/>
              <a:t>) (</a:t>
            </a:r>
            <a:r>
              <a:rPr lang="fr-FR" sz="2000" dirty="0" err="1"/>
              <a:t>voxel</a:t>
            </a:r>
            <a:r>
              <a:rPr lang="fr-FR" sz="2000" dirty="0"/>
              <a:t>) (le plus fréquent)</a:t>
            </a:r>
          </a:p>
          <a:p>
            <a:pPr marL="908050" lvl="1" indent="-436563">
              <a:lnSpc>
                <a:spcPct val="90000"/>
              </a:lnSpc>
            </a:pPr>
            <a:r>
              <a:rPr lang="fr-FR" sz="2000" dirty="0"/>
              <a:t>La taille d'un pixel ou </a:t>
            </a:r>
            <a:r>
              <a:rPr lang="fr-FR" sz="2000" dirty="0" err="1"/>
              <a:t>voxel</a:t>
            </a:r>
            <a:r>
              <a:rPr lang="fr-FR" sz="2000" dirty="0"/>
              <a:t> (résolution spatiale) exprimée en mm </a:t>
            </a:r>
          </a:p>
          <a:p>
            <a:pPr marL="1304925" lvl="2" indent="-395288">
              <a:lnSpc>
                <a:spcPct val="90000"/>
              </a:lnSpc>
            </a:pPr>
            <a:r>
              <a:rPr lang="fr-FR" sz="1800" dirty="0"/>
              <a:t>champs de vue (FOV)/dimension du tableau  </a:t>
            </a:r>
          </a:p>
          <a:p>
            <a:pPr marL="469900" indent="-469900">
              <a:lnSpc>
                <a:spcPct val="90000"/>
              </a:lnSpc>
            </a:pPr>
            <a:r>
              <a:rPr lang="fr-FR" sz="2800" dirty="0" smtClean="0"/>
              <a:t>Discrétisation de l’intensité (amplitude)</a:t>
            </a:r>
            <a:endParaRPr lang="fr-FR" sz="2800" dirty="0"/>
          </a:p>
          <a:p>
            <a:pPr marL="908050" lvl="1" indent="-436563">
              <a:lnSpc>
                <a:spcPct val="90000"/>
              </a:lnSpc>
            </a:pPr>
            <a:r>
              <a:rPr lang="fr-FR" sz="2400" dirty="0"/>
              <a:t>Niveaux de gris (multiple d’octets) : </a:t>
            </a:r>
            <a:r>
              <a:rPr lang="fr-FR" sz="2400" dirty="0" smtClean="0"/>
              <a:t>F(</a:t>
            </a:r>
            <a:r>
              <a:rPr lang="fr-FR" sz="2400" dirty="0" err="1" smtClean="0"/>
              <a:t>i,j</a:t>
            </a:r>
            <a:r>
              <a:rPr lang="fr-FR" sz="2400" dirty="0"/>
              <a:t>) </a:t>
            </a:r>
          </a:p>
          <a:p>
            <a:pPr marL="469900" indent="-469900">
              <a:lnSpc>
                <a:spcPct val="90000"/>
              </a:lnSpc>
            </a:pPr>
            <a:r>
              <a:rPr lang="fr-FR" sz="2800" dirty="0" smtClean="0"/>
              <a:t>Discrétisation </a:t>
            </a:r>
            <a:r>
              <a:rPr lang="fr-FR" sz="2800" dirty="0"/>
              <a:t>temporelle</a:t>
            </a:r>
          </a:p>
          <a:p>
            <a:pPr marL="908050" lvl="1" indent="-436563">
              <a:lnSpc>
                <a:spcPct val="90000"/>
              </a:lnSpc>
            </a:pPr>
            <a:r>
              <a:rPr lang="fr-FR" sz="2400" dirty="0"/>
              <a:t>1s pour image </a:t>
            </a:r>
            <a:r>
              <a:rPr lang="fr-FR" sz="2400" dirty="0" err="1"/>
              <a:t>fMRI</a:t>
            </a:r>
            <a:r>
              <a:rPr lang="fr-FR" sz="2400" dirty="0"/>
              <a:t>, à 10 minutes en images morphologiques</a:t>
            </a:r>
          </a:p>
        </p:txBody>
      </p:sp>
      <p:sp>
        <p:nvSpPr>
          <p:cNvPr id="282629" name="Rectangle 5"/>
          <p:cNvSpPr>
            <a:spLocks noChangeArrowheads="1"/>
          </p:cNvSpPr>
          <p:nvPr/>
        </p:nvSpPr>
        <p:spPr bwMode="auto">
          <a:xfrm>
            <a:off x="8277225" y="6637338"/>
            <a:ext cx="527050" cy="230187"/>
          </a:xfrm>
          <a:prstGeom prst="rect">
            <a:avLst/>
          </a:prstGeom>
          <a:noFill/>
          <a:ln w="12700">
            <a:noFill/>
            <a:miter lim="800000"/>
            <a:headEnd/>
            <a:tailEnd/>
          </a:ln>
          <a:effectLst/>
        </p:spPr>
        <p:txBody>
          <a:bodyPr wrap="none" lIns="19050" tIns="26988" rIns="19050" bIns="26988"/>
          <a:lstStyle/>
          <a:p>
            <a:pPr defTabSz="762000" eaLnBrk="0" hangingPunct="0">
              <a:lnSpc>
                <a:spcPts val="1400"/>
              </a:lnSpc>
            </a:pPr>
            <a:r>
              <a:rPr lang="fr-FR" sz="1200">
                <a:solidFill>
                  <a:srgbClr val="000000"/>
                </a:solidFill>
                <a:latin typeface="Arial" charset="0"/>
              </a:rPr>
              <a:t>141</a:t>
            </a:r>
          </a:p>
        </p:txBody>
      </p:sp>
      <p:sp>
        <p:nvSpPr>
          <p:cNvPr id="282630" name="Rectangle 6"/>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Image numérique </a:t>
            </a:r>
            <a:r>
              <a:rPr lang="fr-FR" sz="2800" dirty="0">
                <a:solidFill>
                  <a:schemeClr val="tx2"/>
                </a:solidFill>
              </a:rPr>
              <a:t>: les trois </a:t>
            </a:r>
            <a:r>
              <a:rPr lang="fr-FR" sz="2800" dirty="0" smtClean="0">
                <a:solidFill>
                  <a:schemeClr val="tx2"/>
                </a:solidFill>
              </a:rPr>
              <a:t>discrétisations</a:t>
            </a:r>
            <a:endParaRPr lang="fr-FR" sz="2800" dirty="0">
              <a:solidFill>
                <a:schemeClr val="tx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8">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262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26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L’image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dirty="0"/>
          </a:p>
        </p:txBody>
      </p:sp>
      <p:sp>
        <p:nvSpPr>
          <p:cNvPr id="7" name="Rectangle 6"/>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Image numérique</a:t>
            </a:r>
            <a:endParaRPr lang="fr-FR" sz="2800" dirty="0">
              <a:solidFill>
                <a:schemeClr val="tx2"/>
              </a:solidFill>
            </a:endParaRPr>
          </a:p>
        </p:txBody>
      </p:sp>
      <p:pic>
        <p:nvPicPr>
          <p:cNvPr id="144387" name="Picture 3"/>
          <p:cNvPicPr>
            <a:picLocks noChangeAspect="1" noChangeArrowheads="1"/>
          </p:cNvPicPr>
          <p:nvPr/>
        </p:nvPicPr>
        <p:blipFill>
          <a:blip r:embed="rId3" cstate="print"/>
          <a:srcRect r="-529" b="15873"/>
          <a:stretch>
            <a:fillRect/>
          </a:stretch>
        </p:blipFill>
        <p:spPr bwMode="auto">
          <a:xfrm>
            <a:off x="428596" y="2000240"/>
            <a:ext cx="8358246" cy="3885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L’image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dirty="0"/>
          </a:p>
        </p:txBody>
      </p:sp>
      <p:pic>
        <p:nvPicPr>
          <p:cNvPr id="147458" name="Picture 2"/>
          <p:cNvPicPr>
            <a:picLocks noChangeAspect="1" noChangeArrowheads="1"/>
          </p:cNvPicPr>
          <p:nvPr/>
        </p:nvPicPr>
        <p:blipFill>
          <a:blip r:embed="rId2" cstate="print"/>
          <a:srcRect/>
          <a:stretch>
            <a:fillRect/>
          </a:stretch>
        </p:blipFill>
        <p:spPr bwMode="auto">
          <a:xfrm>
            <a:off x="0" y="2204864"/>
            <a:ext cx="9031429" cy="3399231"/>
          </a:xfrm>
          <a:prstGeom prst="rect">
            <a:avLst/>
          </a:prstGeom>
          <a:noFill/>
          <a:ln w="9525">
            <a:noFill/>
            <a:miter lim="800000"/>
            <a:headEnd/>
            <a:tailEnd/>
          </a:ln>
        </p:spPr>
      </p:pic>
      <p:sp>
        <p:nvSpPr>
          <p:cNvPr id="7" name="Rectangle 6"/>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Ce qui est acquis</a:t>
            </a:r>
            <a:endParaRPr lang="fr-FR" sz="2800" dirty="0">
              <a:solidFill>
                <a:schemeClr val="tx2"/>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05158" name="Rectangle 6"/>
          <p:cNvSpPr>
            <a:spLocks noGrp="1" noChangeArrowheads="1"/>
          </p:cNvSpPr>
          <p:nvPr>
            <p:ph type="title"/>
          </p:nvPr>
        </p:nvSpPr>
        <p:spPr/>
        <p:txBody>
          <a:bodyPr/>
          <a:lstStyle/>
          <a:p>
            <a:r>
              <a:rPr lang="fr-FR" sz="2800"/>
              <a:t>L’image médicale</a:t>
            </a:r>
          </a:p>
        </p:txBody>
      </p:sp>
      <p:pic>
        <p:nvPicPr>
          <p:cNvPr id="305157" name="Picture 5"/>
          <p:cNvPicPr>
            <a:picLocks noGrp="1" noChangeAspect="1" noChangeArrowheads="1"/>
          </p:cNvPicPr>
          <p:nvPr>
            <p:ph idx="1"/>
          </p:nvPr>
        </p:nvPicPr>
        <p:blipFill>
          <a:blip r:embed="rId3" cstate="print"/>
          <a:srcRect/>
          <a:stretch>
            <a:fillRect/>
          </a:stretch>
        </p:blipFill>
        <p:spPr>
          <a:xfrm>
            <a:off x="1547813" y="1557338"/>
            <a:ext cx="6461125" cy="4737100"/>
          </a:xfrm>
          <a:noFill/>
          <a:ln/>
        </p:spPr>
      </p:pic>
      <p:sp>
        <p:nvSpPr>
          <p:cNvPr id="305161" name="Rectangle 9"/>
          <p:cNvSpPr>
            <a:spLocks noChangeArrowheads="1"/>
          </p:cNvSpPr>
          <p:nvPr/>
        </p:nvSpPr>
        <p:spPr bwMode="auto">
          <a:xfrm>
            <a:off x="1258888" y="692150"/>
            <a:ext cx="7885112"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Différentes modalités d’imagerie médicale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357388" name="Rectangle 12"/>
          <p:cNvSpPr>
            <a:spLocks noGrp="1" noChangeArrowheads="1"/>
          </p:cNvSpPr>
          <p:nvPr>
            <p:ph type="title"/>
          </p:nvPr>
        </p:nvSpPr>
        <p:spPr/>
        <p:txBody>
          <a:bodyPr/>
          <a:lstStyle/>
          <a:p>
            <a:r>
              <a:rPr lang="fr-FR" sz="2800"/>
              <a:t>L’image médicale IRM</a:t>
            </a:r>
          </a:p>
        </p:txBody>
      </p:sp>
      <p:pic>
        <p:nvPicPr>
          <p:cNvPr id="357381" name="Picture 5" descr="ayache_02_0003"/>
          <p:cNvPicPr preferRelativeResize="0">
            <a:picLocks noChangeAspect="1" noChangeArrowheads="1"/>
          </p:cNvPicPr>
          <p:nvPr/>
        </p:nvPicPr>
        <p:blipFill>
          <a:blip r:embed="rId3" cstate="print"/>
          <a:srcRect/>
          <a:stretch>
            <a:fillRect/>
          </a:stretch>
        </p:blipFill>
        <p:spPr bwMode="auto">
          <a:xfrm>
            <a:off x="179388" y="3068638"/>
            <a:ext cx="2627312" cy="2879725"/>
          </a:xfrm>
          <a:prstGeom prst="rect">
            <a:avLst/>
          </a:prstGeom>
          <a:noFill/>
          <a:ln w="9525">
            <a:noFill/>
            <a:miter lim="800000"/>
            <a:headEnd/>
            <a:tailEnd/>
          </a:ln>
        </p:spPr>
      </p:pic>
      <p:pic>
        <p:nvPicPr>
          <p:cNvPr id="357382" name="Picture 6" descr="ayache_02_0001"/>
          <p:cNvPicPr preferRelativeResize="0">
            <a:picLocks noChangeAspect="1" noChangeArrowheads="1"/>
          </p:cNvPicPr>
          <p:nvPr/>
        </p:nvPicPr>
        <p:blipFill>
          <a:blip r:embed="rId4" cstate="print"/>
          <a:srcRect/>
          <a:stretch>
            <a:fillRect/>
          </a:stretch>
        </p:blipFill>
        <p:spPr bwMode="auto">
          <a:xfrm>
            <a:off x="3059113" y="3068638"/>
            <a:ext cx="2879725" cy="2876550"/>
          </a:xfrm>
          <a:prstGeom prst="rect">
            <a:avLst/>
          </a:prstGeom>
          <a:noFill/>
          <a:ln w="9525">
            <a:noFill/>
            <a:miter lim="800000"/>
            <a:headEnd/>
            <a:tailEnd/>
          </a:ln>
        </p:spPr>
      </p:pic>
      <p:pic>
        <p:nvPicPr>
          <p:cNvPr id="357383" name="Picture 7" descr="ayache_02_0002"/>
          <p:cNvPicPr preferRelativeResize="0">
            <a:picLocks noChangeAspect="1" noChangeArrowheads="1"/>
          </p:cNvPicPr>
          <p:nvPr/>
        </p:nvPicPr>
        <p:blipFill>
          <a:blip r:embed="rId5" cstate="print"/>
          <a:srcRect/>
          <a:stretch>
            <a:fillRect/>
          </a:stretch>
        </p:blipFill>
        <p:spPr bwMode="auto">
          <a:xfrm>
            <a:off x="6046788" y="3068638"/>
            <a:ext cx="3097212" cy="2892425"/>
          </a:xfrm>
          <a:prstGeom prst="rect">
            <a:avLst/>
          </a:prstGeom>
          <a:noFill/>
        </p:spPr>
      </p:pic>
      <p:sp>
        <p:nvSpPr>
          <p:cNvPr id="357385" name="Text Box 9"/>
          <p:cNvSpPr txBox="1">
            <a:spLocks noChangeArrowheads="1"/>
          </p:cNvSpPr>
          <p:nvPr/>
        </p:nvSpPr>
        <p:spPr bwMode="auto">
          <a:xfrm>
            <a:off x="735013" y="6251575"/>
            <a:ext cx="936625" cy="366713"/>
          </a:xfrm>
          <a:prstGeom prst="rect">
            <a:avLst/>
          </a:prstGeom>
          <a:noFill/>
          <a:ln w="9525">
            <a:noFill/>
            <a:miter lim="800000"/>
            <a:headEnd/>
            <a:tailEnd/>
          </a:ln>
          <a:effectLst/>
        </p:spPr>
        <p:txBody>
          <a:bodyPr wrap="none">
            <a:spAutoFit/>
          </a:bodyPr>
          <a:lstStyle/>
          <a:p>
            <a:r>
              <a:rPr lang="fr-FR">
                <a:solidFill>
                  <a:schemeClr val="hlink"/>
                </a:solidFill>
              </a:rPr>
              <a:t>Sagittal</a:t>
            </a:r>
          </a:p>
        </p:txBody>
      </p:sp>
      <p:sp>
        <p:nvSpPr>
          <p:cNvPr id="357386" name="Text Box 10"/>
          <p:cNvSpPr txBox="1">
            <a:spLocks noChangeArrowheads="1"/>
          </p:cNvSpPr>
          <p:nvPr/>
        </p:nvSpPr>
        <p:spPr bwMode="auto">
          <a:xfrm>
            <a:off x="3995738" y="6308725"/>
            <a:ext cx="950912" cy="366713"/>
          </a:xfrm>
          <a:prstGeom prst="rect">
            <a:avLst/>
          </a:prstGeom>
          <a:noFill/>
          <a:ln w="9525">
            <a:noFill/>
            <a:miter lim="800000"/>
            <a:headEnd/>
            <a:tailEnd/>
          </a:ln>
          <a:effectLst/>
        </p:spPr>
        <p:txBody>
          <a:bodyPr wrap="none">
            <a:spAutoFit/>
          </a:bodyPr>
          <a:lstStyle/>
          <a:p>
            <a:r>
              <a:rPr lang="fr-FR">
                <a:solidFill>
                  <a:schemeClr val="hlink"/>
                </a:solidFill>
              </a:rPr>
              <a:t>Coronal</a:t>
            </a:r>
          </a:p>
        </p:txBody>
      </p:sp>
      <p:sp>
        <p:nvSpPr>
          <p:cNvPr id="357387" name="Text Box 11"/>
          <p:cNvSpPr txBox="1">
            <a:spLocks noChangeArrowheads="1"/>
          </p:cNvSpPr>
          <p:nvPr/>
        </p:nvSpPr>
        <p:spPr bwMode="auto">
          <a:xfrm>
            <a:off x="7019925" y="6308725"/>
            <a:ext cx="658813" cy="366713"/>
          </a:xfrm>
          <a:prstGeom prst="rect">
            <a:avLst/>
          </a:prstGeom>
          <a:noFill/>
          <a:ln w="9525">
            <a:noFill/>
            <a:miter lim="800000"/>
            <a:headEnd/>
            <a:tailEnd/>
          </a:ln>
          <a:effectLst/>
        </p:spPr>
        <p:txBody>
          <a:bodyPr wrap="none">
            <a:spAutoFit/>
          </a:bodyPr>
          <a:lstStyle/>
          <a:p>
            <a:r>
              <a:rPr lang="fr-FR">
                <a:solidFill>
                  <a:schemeClr val="hlink"/>
                </a:solidFill>
              </a:rPr>
              <a:t>Axial</a:t>
            </a:r>
          </a:p>
        </p:txBody>
      </p:sp>
      <p:sp>
        <p:nvSpPr>
          <p:cNvPr id="357389" name="Rectangle 13"/>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Image volumique</a:t>
            </a:r>
          </a:p>
        </p:txBody>
      </p:sp>
      <p:sp>
        <p:nvSpPr>
          <p:cNvPr id="357390" name="Rectangle 14"/>
          <p:cNvSpPr>
            <a:spLocks noChangeArrowheads="1"/>
          </p:cNvSpPr>
          <p:nvPr/>
        </p:nvSpPr>
        <p:spPr bwMode="auto">
          <a:xfrm>
            <a:off x="323850" y="1412875"/>
            <a:ext cx="8424863" cy="1439863"/>
          </a:xfrm>
          <a:prstGeom prst="rect">
            <a:avLst/>
          </a:prstGeom>
          <a:noFill/>
          <a:ln w="9525">
            <a:noFill/>
            <a:miter lim="800000"/>
            <a:headEnd/>
            <a:tailEnd/>
          </a:ln>
          <a:effectLst/>
        </p:spPr>
        <p:txBody>
          <a:bodyPr/>
          <a:lstStyle/>
          <a:p>
            <a:pPr marL="342900" indent="-342900">
              <a:lnSpc>
                <a:spcPct val="80000"/>
              </a:lnSpc>
              <a:spcBef>
                <a:spcPct val="20000"/>
              </a:spcBef>
              <a:buClr>
                <a:schemeClr val="folHlink"/>
              </a:buClr>
              <a:buSzPct val="60000"/>
              <a:buFont typeface="Wingdings" pitchFamily="2" charset="2"/>
              <a:buChar char="n"/>
            </a:pPr>
            <a:r>
              <a:rPr lang="fr-FR" dirty="0"/>
              <a:t>Image volumique (totalité </a:t>
            </a:r>
            <a:r>
              <a:rPr lang="fr-FR" dirty="0" smtClean="0"/>
              <a:t>d’un organe, tête, foie, …)</a:t>
            </a:r>
            <a:endParaRPr lang="fr-FR" dirty="0"/>
          </a:p>
          <a:p>
            <a:pPr marL="742950" lvl="1" indent="-285750">
              <a:lnSpc>
                <a:spcPct val="80000"/>
              </a:lnSpc>
              <a:spcBef>
                <a:spcPct val="20000"/>
              </a:spcBef>
              <a:buClr>
                <a:schemeClr val="hlink"/>
              </a:buClr>
              <a:buSzPct val="55000"/>
              <a:buFont typeface="Wingdings" pitchFamily="2" charset="2"/>
              <a:buChar char="n"/>
            </a:pPr>
            <a:r>
              <a:rPr lang="fr-FR" sz="1600" dirty="0"/>
              <a:t>Image acquise en 3D (T1, FLAIR, ..)</a:t>
            </a:r>
          </a:p>
          <a:p>
            <a:pPr marL="742950" lvl="1" indent="-285750">
              <a:lnSpc>
                <a:spcPct val="80000"/>
              </a:lnSpc>
              <a:spcBef>
                <a:spcPct val="20000"/>
              </a:spcBef>
              <a:buClr>
                <a:schemeClr val="hlink"/>
              </a:buClr>
              <a:buSzPct val="55000"/>
              <a:buFont typeface="Wingdings" pitchFamily="2" charset="2"/>
              <a:buChar char="n"/>
            </a:pPr>
            <a:r>
              <a:rPr lang="fr-FR" sz="1600" dirty="0"/>
              <a:t>Image multi-coupes jointives (FLAIR, T2, ..)</a:t>
            </a:r>
          </a:p>
          <a:p>
            <a:pPr marL="342900" indent="-342900">
              <a:lnSpc>
                <a:spcPct val="80000"/>
              </a:lnSpc>
              <a:spcBef>
                <a:spcPct val="20000"/>
              </a:spcBef>
              <a:buClr>
                <a:schemeClr val="folHlink"/>
              </a:buClr>
              <a:buSzPct val="60000"/>
              <a:buFont typeface="Wingdings" pitchFamily="2" charset="2"/>
              <a:buChar char="n"/>
            </a:pPr>
            <a:r>
              <a:rPr lang="fr-FR" dirty="0" err="1"/>
              <a:t>Isotropique</a:t>
            </a:r>
            <a:r>
              <a:rPr lang="fr-FR" dirty="0"/>
              <a:t> millimétrique</a:t>
            </a:r>
          </a:p>
          <a:p>
            <a:pPr marL="742950" lvl="1" indent="-285750">
              <a:lnSpc>
                <a:spcPct val="80000"/>
              </a:lnSpc>
              <a:spcBef>
                <a:spcPct val="20000"/>
              </a:spcBef>
              <a:buClr>
                <a:schemeClr val="hlink"/>
              </a:buClr>
              <a:buSzPct val="55000"/>
              <a:buFont typeface="Wingdings" pitchFamily="2" charset="2"/>
              <a:buChar char="n"/>
            </a:pPr>
            <a:r>
              <a:rPr lang="fr-FR" sz="1600" dirty="0"/>
              <a:t>L’idéal est d’avoir des images dont le </a:t>
            </a:r>
            <a:r>
              <a:rPr lang="fr-FR" sz="1600" dirty="0" err="1"/>
              <a:t>voxel</a:t>
            </a:r>
            <a:r>
              <a:rPr lang="fr-FR" sz="1600" dirty="0"/>
              <a:t> à une dimension de 1x1x1  </a:t>
            </a:r>
            <a:r>
              <a:rPr lang="fr-FR" sz="1600" dirty="0" smtClean="0"/>
              <a:t>mm (16 millions de </a:t>
            </a:r>
            <a:r>
              <a:rPr lang="fr-FR" sz="1600" dirty="0" err="1" smtClean="0"/>
              <a:t>voxels</a:t>
            </a:r>
            <a:r>
              <a:rPr lang="fr-FR" sz="1600" dirty="0" smtClean="0"/>
              <a:t>)</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7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7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7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5" grpId="0"/>
      <p:bldP spid="357386" grpId="0"/>
      <p:bldP spid="35738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360450" name="Rectangle 2"/>
          <p:cNvSpPr>
            <a:spLocks noGrp="1" noChangeArrowheads="1"/>
          </p:cNvSpPr>
          <p:nvPr>
            <p:ph type="title"/>
          </p:nvPr>
        </p:nvSpPr>
        <p:spPr/>
        <p:txBody>
          <a:bodyPr/>
          <a:lstStyle/>
          <a:p>
            <a:r>
              <a:rPr lang="fr-FR" sz="2800"/>
              <a:t>L’image médicale IRM</a:t>
            </a:r>
          </a:p>
        </p:txBody>
      </p:sp>
      <p:sp>
        <p:nvSpPr>
          <p:cNvPr id="360453" name="Rectangle 5"/>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Voyage à travers les coupes axiales</a:t>
            </a:r>
          </a:p>
        </p:txBody>
      </p:sp>
      <p:pic>
        <p:nvPicPr>
          <p:cNvPr id="360454" name="namer_crapourcoupe.avi">
            <a:hlinkClick r:id="" action="ppaction://media"/>
          </p:cNvPr>
          <p:cNvPicPr>
            <a:picLocks noRot="1" noChangeAspect="1" noChangeArrowheads="1"/>
          </p:cNvPicPr>
          <p:nvPr>
            <a:videoFile r:link="rId1"/>
          </p:nvPr>
        </p:nvPicPr>
        <p:blipFill>
          <a:blip r:embed="rId5" cstate="print"/>
          <a:srcRect/>
          <a:stretch>
            <a:fillRect/>
          </a:stretch>
        </p:blipFill>
        <p:spPr bwMode="auto">
          <a:xfrm>
            <a:off x="1116013" y="1268413"/>
            <a:ext cx="6867525" cy="5276850"/>
          </a:xfrm>
          <a:prstGeom prst="rect">
            <a:avLst/>
          </a:prstGeom>
          <a:noFill/>
        </p:spPr>
      </p:pic>
      <p:pic>
        <p:nvPicPr>
          <p:cNvPr id="360455" name="namer_coupe.avi">
            <a:hlinkClick r:id="" action="ppaction://media"/>
          </p:cNvPr>
          <p:cNvPicPr>
            <a:picLocks noRot="1" noChangeAspect="1" noChangeArrowheads="1"/>
          </p:cNvPicPr>
          <p:nvPr>
            <a:videoFile r:link="rId2"/>
          </p:nvPr>
        </p:nvPicPr>
        <p:blipFill>
          <a:blip r:embed="rId6" cstate="print"/>
          <a:srcRect/>
          <a:stretch>
            <a:fillRect/>
          </a:stretch>
        </p:blipFill>
        <p:spPr bwMode="auto">
          <a:xfrm>
            <a:off x="2051050" y="1916113"/>
            <a:ext cx="5038725" cy="4638675"/>
          </a:xfrm>
          <a:prstGeom prst="rect">
            <a:avLst/>
          </a:prstGeom>
          <a:noFill/>
        </p:spPr>
      </p:pic>
      <p:sp>
        <p:nvSpPr>
          <p:cNvPr id="360456" name="Text Box 8"/>
          <p:cNvSpPr txBox="1">
            <a:spLocks noChangeArrowheads="1"/>
          </p:cNvSpPr>
          <p:nvPr/>
        </p:nvSpPr>
        <p:spPr bwMode="auto">
          <a:xfrm>
            <a:off x="0" y="1341438"/>
            <a:ext cx="3054350" cy="457200"/>
          </a:xfrm>
          <a:prstGeom prst="rect">
            <a:avLst/>
          </a:prstGeom>
          <a:gradFill rotWithShape="0">
            <a:gsLst>
              <a:gs pos="0">
                <a:srgbClr val="99CCFF"/>
              </a:gs>
              <a:gs pos="100000">
                <a:schemeClr val="accent1"/>
              </a:gs>
            </a:gsLst>
            <a:lin ang="5400000" scaled="1"/>
          </a:gradFill>
          <a:ln w="9525">
            <a:noFill/>
            <a:miter lim="800000"/>
            <a:headEnd/>
            <a:tailEnd/>
          </a:ln>
          <a:effectLst/>
        </p:spPr>
        <p:txBody>
          <a:bodyPr wrap="none">
            <a:spAutoFit/>
          </a:bodyPr>
          <a:lstStyle/>
          <a:p>
            <a:pPr eaLnBrk="0" hangingPunct="0">
              <a:spcBef>
                <a:spcPct val="50000"/>
              </a:spcBef>
            </a:pPr>
            <a:r>
              <a:rPr lang="fr-FR" sz="2400" b="1">
                <a:solidFill>
                  <a:schemeClr val="tx2"/>
                </a:solidFill>
                <a:latin typeface="Times New Roman" pitchFamily="18" charset="0"/>
                <a:sym typeface="Symbol" pitchFamily="18" charset="2"/>
              </a:rPr>
              <a:t>Image morphologique</a:t>
            </a:r>
            <a:endParaRPr lang="fr-FR" sz="2800" b="1">
              <a:solidFill>
                <a:schemeClr val="tx2"/>
              </a:solidFill>
              <a:latin typeface="Times New Roman" pitchFamily="18" charset="0"/>
              <a:sym typeface="Symbol" pitchFamily="18" charset="2"/>
            </a:endParaRPr>
          </a:p>
        </p:txBody>
      </p:sp>
      <p:sp>
        <p:nvSpPr>
          <p:cNvPr id="360457" name="Text Box 9"/>
          <p:cNvSpPr txBox="1">
            <a:spLocks noChangeArrowheads="1"/>
          </p:cNvSpPr>
          <p:nvPr/>
        </p:nvSpPr>
        <p:spPr bwMode="auto">
          <a:xfrm>
            <a:off x="6686550" y="1268413"/>
            <a:ext cx="2457450" cy="641350"/>
          </a:xfrm>
          <a:prstGeom prst="rect">
            <a:avLst/>
          </a:prstGeom>
          <a:gradFill rotWithShape="0">
            <a:gsLst>
              <a:gs pos="0">
                <a:srgbClr val="99CCFF"/>
              </a:gs>
              <a:gs pos="100000">
                <a:schemeClr val="accent1"/>
              </a:gs>
            </a:gsLst>
            <a:lin ang="5400000" scaled="1"/>
          </a:gradFill>
          <a:ln w="9525">
            <a:noFill/>
            <a:miter lim="800000"/>
            <a:headEnd/>
            <a:tailEnd/>
          </a:ln>
          <a:effectLst/>
        </p:spPr>
        <p:txBody>
          <a:bodyPr wrap="none">
            <a:spAutoFit/>
          </a:bodyPr>
          <a:lstStyle/>
          <a:p>
            <a:pPr eaLnBrk="0" hangingPunct="0">
              <a:spcBef>
                <a:spcPct val="50000"/>
              </a:spcBef>
            </a:pPr>
            <a:r>
              <a:rPr lang="fr-FR" sz="3600" b="1">
                <a:solidFill>
                  <a:schemeClr val="tx2"/>
                </a:solidFill>
                <a:latin typeface="Times New Roman" pitchFamily="18" charset="0"/>
                <a:sym typeface="Symbol" pitchFamily="18" charset="2"/>
              </a:rPr>
              <a:t>Image IRM</a:t>
            </a:r>
            <a:endParaRPr lang="fr-FR" sz="2800" b="1">
              <a:solidFill>
                <a:schemeClr val="tx2"/>
              </a:solidFill>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 calcmode="lin" valueType="num">
                                      <p:cBhvr additive="base">
                                        <p:cTn id="7" dur="500" fill="hold"/>
                                        <p:tgtEl>
                                          <p:spTgt spid="360454"/>
                                        </p:tgtEl>
                                        <p:attrNameLst>
                                          <p:attrName>ppt_x</p:attrName>
                                        </p:attrNameLst>
                                      </p:cBhvr>
                                      <p:tavLst>
                                        <p:tav tm="0">
                                          <p:val>
                                            <p:strVal val="0-#ppt_w/2"/>
                                          </p:val>
                                        </p:tav>
                                        <p:tav tm="100000">
                                          <p:val>
                                            <p:strVal val="#ppt_x"/>
                                          </p:val>
                                        </p:tav>
                                      </p:tavLst>
                                    </p:anim>
                                    <p:anim calcmode="lin" valueType="num">
                                      <p:cBhvr additive="base">
                                        <p:cTn id="8" dur="500" fill="hold"/>
                                        <p:tgtEl>
                                          <p:spTgt spid="3604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360454"/>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60455"/>
                                        </p:tgtEl>
                                        <p:attrNameLst>
                                          <p:attrName>style.visibility</p:attrName>
                                        </p:attrNameLst>
                                      </p:cBhvr>
                                      <p:to>
                                        <p:strVal val="visible"/>
                                      </p:to>
                                    </p:set>
                                    <p:anim calcmode="lin" valueType="num">
                                      <p:cBhvr additive="base">
                                        <p:cTn id="16" dur="500" fill="hold"/>
                                        <p:tgtEl>
                                          <p:spTgt spid="360455"/>
                                        </p:tgtEl>
                                        <p:attrNameLst>
                                          <p:attrName>ppt_x</p:attrName>
                                        </p:attrNameLst>
                                      </p:cBhvr>
                                      <p:tavLst>
                                        <p:tav tm="0">
                                          <p:val>
                                            <p:strVal val="0-#ppt_w/2"/>
                                          </p:val>
                                        </p:tav>
                                        <p:tav tm="100000">
                                          <p:val>
                                            <p:strVal val="#ppt_x"/>
                                          </p:val>
                                        </p:tav>
                                      </p:tavLst>
                                    </p:anim>
                                    <p:anim calcmode="lin" valueType="num">
                                      <p:cBhvr additive="base">
                                        <p:cTn id="17" dur="500" fill="hold"/>
                                        <p:tgtEl>
                                          <p:spTgt spid="36045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p:cTn id="20" dur="1" fill="hold"/>
                                        <p:tgtEl>
                                          <p:spTgt spid="36045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6045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60454"/>
                                        </p:tgtEl>
                                      </p:cBhvr>
                                    </p:cmd>
                                  </p:childTnLst>
                                </p:cTn>
                              </p:par>
                            </p:childTnLst>
                          </p:cTn>
                        </p:par>
                      </p:childTnLst>
                    </p:cTn>
                  </p:par>
                </p:childTnLst>
              </p:cTn>
              <p:nextCondLst>
                <p:cond evt="onClick" delay="0">
                  <p:tgtEl>
                    <p:spTgt spid="360454"/>
                  </p:tgtEl>
                </p:cond>
              </p:nextCondLst>
            </p:seq>
            <p:seq concurrent="1" nextAc="seek">
              <p:cTn id="26" restart="whenNotActive" fill="hold" evtFilter="cancelBubble" nodeType="interactiveSeq">
                <p:stCondLst>
                  <p:cond evt="onClick" delay="0">
                    <p:tgtEl>
                      <p:spTgt spid="36045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360455"/>
                                        </p:tgtEl>
                                      </p:cBhvr>
                                    </p:cmd>
                                  </p:childTnLst>
                                </p:cTn>
                              </p:par>
                            </p:childTnLst>
                          </p:cTn>
                        </p:par>
                      </p:childTnLst>
                    </p:cTn>
                  </p:par>
                </p:childTnLst>
              </p:cTn>
              <p:nextCondLst>
                <p:cond evt="onClick" delay="0">
                  <p:tgtEl>
                    <p:spTgt spid="360455"/>
                  </p:tgtEl>
                </p:cond>
              </p:nextCondLst>
            </p:seq>
            <p:video>
              <p:cMediaNode>
                <p:cTn id="31" fill="hold" display="0">
                  <p:stCondLst>
                    <p:cond delay="indefinite"/>
                  </p:stCondLst>
                  <p:endCondLst>
                    <p:cond evt="onNext" delay="0">
                      <p:tgtEl>
                        <p:sldTgt/>
                      </p:tgtEl>
                    </p:cond>
                    <p:cond evt="onPrev" delay="0">
                      <p:tgtEl>
                        <p:sldTgt/>
                      </p:tgtEl>
                    </p:cond>
                  </p:endCondLst>
                </p:cTn>
                <p:tgtEl>
                  <p:spTgt spid="360454"/>
                </p:tgtEl>
              </p:cMediaNode>
            </p:video>
            <p:video>
              <p:cMediaNode>
                <p:cTn id="32" repeatCount="indefinite" fill="hold" display="0">
                  <p:stCondLst>
                    <p:cond delay="indefinite"/>
                  </p:stCondLst>
                  <p:endCondLst>
                    <p:cond evt="onNext" delay="0">
                      <p:tgtEl>
                        <p:sldTgt/>
                      </p:tgtEl>
                    </p:cond>
                    <p:cond evt="onPrev" delay="0">
                      <p:tgtEl>
                        <p:sldTgt/>
                      </p:tgtEl>
                    </p:cond>
                  </p:endCondLst>
                </p:cTn>
                <p:tgtEl>
                  <p:spTgt spid="360455"/>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 cours 1 </a:t>
            </a:r>
            <a:r>
              <a:rPr lang="fr-FR" smtClean="0"/>
              <a:t>: 2011, 2013</a:t>
            </a:r>
            <a:endParaRPr lang="fr-FR" dirty="0"/>
          </a:p>
        </p:txBody>
      </p:sp>
      <p:sp>
        <p:nvSpPr>
          <p:cNvPr id="4" name="Espace réservé du contenu 3"/>
          <p:cNvSpPr>
            <a:spLocks noGrp="1"/>
          </p:cNvSpPr>
          <p:nvPr>
            <p:ph idx="1"/>
          </p:nvPr>
        </p:nvSpPr>
        <p:spPr/>
        <p:txBody>
          <a:bodyPr/>
          <a:lstStyle/>
          <a:p>
            <a:r>
              <a:rPr lang="fr-FR" dirty="0" err="1" smtClean="0"/>
              <a:t>Medical</a:t>
            </a:r>
            <a:r>
              <a:rPr lang="fr-FR" dirty="0" smtClean="0"/>
              <a:t> image </a:t>
            </a:r>
            <a:r>
              <a:rPr lang="fr-FR" dirty="0" err="1" smtClean="0"/>
              <a:t>analysis</a:t>
            </a:r>
            <a:r>
              <a:rPr lang="fr-FR" dirty="0" smtClean="0"/>
              <a:t> (ISBN 0-47-45131-2) </a:t>
            </a:r>
            <a:r>
              <a:rPr lang="fr-FR" dirty="0" err="1" smtClean="0"/>
              <a:t>edition</a:t>
            </a:r>
            <a:r>
              <a:rPr lang="fr-FR" smtClean="0"/>
              <a:t> 2 IEEE </a:t>
            </a:r>
            <a:r>
              <a:rPr lang="fr-FR" dirty="0" err="1" smtClean="0"/>
              <a:t>press</a:t>
            </a:r>
            <a:r>
              <a:rPr lang="fr-FR" dirty="0" smtClean="0"/>
              <a:t> </a:t>
            </a:r>
            <a:r>
              <a:rPr lang="fr-FR" dirty="0" err="1" smtClean="0"/>
              <a:t>series</a:t>
            </a:r>
            <a:endParaRPr lang="fr-FR" dirty="0" smtClean="0"/>
          </a:p>
          <a:p>
            <a:r>
              <a:rPr lang="fr-FR" dirty="0" err="1" smtClean="0"/>
              <a:t>Medical</a:t>
            </a:r>
            <a:r>
              <a:rPr lang="fr-FR" dirty="0" smtClean="0"/>
              <a:t> image registration ISBN 0-8493-0064-9) </a:t>
            </a:r>
            <a:r>
              <a:rPr lang="fr-FR" dirty="0" err="1" smtClean="0"/>
              <a:t>biomedialc</a:t>
            </a:r>
            <a:r>
              <a:rPr lang="fr-FR" dirty="0" smtClean="0"/>
              <a:t> engineering </a:t>
            </a:r>
            <a:r>
              <a:rPr lang="fr-FR" dirty="0" err="1" smtClean="0"/>
              <a:t>series</a:t>
            </a:r>
            <a:endParaRPr lang="fr-FR" dirty="0" smtClean="0"/>
          </a:p>
          <a:p>
            <a:r>
              <a:rPr lang="en-US" dirty="0" smtClean="0"/>
              <a:t>Handbook of Medical Image Processing and Analysis ISBN-13: 978-0123739049 (Academic Press Series in Biomedical Engineering)</a:t>
            </a:r>
          </a:p>
          <a:p>
            <a:endParaRPr lang="fr-FR" dirty="0" smtClean="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4" name="Espace réservé du contenu 3"/>
          <p:cNvSpPr>
            <a:spLocks noGrp="1"/>
          </p:cNvSpPr>
          <p:nvPr>
            <p:ph idx="1"/>
          </p:nvPr>
        </p:nvSpPr>
        <p:spPr/>
        <p:txBody>
          <a:bodyPr/>
          <a:lstStyle/>
          <a:p>
            <a:r>
              <a:rPr lang="fr-FR" dirty="0" err="1" smtClean="0"/>
              <a:t>Medical</a:t>
            </a:r>
            <a:r>
              <a:rPr lang="fr-FR" dirty="0" smtClean="0"/>
              <a:t> image </a:t>
            </a:r>
            <a:r>
              <a:rPr lang="fr-FR" dirty="0" err="1" smtClean="0"/>
              <a:t>analysis</a:t>
            </a:r>
            <a:r>
              <a:rPr lang="fr-FR" dirty="0" smtClean="0"/>
              <a:t> (ISBN 0-47-45131-2) </a:t>
            </a:r>
            <a:r>
              <a:rPr lang="fr-FR" dirty="0" err="1" smtClean="0"/>
              <a:t>edition</a:t>
            </a:r>
            <a:r>
              <a:rPr lang="fr-FR" smtClean="0"/>
              <a:t> 2 IEEE </a:t>
            </a:r>
            <a:r>
              <a:rPr lang="fr-FR" dirty="0" err="1" smtClean="0"/>
              <a:t>press</a:t>
            </a:r>
            <a:r>
              <a:rPr lang="fr-FR" dirty="0" smtClean="0"/>
              <a:t> </a:t>
            </a:r>
            <a:r>
              <a:rPr lang="fr-FR" dirty="0" err="1" smtClean="0"/>
              <a:t>series</a:t>
            </a:r>
            <a:endParaRPr lang="fr-FR" dirty="0" smtClean="0"/>
          </a:p>
          <a:p>
            <a:r>
              <a:rPr lang="fr-FR" dirty="0" err="1" smtClean="0"/>
              <a:t>Medical</a:t>
            </a:r>
            <a:r>
              <a:rPr lang="fr-FR" dirty="0" smtClean="0"/>
              <a:t> image registration ISBN 0-8493-0064-9) </a:t>
            </a:r>
            <a:r>
              <a:rPr lang="fr-FR" dirty="0" err="1" smtClean="0"/>
              <a:t>biomedialc</a:t>
            </a:r>
            <a:r>
              <a:rPr lang="fr-FR" dirty="0" smtClean="0"/>
              <a:t> engineering </a:t>
            </a:r>
            <a:r>
              <a:rPr lang="fr-FR" dirty="0" err="1" smtClean="0"/>
              <a:t>series</a:t>
            </a:r>
            <a:endParaRPr lang="fr-FR" dirty="0" smtClean="0"/>
          </a:p>
          <a:p>
            <a:r>
              <a:rPr lang="en-US" dirty="0" smtClean="0"/>
              <a:t>Handbook of Medical Image Processing and Analysis ISBN-13: 978-0123739049 (Academic Press Series in Biomedical Engineering)</a:t>
            </a:r>
          </a:p>
          <a:p>
            <a:endParaRPr lang="fr-FR" dirty="0" smtClean="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158745" name="Rectangle 25"/>
          <p:cNvSpPr>
            <a:spLocks noGrp="1" noChangeArrowheads="1"/>
          </p:cNvSpPr>
          <p:nvPr>
            <p:ph type="title"/>
          </p:nvPr>
        </p:nvSpPr>
        <p:spPr/>
        <p:txBody>
          <a:bodyPr/>
          <a:lstStyle/>
          <a:p>
            <a:r>
              <a:rPr lang="fr-FR" sz="2800"/>
              <a:t>La stratégie médicale</a:t>
            </a:r>
          </a:p>
        </p:txBody>
      </p:sp>
      <p:sp>
        <p:nvSpPr>
          <p:cNvPr id="158746" name="Rectangle 26"/>
          <p:cNvSpPr>
            <a:spLocks noGrp="1" noChangeArrowheads="1"/>
          </p:cNvSpPr>
          <p:nvPr>
            <p:ph type="body" idx="1"/>
          </p:nvPr>
        </p:nvSpPr>
        <p:spPr>
          <a:xfrm>
            <a:off x="468313" y="1628775"/>
            <a:ext cx="8424862" cy="4679950"/>
          </a:xfrm>
        </p:spPr>
        <p:txBody>
          <a:bodyPr/>
          <a:lstStyle/>
          <a:p>
            <a:pPr>
              <a:lnSpc>
                <a:spcPct val="80000"/>
              </a:lnSpc>
            </a:pPr>
            <a:r>
              <a:rPr lang="fr-FR" sz="2000" dirty="0"/>
              <a:t>Le Diagnostic </a:t>
            </a:r>
          </a:p>
          <a:p>
            <a:pPr lvl="1">
              <a:lnSpc>
                <a:spcPct val="80000"/>
              </a:lnSpc>
            </a:pPr>
            <a:r>
              <a:rPr lang="fr-FR" sz="1800" dirty="0"/>
              <a:t>L'interrogatoire </a:t>
            </a:r>
          </a:p>
          <a:p>
            <a:pPr lvl="1">
              <a:lnSpc>
                <a:spcPct val="80000"/>
              </a:lnSpc>
            </a:pPr>
            <a:r>
              <a:rPr lang="fr-FR" sz="1800" dirty="0"/>
              <a:t>L'examen clinique </a:t>
            </a:r>
          </a:p>
          <a:p>
            <a:pPr lvl="1">
              <a:lnSpc>
                <a:spcPct val="80000"/>
              </a:lnSpc>
            </a:pPr>
            <a:r>
              <a:rPr lang="fr-FR" sz="1800" dirty="0"/>
              <a:t>L'image médicale</a:t>
            </a:r>
          </a:p>
          <a:p>
            <a:pPr lvl="1">
              <a:lnSpc>
                <a:spcPct val="80000"/>
              </a:lnSpc>
            </a:pPr>
            <a:r>
              <a:rPr lang="fr-FR" sz="1800" dirty="0"/>
              <a:t>Les données biologiques </a:t>
            </a:r>
          </a:p>
          <a:p>
            <a:pPr lvl="1">
              <a:lnSpc>
                <a:spcPct val="80000"/>
              </a:lnSpc>
            </a:pPr>
            <a:r>
              <a:rPr lang="fr-FR" sz="1800" dirty="0"/>
              <a:t>Les explorations fonctionnelles </a:t>
            </a:r>
          </a:p>
          <a:p>
            <a:pPr>
              <a:lnSpc>
                <a:spcPct val="80000"/>
              </a:lnSpc>
            </a:pPr>
            <a:r>
              <a:rPr lang="fr-FR" sz="2000" dirty="0"/>
              <a:t>Le pronostic</a:t>
            </a:r>
          </a:p>
          <a:p>
            <a:pPr lvl="1">
              <a:lnSpc>
                <a:spcPct val="80000"/>
              </a:lnSpc>
            </a:pPr>
            <a:r>
              <a:rPr lang="fr-FR" sz="1800" dirty="0" smtClean="0"/>
              <a:t>Tous les examens (dont l’image)</a:t>
            </a:r>
          </a:p>
          <a:p>
            <a:pPr lvl="1">
              <a:lnSpc>
                <a:spcPct val="80000"/>
              </a:lnSpc>
            </a:pPr>
            <a:r>
              <a:rPr lang="fr-FR" sz="1800" dirty="0" smtClean="0"/>
              <a:t>Facteurs à risque</a:t>
            </a:r>
            <a:endParaRPr lang="fr-FR" sz="1800" dirty="0"/>
          </a:p>
          <a:p>
            <a:pPr>
              <a:lnSpc>
                <a:spcPct val="80000"/>
              </a:lnSpc>
            </a:pPr>
            <a:r>
              <a:rPr lang="fr-FR" sz="2000" dirty="0"/>
              <a:t>La Thérapeutique </a:t>
            </a:r>
          </a:p>
          <a:p>
            <a:pPr lvl="1">
              <a:lnSpc>
                <a:spcPct val="80000"/>
              </a:lnSpc>
            </a:pPr>
            <a:r>
              <a:rPr lang="fr-FR" sz="1800" dirty="0"/>
              <a:t>Les médicaments </a:t>
            </a:r>
          </a:p>
          <a:p>
            <a:pPr lvl="1">
              <a:lnSpc>
                <a:spcPct val="80000"/>
              </a:lnSpc>
            </a:pPr>
            <a:r>
              <a:rPr lang="fr-FR" sz="1800" dirty="0" smtClean="0"/>
              <a:t>La chirurgie </a:t>
            </a:r>
          </a:p>
          <a:p>
            <a:pPr lvl="1">
              <a:lnSpc>
                <a:spcPct val="80000"/>
              </a:lnSpc>
            </a:pPr>
            <a:r>
              <a:rPr lang="fr-FR" sz="1800" dirty="0" smtClean="0"/>
              <a:t>La </a:t>
            </a:r>
            <a:r>
              <a:rPr lang="fr-FR" sz="1800" dirty="0"/>
              <a:t>médecine interventionnelle </a:t>
            </a:r>
          </a:p>
          <a:p>
            <a:pPr lvl="1">
              <a:lnSpc>
                <a:spcPct val="80000"/>
              </a:lnSpc>
            </a:pPr>
            <a:r>
              <a:rPr lang="fr-FR" sz="1800" dirty="0" smtClean="0"/>
              <a:t>La </a:t>
            </a:r>
            <a:r>
              <a:rPr lang="fr-FR" sz="1800" dirty="0"/>
              <a:t>radiothérapie </a:t>
            </a:r>
          </a:p>
          <a:p>
            <a:pPr lvl="1">
              <a:lnSpc>
                <a:spcPct val="80000"/>
              </a:lnSpc>
            </a:pPr>
            <a:r>
              <a:rPr lang="fr-FR" sz="1800" dirty="0"/>
              <a:t>La thérapie relationnelle </a:t>
            </a:r>
          </a:p>
          <a:p>
            <a:pPr>
              <a:lnSpc>
                <a:spcPct val="80000"/>
              </a:lnSpc>
            </a:pPr>
            <a:r>
              <a:rPr lang="fr-FR" sz="2000" dirty="0"/>
              <a:t>La recherche clinique</a:t>
            </a:r>
          </a:p>
        </p:txBody>
      </p:sp>
      <p:sp>
        <p:nvSpPr>
          <p:cNvPr id="158747" name="Rectangle 27"/>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Les grandes phases de l’action médicale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8746">
                                            <p:txEl>
                                              <p:pRg st="0" end="0"/>
                                            </p:txEl>
                                          </p:spTgt>
                                        </p:tgtEl>
                                        <p:attrNameLst>
                                          <p:attrName>style.visibility</p:attrName>
                                        </p:attrNameLst>
                                      </p:cBhvr>
                                      <p:to>
                                        <p:strVal val="visible"/>
                                      </p:to>
                                    </p:set>
                                    <p:anim calcmode="lin" valueType="num">
                                      <p:cBhvr additive="base">
                                        <p:cTn id="7" dur="500" fill="hold"/>
                                        <p:tgtEl>
                                          <p:spTgt spid="158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46">
                                            <p:txEl>
                                              <p:pRg st="1" end="1"/>
                                            </p:txEl>
                                          </p:spTgt>
                                        </p:tgtEl>
                                        <p:attrNameLst>
                                          <p:attrName>style.visibility</p:attrName>
                                        </p:attrNameLst>
                                      </p:cBhvr>
                                      <p:to>
                                        <p:strVal val="visible"/>
                                      </p:to>
                                    </p:set>
                                    <p:anim calcmode="lin" valueType="num">
                                      <p:cBhvr additive="base">
                                        <p:cTn id="13" dur="500" fill="hold"/>
                                        <p:tgtEl>
                                          <p:spTgt spid="1587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4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8746">
                                            <p:txEl>
                                              <p:pRg st="2" end="2"/>
                                            </p:txEl>
                                          </p:spTgt>
                                        </p:tgtEl>
                                        <p:attrNameLst>
                                          <p:attrName>style.visibility</p:attrName>
                                        </p:attrNameLst>
                                      </p:cBhvr>
                                      <p:to>
                                        <p:strVal val="visible"/>
                                      </p:to>
                                    </p:set>
                                    <p:anim calcmode="lin" valueType="num">
                                      <p:cBhvr additive="base">
                                        <p:cTn id="17" dur="500" fill="hold"/>
                                        <p:tgtEl>
                                          <p:spTgt spid="15874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874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8746">
                                            <p:txEl>
                                              <p:pRg st="3" end="3"/>
                                            </p:txEl>
                                          </p:spTgt>
                                        </p:tgtEl>
                                        <p:attrNameLst>
                                          <p:attrName>style.visibility</p:attrName>
                                        </p:attrNameLst>
                                      </p:cBhvr>
                                      <p:to>
                                        <p:strVal val="visible"/>
                                      </p:to>
                                    </p:set>
                                    <p:anim calcmode="lin" valueType="num">
                                      <p:cBhvr additive="base">
                                        <p:cTn id="21" dur="500" fill="hold"/>
                                        <p:tgtEl>
                                          <p:spTgt spid="15874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874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8746">
                                            <p:txEl>
                                              <p:pRg st="4" end="4"/>
                                            </p:txEl>
                                          </p:spTgt>
                                        </p:tgtEl>
                                        <p:attrNameLst>
                                          <p:attrName>style.visibility</p:attrName>
                                        </p:attrNameLst>
                                      </p:cBhvr>
                                      <p:to>
                                        <p:strVal val="visible"/>
                                      </p:to>
                                    </p:set>
                                    <p:anim calcmode="lin" valueType="num">
                                      <p:cBhvr additive="base">
                                        <p:cTn id="25" dur="500" fill="hold"/>
                                        <p:tgtEl>
                                          <p:spTgt spid="1587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4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8746">
                                            <p:txEl>
                                              <p:pRg st="5" end="5"/>
                                            </p:txEl>
                                          </p:spTgt>
                                        </p:tgtEl>
                                        <p:attrNameLst>
                                          <p:attrName>style.visibility</p:attrName>
                                        </p:attrNameLst>
                                      </p:cBhvr>
                                      <p:to>
                                        <p:strVal val="visible"/>
                                      </p:to>
                                    </p:set>
                                    <p:anim calcmode="lin" valueType="num">
                                      <p:cBhvr additive="base">
                                        <p:cTn id="29" dur="500" fill="hold"/>
                                        <p:tgtEl>
                                          <p:spTgt spid="15874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874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8746">
                                            <p:txEl>
                                              <p:pRg st="6" end="6"/>
                                            </p:txEl>
                                          </p:spTgt>
                                        </p:tgtEl>
                                        <p:attrNameLst>
                                          <p:attrName>style.visibility</p:attrName>
                                        </p:attrNameLst>
                                      </p:cBhvr>
                                      <p:to>
                                        <p:strVal val="visible"/>
                                      </p:to>
                                    </p:set>
                                    <p:anim calcmode="lin" valueType="num">
                                      <p:cBhvr additive="base">
                                        <p:cTn id="33" dur="500" fill="hold"/>
                                        <p:tgtEl>
                                          <p:spTgt spid="15874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87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8746">
                                            <p:txEl>
                                              <p:pRg st="7" end="7"/>
                                            </p:txEl>
                                          </p:spTgt>
                                        </p:tgtEl>
                                        <p:attrNameLst>
                                          <p:attrName>style.visibility</p:attrName>
                                        </p:attrNameLst>
                                      </p:cBhvr>
                                      <p:to>
                                        <p:strVal val="visible"/>
                                      </p:to>
                                    </p:set>
                                    <p:anim calcmode="lin" valueType="num">
                                      <p:cBhvr additive="base">
                                        <p:cTn id="39" dur="500" fill="hold"/>
                                        <p:tgtEl>
                                          <p:spTgt spid="15874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874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8746">
                                            <p:txEl>
                                              <p:pRg st="8" end="8"/>
                                            </p:txEl>
                                          </p:spTgt>
                                        </p:tgtEl>
                                        <p:attrNameLst>
                                          <p:attrName>style.visibility</p:attrName>
                                        </p:attrNameLst>
                                      </p:cBhvr>
                                      <p:to>
                                        <p:strVal val="visible"/>
                                      </p:to>
                                    </p:set>
                                    <p:anim calcmode="lin" valueType="num">
                                      <p:cBhvr additive="base">
                                        <p:cTn id="43" dur="500" fill="hold"/>
                                        <p:tgtEl>
                                          <p:spTgt spid="15874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874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8746">
                                            <p:txEl>
                                              <p:pRg st="9" end="9"/>
                                            </p:txEl>
                                          </p:spTgt>
                                        </p:tgtEl>
                                        <p:attrNameLst>
                                          <p:attrName>style.visibility</p:attrName>
                                        </p:attrNameLst>
                                      </p:cBhvr>
                                      <p:to>
                                        <p:strVal val="visible"/>
                                      </p:to>
                                    </p:set>
                                    <p:anim calcmode="lin" valueType="num">
                                      <p:cBhvr additive="base">
                                        <p:cTn id="47" dur="500" fill="hold"/>
                                        <p:tgtEl>
                                          <p:spTgt spid="15874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874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8746">
                                            <p:txEl>
                                              <p:pRg st="10" end="10"/>
                                            </p:txEl>
                                          </p:spTgt>
                                        </p:tgtEl>
                                        <p:attrNameLst>
                                          <p:attrName>style.visibility</p:attrName>
                                        </p:attrNameLst>
                                      </p:cBhvr>
                                      <p:to>
                                        <p:strVal val="visible"/>
                                      </p:to>
                                    </p:set>
                                    <p:anim calcmode="lin" valueType="num">
                                      <p:cBhvr additive="base">
                                        <p:cTn id="53" dur="500" fill="hold"/>
                                        <p:tgtEl>
                                          <p:spTgt spid="158746">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8746">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8746">
                                            <p:txEl>
                                              <p:pRg st="11" end="11"/>
                                            </p:txEl>
                                          </p:spTgt>
                                        </p:tgtEl>
                                        <p:attrNameLst>
                                          <p:attrName>style.visibility</p:attrName>
                                        </p:attrNameLst>
                                      </p:cBhvr>
                                      <p:to>
                                        <p:strVal val="visible"/>
                                      </p:to>
                                    </p:set>
                                    <p:anim calcmode="lin" valueType="num">
                                      <p:cBhvr additive="base">
                                        <p:cTn id="57" dur="500" fill="hold"/>
                                        <p:tgtEl>
                                          <p:spTgt spid="158746">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8746">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8746">
                                            <p:txEl>
                                              <p:pRg st="12" end="12"/>
                                            </p:txEl>
                                          </p:spTgt>
                                        </p:tgtEl>
                                        <p:attrNameLst>
                                          <p:attrName>style.visibility</p:attrName>
                                        </p:attrNameLst>
                                      </p:cBhvr>
                                      <p:to>
                                        <p:strVal val="visible"/>
                                      </p:to>
                                    </p:set>
                                    <p:anim calcmode="lin" valueType="num">
                                      <p:cBhvr additive="base">
                                        <p:cTn id="61" dur="500" fill="hold"/>
                                        <p:tgtEl>
                                          <p:spTgt spid="158746">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8746">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8746">
                                            <p:txEl>
                                              <p:pRg st="13" end="13"/>
                                            </p:txEl>
                                          </p:spTgt>
                                        </p:tgtEl>
                                        <p:attrNameLst>
                                          <p:attrName>style.visibility</p:attrName>
                                        </p:attrNameLst>
                                      </p:cBhvr>
                                      <p:to>
                                        <p:strVal val="visible"/>
                                      </p:to>
                                    </p:set>
                                    <p:anim calcmode="lin" valueType="num">
                                      <p:cBhvr additive="base">
                                        <p:cTn id="65" dur="500" fill="hold"/>
                                        <p:tgtEl>
                                          <p:spTgt spid="158746">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8746">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8746">
                                            <p:txEl>
                                              <p:pRg st="14" end="14"/>
                                            </p:txEl>
                                          </p:spTgt>
                                        </p:tgtEl>
                                        <p:attrNameLst>
                                          <p:attrName>style.visibility</p:attrName>
                                        </p:attrNameLst>
                                      </p:cBhvr>
                                      <p:to>
                                        <p:strVal val="visible"/>
                                      </p:to>
                                    </p:set>
                                    <p:anim calcmode="lin" valueType="num">
                                      <p:cBhvr additive="base">
                                        <p:cTn id="69" dur="500" fill="hold"/>
                                        <p:tgtEl>
                                          <p:spTgt spid="158746">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8746">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8746">
                                            <p:txEl>
                                              <p:pRg st="15" end="15"/>
                                            </p:txEl>
                                          </p:spTgt>
                                        </p:tgtEl>
                                        <p:attrNameLst>
                                          <p:attrName>style.visibility</p:attrName>
                                        </p:attrNameLst>
                                      </p:cBhvr>
                                      <p:to>
                                        <p:strVal val="visible"/>
                                      </p:to>
                                    </p:set>
                                    <p:anim calcmode="lin" valueType="num">
                                      <p:cBhvr additive="base">
                                        <p:cTn id="73" dur="500" fill="hold"/>
                                        <p:tgtEl>
                                          <p:spTgt spid="158746">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874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4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dirty="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no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a:latin typeface="Arial" charset="0"/>
              </a:rPr>
              <a:t>CT, IRM, Med. Nuc.,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4"/>
          <p:cNvSpPr>
            <a:spLocks noGrp="1"/>
          </p:cNvSpPr>
          <p:nvPr>
            <p:ph type="ftr" sz="quarter" idx="10"/>
          </p:nvPr>
        </p:nvSpPr>
        <p:spPr/>
        <p:txBody>
          <a:bodyPr/>
          <a:lstStyle/>
          <a:p>
            <a:r>
              <a:rPr lang="fr-FR" smtClean="0"/>
              <a:t>Traitement images médicales - Jean-Paul ARMSPACH Master IRIV 2013-2014</a:t>
            </a:r>
            <a:endParaRPr lang="fr-FR"/>
          </a:p>
        </p:txBody>
      </p:sp>
      <p:sp>
        <p:nvSpPr>
          <p:cNvPr id="367618" name="Rectangle 2"/>
          <p:cNvSpPr>
            <a:spLocks noChangeArrowheads="1"/>
          </p:cNvSpPr>
          <p:nvPr/>
        </p:nvSpPr>
        <p:spPr bwMode="auto">
          <a:xfrm>
            <a:off x="509588" y="76200"/>
            <a:ext cx="6340475" cy="468313"/>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367619" name="Rectangle 3"/>
          <p:cNvSpPr>
            <a:spLocks noGrp="1" noChangeArrowheads="1"/>
          </p:cNvSpPr>
          <p:nvPr>
            <p:ph type="title"/>
          </p:nvPr>
        </p:nvSpPr>
        <p:spPr/>
        <p:txBody>
          <a:bodyPr/>
          <a:lstStyle/>
          <a:p>
            <a:r>
              <a:rPr lang="fr-FR" sz="2800"/>
              <a:t>L’image médicale</a:t>
            </a:r>
          </a:p>
        </p:txBody>
      </p:sp>
      <p:sp>
        <p:nvSpPr>
          <p:cNvPr id="367620" name="Rectangle 4"/>
          <p:cNvSpPr>
            <a:spLocks noGrp="1" noChangeArrowheads="1"/>
          </p:cNvSpPr>
          <p:nvPr>
            <p:ph type="body" sz="half" idx="1"/>
          </p:nvPr>
        </p:nvSpPr>
        <p:spPr>
          <a:xfrm>
            <a:off x="395536" y="1412776"/>
            <a:ext cx="8424862" cy="792162"/>
          </a:xfrm>
        </p:spPr>
        <p:txBody>
          <a:bodyPr/>
          <a:lstStyle/>
          <a:p>
            <a:pPr marL="469900" indent="-469900"/>
            <a:r>
              <a:rPr lang="fr-FR"/>
              <a:t>La valeur de densité apparente est fausse</a:t>
            </a:r>
          </a:p>
        </p:txBody>
      </p:sp>
      <p:pic>
        <p:nvPicPr>
          <p:cNvPr id="367621" name="Picture 5"/>
          <p:cNvPicPr>
            <a:picLocks noGrp="1" noChangeAspect="1" noChangeArrowheads="1"/>
          </p:cNvPicPr>
          <p:nvPr>
            <p:ph sz="half" idx="2"/>
          </p:nvPr>
        </p:nvPicPr>
        <p:blipFill>
          <a:blip r:embed="rId3" cstate="print"/>
          <a:srcRect/>
          <a:stretch>
            <a:fillRect/>
          </a:stretch>
        </p:blipFill>
        <p:spPr>
          <a:xfrm>
            <a:off x="1403350" y="2349500"/>
            <a:ext cx="7489825" cy="4121150"/>
          </a:xfrm>
          <a:noFill/>
        </p:spPr>
      </p:pic>
      <p:sp>
        <p:nvSpPr>
          <p:cNvPr id="367622" name="Rectangle 6"/>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Numérisation : l’effet de volume partiel</a:t>
            </a:r>
          </a:p>
        </p:txBody>
      </p:sp>
      <p:sp>
        <p:nvSpPr>
          <p:cNvPr id="367623" name="AutoShape 7"/>
          <p:cNvSpPr>
            <a:spLocks noChangeArrowheads="1"/>
          </p:cNvSpPr>
          <p:nvPr/>
        </p:nvSpPr>
        <p:spPr bwMode="auto">
          <a:xfrm>
            <a:off x="323850" y="2852738"/>
            <a:ext cx="1366838" cy="623887"/>
          </a:xfrm>
          <a:prstGeom prst="rightArrow">
            <a:avLst>
              <a:gd name="adj1" fmla="val 50000"/>
              <a:gd name="adj2" fmla="val 54771"/>
            </a:avLst>
          </a:prstGeom>
          <a:solidFill>
            <a:schemeClr val="accent1"/>
          </a:solidFill>
          <a:ln w="9525">
            <a:solidFill>
              <a:schemeClr val="tx1"/>
            </a:solidFill>
            <a:miter lim="800000"/>
            <a:headEnd/>
            <a:tailEnd/>
          </a:ln>
          <a:effectLst/>
        </p:spPr>
        <p:txBody>
          <a:bodyPr wrap="none" anchor="ctr"/>
          <a:lstStyle/>
          <a:p>
            <a:pPr algn="ctr"/>
            <a:r>
              <a:rPr lang="fr-FR"/>
              <a:t>Coupe 1</a:t>
            </a:r>
          </a:p>
        </p:txBody>
      </p:sp>
      <p:sp>
        <p:nvSpPr>
          <p:cNvPr id="367624" name="AutoShape 8"/>
          <p:cNvSpPr>
            <a:spLocks noChangeArrowheads="1"/>
          </p:cNvSpPr>
          <p:nvPr/>
        </p:nvSpPr>
        <p:spPr bwMode="auto">
          <a:xfrm>
            <a:off x="323850" y="3502025"/>
            <a:ext cx="1366838" cy="623888"/>
          </a:xfrm>
          <a:prstGeom prst="rightArrow">
            <a:avLst>
              <a:gd name="adj1" fmla="val 50000"/>
              <a:gd name="adj2" fmla="val 54771"/>
            </a:avLst>
          </a:prstGeom>
          <a:solidFill>
            <a:schemeClr val="accent1"/>
          </a:solidFill>
          <a:ln w="9525">
            <a:solidFill>
              <a:schemeClr val="tx1"/>
            </a:solidFill>
            <a:miter lim="800000"/>
            <a:headEnd/>
            <a:tailEnd/>
          </a:ln>
          <a:effectLst/>
        </p:spPr>
        <p:txBody>
          <a:bodyPr wrap="none" anchor="ctr"/>
          <a:lstStyle/>
          <a:p>
            <a:pPr algn="ctr"/>
            <a:r>
              <a:rPr lang="fr-FR"/>
              <a:t>Coupe 2</a:t>
            </a:r>
          </a:p>
        </p:txBody>
      </p:sp>
      <p:sp>
        <p:nvSpPr>
          <p:cNvPr id="367625" name="AutoShape 9"/>
          <p:cNvSpPr>
            <a:spLocks noChangeArrowheads="1"/>
          </p:cNvSpPr>
          <p:nvPr/>
        </p:nvSpPr>
        <p:spPr bwMode="auto">
          <a:xfrm>
            <a:off x="323850" y="4581525"/>
            <a:ext cx="1366838" cy="623888"/>
          </a:xfrm>
          <a:prstGeom prst="rightArrow">
            <a:avLst>
              <a:gd name="adj1" fmla="val 50000"/>
              <a:gd name="adj2" fmla="val 54771"/>
            </a:avLst>
          </a:prstGeom>
          <a:solidFill>
            <a:schemeClr val="accent1"/>
          </a:solidFill>
          <a:ln w="9525">
            <a:solidFill>
              <a:schemeClr val="tx1"/>
            </a:solidFill>
            <a:miter lim="800000"/>
            <a:headEnd/>
            <a:tailEnd/>
          </a:ln>
          <a:effectLst/>
        </p:spPr>
        <p:txBody>
          <a:bodyPr wrap="none" anchor="ctr"/>
          <a:lstStyle/>
          <a:p>
            <a:pPr algn="ctr"/>
            <a:r>
              <a:rPr lang="fr-FR"/>
              <a:t>Coupe 1</a:t>
            </a:r>
          </a:p>
        </p:txBody>
      </p:sp>
      <p:sp>
        <p:nvSpPr>
          <p:cNvPr id="367626" name="AutoShape 10"/>
          <p:cNvSpPr>
            <a:spLocks noChangeArrowheads="1"/>
          </p:cNvSpPr>
          <p:nvPr/>
        </p:nvSpPr>
        <p:spPr bwMode="auto">
          <a:xfrm>
            <a:off x="395288" y="5302250"/>
            <a:ext cx="1366837" cy="623888"/>
          </a:xfrm>
          <a:prstGeom prst="rightArrow">
            <a:avLst>
              <a:gd name="adj1" fmla="val 50000"/>
              <a:gd name="adj2" fmla="val 54771"/>
            </a:avLst>
          </a:prstGeom>
          <a:solidFill>
            <a:schemeClr val="accent1"/>
          </a:solidFill>
          <a:ln w="9525">
            <a:solidFill>
              <a:schemeClr val="tx1"/>
            </a:solidFill>
            <a:miter lim="800000"/>
            <a:headEnd/>
            <a:tailEnd/>
          </a:ln>
          <a:effectLst/>
        </p:spPr>
        <p:txBody>
          <a:bodyPr wrap="none" anchor="ctr"/>
          <a:lstStyle/>
          <a:p>
            <a:pPr algn="ctr"/>
            <a:r>
              <a:rPr lang="fr-FR"/>
              <a:t>Coupe 2</a:t>
            </a:r>
          </a:p>
        </p:txBody>
      </p:sp>
      <p:sp>
        <p:nvSpPr>
          <p:cNvPr id="367627" name="Rectangle 11"/>
          <p:cNvSpPr>
            <a:spLocks noChangeArrowheads="1"/>
          </p:cNvSpPr>
          <p:nvPr/>
        </p:nvSpPr>
        <p:spPr bwMode="auto">
          <a:xfrm>
            <a:off x="6732588" y="6453188"/>
            <a:ext cx="1439862" cy="431800"/>
          </a:xfrm>
          <a:prstGeom prst="rect">
            <a:avLst/>
          </a:prstGeom>
          <a:solidFill>
            <a:schemeClr val="accent1"/>
          </a:solidFill>
          <a:ln w="9525">
            <a:solidFill>
              <a:schemeClr val="tx1"/>
            </a:solidFill>
            <a:miter lim="800000"/>
            <a:headEnd/>
            <a:tailEnd/>
          </a:ln>
          <a:effectLst/>
        </p:spPr>
        <p:txBody>
          <a:bodyPr wrap="none" anchor="ctr"/>
          <a:lstStyle/>
          <a:p>
            <a:pPr algn="ctr"/>
            <a:r>
              <a:rPr lang="fr-FR"/>
              <a:t>Coupe 2</a:t>
            </a:r>
          </a:p>
        </p:txBody>
      </p:sp>
      <p:sp>
        <p:nvSpPr>
          <p:cNvPr id="367628" name="Rectangle 12"/>
          <p:cNvSpPr>
            <a:spLocks noChangeArrowheads="1"/>
          </p:cNvSpPr>
          <p:nvPr/>
        </p:nvSpPr>
        <p:spPr bwMode="auto">
          <a:xfrm>
            <a:off x="4716463" y="6453188"/>
            <a:ext cx="1439862" cy="431800"/>
          </a:xfrm>
          <a:prstGeom prst="rect">
            <a:avLst/>
          </a:prstGeom>
          <a:solidFill>
            <a:schemeClr val="accent1"/>
          </a:solidFill>
          <a:ln w="9525">
            <a:solidFill>
              <a:schemeClr val="tx1"/>
            </a:solidFill>
            <a:miter lim="800000"/>
            <a:headEnd/>
            <a:tailEnd/>
          </a:ln>
          <a:effectLst/>
        </p:spPr>
        <p:txBody>
          <a:bodyPr wrap="none" anchor="ctr"/>
          <a:lstStyle/>
          <a:p>
            <a:pPr algn="ctr"/>
            <a:r>
              <a:rPr lang="fr-FR"/>
              <a:t>Coupe 1</a:t>
            </a:r>
          </a:p>
        </p:txBody>
      </p:sp>
      <p:sp>
        <p:nvSpPr>
          <p:cNvPr id="14" name="Rectangle 13"/>
          <p:cNvSpPr/>
          <p:nvPr/>
        </p:nvSpPr>
        <p:spPr>
          <a:xfrm>
            <a:off x="0" y="4286256"/>
            <a:ext cx="9144000" cy="2214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14370" name="Rectangle 2"/>
          <p:cNvSpPr>
            <a:spLocks noGrp="1" noChangeArrowheads="1"/>
          </p:cNvSpPr>
          <p:nvPr>
            <p:ph type="title"/>
          </p:nvPr>
        </p:nvSpPr>
        <p:spPr/>
        <p:txBody>
          <a:bodyPr/>
          <a:lstStyle/>
          <a:p>
            <a:r>
              <a:rPr lang="fr-FR" sz="2800" dirty="0"/>
              <a:t>L’image médicale IRM</a:t>
            </a:r>
          </a:p>
        </p:txBody>
      </p:sp>
      <p:pic>
        <p:nvPicPr>
          <p:cNvPr id="314371" name="Picture 3"/>
          <p:cNvPicPr>
            <a:picLocks noGrp="1" noChangeAspect="1" noChangeArrowheads="1"/>
          </p:cNvPicPr>
          <p:nvPr>
            <p:ph idx="1"/>
          </p:nvPr>
        </p:nvPicPr>
        <p:blipFill>
          <a:blip r:embed="rId3" cstate="print"/>
          <a:srcRect/>
          <a:stretch>
            <a:fillRect/>
          </a:stretch>
        </p:blipFill>
        <p:spPr>
          <a:xfrm>
            <a:off x="1258888" y="1916113"/>
            <a:ext cx="6719887" cy="4475162"/>
          </a:xfrm>
          <a:noFill/>
          <a:ln/>
        </p:spPr>
      </p:pic>
      <p:sp>
        <p:nvSpPr>
          <p:cNvPr id="314372" name="Rectangle 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Numérisation : le plan de coupe</a:t>
            </a:r>
          </a:p>
        </p:txBody>
      </p:sp>
      <p:sp>
        <p:nvSpPr>
          <p:cNvPr id="314373" name="Text Box 5"/>
          <p:cNvSpPr txBox="1">
            <a:spLocks noChangeArrowheads="1"/>
          </p:cNvSpPr>
          <p:nvPr/>
        </p:nvSpPr>
        <p:spPr bwMode="auto">
          <a:xfrm>
            <a:off x="2916238" y="1989138"/>
            <a:ext cx="3671887" cy="457200"/>
          </a:xfrm>
          <a:prstGeom prst="rect">
            <a:avLst/>
          </a:prstGeom>
          <a:solidFill>
            <a:schemeClr val="tx1"/>
          </a:solidFill>
          <a:ln w="9525">
            <a:noFill/>
            <a:miter lim="800000"/>
            <a:headEnd/>
            <a:tailEnd/>
          </a:ln>
          <a:effectLst/>
        </p:spPr>
        <p:txBody>
          <a:bodyPr wrap="none">
            <a:spAutoFit/>
          </a:bodyPr>
          <a:lstStyle/>
          <a:p>
            <a:r>
              <a:rPr lang="fr-FR" sz="2400">
                <a:solidFill>
                  <a:schemeClr val="bg1"/>
                </a:solidFill>
              </a:rPr>
              <a:t>Interférence entre coupes</a:t>
            </a:r>
          </a:p>
        </p:txBody>
      </p:sp>
      <p:sp>
        <p:nvSpPr>
          <p:cNvPr id="314374" name="Text Box 6"/>
          <p:cNvSpPr txBox="1">
            <a:spLocks noChangeArrowheads="1"/>
          </p:cNvSpPr>
          <p:nvPr/>
        </p:nvSpPr>
        <p:spPr bwMode="auto">
          <a:xfrm>
            <a:off x="5364163" y="2852738"/>
            <a:ext cx="2519362" cy="304800"/>
          </a:xfrm>
          <a:prstGeom prst="rect">
            <a:avLst/>
          </a:prstGeom>
          <a:solidFill>
            <a:schemeClr val="tx1"/>
          </a:solidFill>
          <a:ln w="9525">
            <a:noFill/>
            <a:miter lim="800000"/>
            <a:headEnd/>
            <a:tailEnd/>
          </a:ln>
          <a:effectLst/>
        </p:spPr>
        <p:txBody>
          <a:bodyPr>
            <a:spAutoFit/>
          </a:bodyPr>
          <a:lstStyle/>
          <a:p>
            <a:r>
              <a:rPr lang="fr-FR" sz="1400">
                <a:solidFill>
                  <a:schemeClr val="bg1"/>
                </a:solidFill>
              </a:rPr>
              <a:t>Épaisseur de coupe nominale</a:t>
            </a:r>
          </a:p>
        </p:txBody>
      </p:sp>
      <p:sp>
        <p:nvSpPr>
          <p:cNvPr id="314375" name="Text Box 7"/>
          <p:cNvSpPr txBox="1">
            <a:spLocks noChangeArrowheads="1"/>
          </p:cNvSpPr>
          <p:nvPr/>
        </p:nvSpPr>
        <p:spPr bwMode="auto">
          <a:xfrm>
            <a:off x="2700338" y="5949950"/>
            <a:ext cx="3178175" cy="396875"/>
          </a:xfrm>
          <a:prstGeom prst="rect">
            <a:avLst/>
          </a:prstGeom>
          <a:solidFill>
            <a:schemeClr val="tx1"/>
          </a:solidFill>
          <a:ln w="9525">
            <a:noFill/>
            <a:miter lim="800000"/>
            <a:headEnd/>
            <a:tailEnd/>
          </a:ln>
          <a:effectLst/>
        </p:spPr>
        <p:txBody>
          <a:bodyPr wrap="none">
            <a:spAutoFit/>
          </a:bodyPr>
          <a:lstStyle/>
          <a:p>
            <a:r>
              <a:rPr lang="fr-FR" sz="2000">
                <a:solidFill>
                  <a:schemeClr val="bg1"/>
                </a:solidFill>
              </a:rPr>
              <a:t>Région d’interférence forte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L’image médicale IRM</a:t>
            </a:r>
            <a:endParaRPr lang="fr-FR" dirty="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pic>
        <p:nvPicPr>
          <p:cNvPr id="146434" name="Picture 2"/>
          <p:cNvPicPr>
            <a:picLocks noChangeAspect="1" noChangeArrowheads="1"/>
          </p:cNvPicPr>
          <p:nvPr/>
        </p:nvPicPr>
        <p:blipFill>
          <a:blip r:embed="rId3" cstate="print"/>
          <a:srcRect/>
          <a:stretch>
            <a:fillRect/>
          </a:stretch>
        </p:blipFill>
        <p:spPr bwMode="auto">
          <a:xfrm>
            <a:off x="0" y="2132856"/>
            <a:ext cx="9191378" cy="3438657"/>
          </a:xfrm>
          <a:prstGeom prst="rect">
            <a:avLst/>
          </a:prstGeom>
          <a:noFill/>
          <a:ln w="9525">
            <a:noFill/>
            <a:miter lim="800000"/>
            <a:headEnd/>
            <a:tailEnd/>
          </a:ln>
        </p:spPr>
      </p:pic>
      <p:sp>
        <p:nvSpPr>
          <p:cNvPr id="5" name="Rectangle 4"/>
          <p:cNvSpPr>
            <a:spLocks noChangeArrowheads="1"/>
          </p:cNvSpPr>
          <p:nvPr/>
        </p:nvSpPr>
        <p:spPr bwMode="auto">
          <a:xfrm>
            <a:off x="1331913" y="692150"/>
            <a:ext cx="7812087" cy="936650"/>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Numérisation : le plan de </a:t>
            </a:r>
            <a:r>
              <a:rPr lang="fr-FR" sz="2800" dirty="0" smtClean="0">
                <a:solidFill>
                  <a:schemeClr val="tx2"/>
                </a:solidFill>
              </a:rPr>
              <a:t>coupe</a:t>
            </a:r>
          </a:p>
          <a:p>
            <a:pPr>
              <a:lnSpc>
                <a:spcPct val="80000"/>
              </a:lnSpc>
            </a:pPr>
            <a:r>
              <a:rPr lang="fr-FR" sz="2800" dirty="0" smtClean="0">
                <a:solidFill>
                  <a:schemeClr val="tx2"/>
                </a:solidFill>
              </a:rPr>
              <a:t>Influence de la taille du </a:t>
            </a:r>
            <a:r>
              <a:rPr lang="fr-FR" sz="2800" dirty="0" err="1" smtClean="0">
                <a:solidFill>
                  <a:schemeClr val="tx2"/>
                </a:solidFill>
              </a:rPr>
              <a:t>voxel</a:t>
            </a:r>
            <a:endParaRPr lang="fr-FR" sz="2800" dirty="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L’image médicale IRM</a:t>
            </a:r>
            <a:endParaRPr lang="fr-FR" dirty="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pic>
        <p:nvPicPr>
          <p:cNvPr id="145410" name="Picture 2"/>
          <p:cNvPicPr>
            <a:picLocks noChangeAspect="1" noChangeArrowheads="1"/>
          </p:cNvPicPr>
          <p:nvPr/>
        </p:nvPicPr>
        <p:blipFill>
          <a:blip r:embed="rId2" cstate="print"/>
          <a:srcRect/>
          <a:stretch>
            <a:fillRect/>
          </a:stretch>
        </p:blipFill>
        <p:spPr bwMode="auto">
          <a:xfrm>
            <a:off x="0" y="1628800"/>
            <a:ext cx="9103121" cy="3672408"/>
          </a:xfrm>
          <a:prstGeom prst="rect">
            <a:avLst/>
          </a:prstGeom>
          <a:noFill/>
          <a:ln w="9525">
            <a:noFill/>
            <a:miter lim="800000"/>
            <a:headEnd/>
            <a:tailEnd/>
          </a:ln>
        </p:spPr>
      </p:pic>
      <p:sp>
        <p:nvSpPr>
          <p:cNvPr id="5" name="Rectangle 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Numérisation : </a:t>
            </a:r>
            <a:r>
              <a:rPr lang="fr-FR" sz="2800" dirty="0" smtClean="0">
                <a:solidFill>
                  <a:schemeClr val="tx2"/>
                </a:solidFill>
              </a:rPr>
              <a:t>Influence de la taille du pixel</a:t>
            </a:r>
            <a:endParaRPr lang="fr-FR" sz="2800" dirty="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Fin cours 2012</a:t>
            </a:r>
            <a:endParaRPr lang="fr-FR" dirty="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dirty="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no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a:latin typeface="Arial" charset="0"/>
              </a:rPr>
              <a:t>CT, IRM, Med. Nuc.,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15397" name="Rectangle 5"/>
          <p:cNvSpPr>
            <a:spLocks noGrp="1" noChangeArrowheads="1"/>
          </p:cNvSpPr>
          <p:nvPr>
            <p:ph type="title"/>
          </p:nvPr>
        </p:nvSpPr>
        <p:spPr/>
        <p:txBody>
          <a:bodyPr/>
          <a:lstStyle/>
          <a:p>
            <a:r>
              <a:rPr lang="fr-FR" sz="2800"/>
              <a:t>L’image médicale IRM</a:t>
            </a:r>
          </a:p>
        </p:txBody>
      </p:sp>
      <p:sp>
        <p:nvSpPr>
          <p:cNvPr id="315396" name="Rectangle 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Les artéfacts : le mouvement</a:t>
            </a:r>
          </a:p>
        </p:txBody>
      </p:sp>
      <p:pic>
        <p:nvPicPr>
          <p:cNvPr id="315398" name="Picture 6" descr="MRI-Artifact-Low-KMotion"/>
          <p:cNvPicPr>
            <a:picLocks noChangeAspect="1" noChangeArrowheads="1"/>
          </p:cNvPicPr>
          <p:nvPr/>
        </p:nvPicPr>
        <p:blipFill>
          <a:blip r:embed="rId3" cstate="print"/>
          <a:srcRect/>
          <a:stretch>
            <a:fillRect/>
          </a:stretch>
        </p:blipFill>
        <p:spPr bwMode="auto">
          <a:xfrm>
            <a:off x="179388" y="3933825"/>
            <a:ext cx="2438400" cy="2438400"/>
          </a:xfrm>
          <a:prstGeom prst="rect">
            <a:avLst/>
          </a:prstGeom>
          <a:noFill/>
        </p:spPr>
      </p:pic>
      <p:pic>
        <p:nvPicPr>
          <p:cNvPr id="315399" name="Picture 7" descr="irm-artefact-phant-motion"/>
          <p:cNvPicPr>
            <a:picLocks noChangeAspect="1" noChangeArrowheads="1"/>
          </p:cNvPicPr>
          <p:nvPr/>
        </p:nvPicPr>
        <p:blipFill>
          <a:blip r:embed="rId4" cstate="print"/>
          <a:srcRect/>
          <a:stretch>
            <a:fillRect/>
          </a:stretch>
        </p:blipFill>
        <p:spPr bwMode="auto">
          <a:xfrm>
            <a:off x="5651500" y="4076700"/>
            <a:ext cx="2438400" cy="2438400"/>
          </a:xfrm>
          <a:prstGeom prst="rect">
            <a:avLst/>
          </a:prstGeom>
          <a:noFill/>
        </p:spPr>
      </p:pic>
      <p:pic>
        <p:nvPicPr>
          <p:cNvPr id="315400" name="Picture 8" descr="irm-artefact-phant-ref"/>
          <p:cNvPicPr>
            <a:picLocks noChangeAspect="1" noChangeArrowheads="1"/>
          </p:cNvPicPr>
          <p:nvPr/>
        </p:nvPicPr>
        <p:blipFill>
          <a:blip r:embed="rId5" cstate="print"/>
          <a:srcRect/>
          <a:stretch>
            <a:fillRect/>
          </a:stretch>
        </p:blipFill>
        <p:spPr bwMode="auto">
          <a:xfrm>
            <a:off x="5651500" y="1484313"/>
            <a:ext cx="2438400" cy="2438400"/>
          </a:xfrm>
          <a:prstGeom prst="rect">
            <a:avLst/>
          </a:prstGeom>
          <a:noFill/>
        </p:spPr>
      </p:pic>
      <p:pic>
        <p:nvPicPr>
          <p:cNvPr id="315401" name="Picture 9" descr="MRI-Artifact-NormalImage"/>
          <p:cNvPicPr>
            <a:picLocks noChangeAspect="1" noChangeArrowheads="1"/>
          </p:cNvPicPr>
          <p:nvPr/>
        </p:nvPicPr>
        <p:blipFill>
          <a:blip r:embed="rId6" cstate="print"/>
          <a:srcRect/>
          <a:stretch>
            <a:fillRect/>
          </a:stretch>
        </p:blipFill>
        <p:spPr bwMode="auto">
          <a:xfrm>
            <a:off x="1258888" y="1412875"/>
            <a:ext cx="2438400" cy="2438400"/>
          </a:xfrm>
          <a:prstGeom prst="rect">
            <a:avLst/>
          </a:prstGeom>
          <a:noFill/>
        </p:spPr>
      </p:pic>
      <p:pic>
        <p:nvPicPr>
          <p:cNvPr id="315402" name="Picture 10" descr="MRI-Artifact-High-KMotion"/>
          <p:cNvPicPr>
            <a:picLocks noGrp="1" noChangeAspect="1" noChangeArrowheads="1"/>
          </p:cNvPicPr>
          <p:nvPr>
            <p:ph idx="1"/>
          </p:nvPr>
        </p:nvPicPr>
        <p:blipFill>
          <a:blip r:embed="rId7" cstate="print"/>
          <a:srcRect/>
          <a:stretch>
            <a:fillRect/>
          </a:stretch>
        </p:blipFill>
        <p:spPr>
          <a:xfrm>
            <a:off x="2843213" y="3933825"/>
            <a:ext cx="2438400" cy="2438400"/>
          </a:xfrm>
          <a:noFill/>
          <a:ln/>
        </p:spPr>
      </p:pic>
      <p:sp>
        <p:nvSpPr>
          <p:cNvPr id="315404" name="Text Box 12"/>
          <p:cNvSpPr txBox="1">
            <a:spLocks noChangeArrowheads="1"/>
          </p:cNvSpPr>
          <p:nvPr/>
        </p:nvSpPr>
        <p:spPr bwMode="auto">
          <a:xfrm>
            <a:off x="395288" y="6381750"/>
            <a:ext cx="2089150" cy="244475"/>
          </a:xfrm>
          <a:prstGeom prst="rect">
            <a:avLst/>
          </a:prstGeom>
          <a:noFill/>
          <a:ln w="9525">
            <a:noFill/>
            <a:miter lim="800000"/>
            <a:headEnd/>
            <a:tailEnd/>
          </a:ln>
          <a:effectLst/>
        </p:spPr>
        <p:txBody>
          <a:bodyPr wrap="none">
            <a:spAutoFit/>
          </a:bodyPr>
          <a:lstStyle/>
          <a:p>
            <a:r>
              <a:rPr lang="fr-FR" sz="1000"/>
              <a:t>Mouvement milieu de la séquence</a:t>
            </a:r>
          </a:p>
        </p:txBody>
      </p:sp>
      <p:sp>
        <p:nvSpPr>
          <p:cNvPr id="315405" name="Text Box 13"/>
          <p:cNvSpPr txBox="1">
            <a:spLocks noChangeArrowheads="1"/>
          </p:cNvSpPr>
          <p:nvPr/>
        </p:nvSpPr>
        <p:spPr bwMode="auto">
          <a:xfrm>
            <a:off x="2700338" y="6381750"/>
            <a:ext cx="2925762" cy="244475"/>
          </a:xfrm>
          <a:prstGeom prst="rect">
            <a:avLst/>
          </a:prstGeom>
          <a:noFill/>
          <a:ln w="9525">
            <a:noFill/>
            <a:miter lim="800000"/>
            <a:headEnd/>
            <a:tailEnd/>
          </a:ln>
          <a:effectLst/>
        </p:spPr>
        <p:txBody>
          <a:bodyPr wrap="none">
            <a:spAutoFit/>
          </a:bodyPr>
          <a:lstStyle/>
          <a:p>
            <a:r>
              <a:rPr lang="fr-FR" sz="1000"/>
              <a:t>Mouvement pendant acquisition haute fréquence</a:t>
            </a:r>
          </a:p>
        </p:txBody>
      </p:sp>
      <p:sp>
        <p:nvSpPr>
          <p:cNvPr id="315406" name="Text Box 14"/>
          <p:cNvSpPr txBox="1">
            <a:spLocks noChangeArrowheads="1"/>
          </p:cNvSpPr>
          <p:nvPr/>
        </p:nvSpPr>
        <p:spPr bwMode="auto">
          <a:xfrm>
            <a:off x="3851275" y="2420938"/>
            <a:ext cx="1587500" cy="366712"/>
          </a:xfrm>
          <a:prstGeom prst="rect">
            <a:avLst/>
          </a:prstGeom>
          <a:noFill/>
          <a:ln w="9525">
            <a:noFill/>
            <a:miter lim="800000"/>
            <a:headEnd/>
            <a:tailEnd/>
          </a:ln>
          <a:effectLst/>
        </p:spPr>
        <p:txBody>
          <a:bodyPr wrap="none">
            <a:spAutoFit/>
          </a:bodyPr>
          <a:lstStyle/>
          <a:p>
            <a:r>
              <a:rPr lang="fr-FR"/>
              <a:t>Image origine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53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54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54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5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4" grpId="0"/>
      <p:bldP spid="31540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20514" name="Rectangle 2"/>
          <p:cNvSpPr>
            <a:spLocks noGrp="1" noChangeArrowheads="1"/>
          </p:cNvSpPr>
          <p:nvPr>
            <p:ph type="title"/>
          </p:nvPr>
        </p:nvSpPr>
        <p:spPr/>
        <p:txBody>
          <a:bodyPr/>
          <a:lstStyle/>
          <a:p>
            <a:r>
              <a:rPr lang="fr-FR" sz="2800"/>
              <a:t>L’image médicale IRM</a:t>
            </a:r>
          </a:p>
        </p:txBody>
      </p:sp>
      <p:sp>
        <p:nvSpPr>
          <p:cNvPr id="320515" name="Rectangle 3"/>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Les artéfacts : le mouvement</a:t>
            </a:r>
          </a:p>
        </p:txBody>
      </p:sp>
      <p:pic>
        <p:nvPicPr>
          <p:cNvPr id="320520" name="Picture 8" descr="irm-artefact-pulsation"/>
          <p:cNvPicPr>
            <a:picLocks noChangeAspect="1" noChangeArrowheads="1"/>
          </p:cNvPicPr>
          <p:nvPr/>
        </p:nvPicPr>
        <p:blipFill>
          <a:blip r:embed="rId3" cstate="print"/>
          <a:srcRect/>
          <a:stretch>
            <a:fillRect/>
          </a:stretch>
        </p:blipFill>
        <p:spPr bwMode="auto">
          <a:xfrm>
            <a:off x="0" y="1557338"/>
            <a:ext cx="4465638" cy="4095750"/>
          </a:xfrm>
          <a:prstGeom prst="rect">
            <a:avLst/>
          </a:prstGeom>
          <a:noFill/>
        </p:spPr>
      </p:pic>
      <p:pic>
        <p:nvPicPr>
          <p:cNvPr id="320521" name="Picture 9" descr="irm-artefact-yeux"/>
          <p:cNvPicPr>
            <a:picLocks noChangeAspect="1" noChangeArrowheads="1"/>
          </p:cNvPicPr>
          <p:nvPr/>
        </p:nvPicPr>
        <p:blipFill>
          <a:blip r:embed="rId4" cstate="print"/>
          <a:srcRect/>
          <a:stretch>
            <a:fillRect/>
          </a:stretch>
        </p:blipFill>
        <p:spPr bwMode="auto">
          <a:xfrm>
            <a:off x="4608513" y="1557338"/>
            <a:ext cx="4535487" cy="4159250"/>
          </a:xfrm>
          <a:prstGeom prst="rect">
            <a:avLst/>
          </a:prstGeom>
          <a:noFill/>
        </p:spPr>
      </p:pic>
      <p:sp>
        <p:nvSpPr>
          <p:cNvPr id="320522" name="Line 10"/>
          <p:cNvSpPr>
            <a:spLocks noChangeShapeType="1"/>
          </p:cNvSpPr>
          <p:nvPr/>
        </p:nvSpPr>
        <p:spPr bwMode="auto">
          <a:xfrm flipH="1" flipV="1">
            <a:off x="1979613" y="2924175"/>
            <a:ext cx="936625" cy="1800225"/>
          </a:xfrm>
          <a:prstGeom prst="line">
            <a:avLst/>
          </a:prstGeom>
          <a:noFill/>
          <a:ln w="50800">
            <a:solidFill>
              <a:schemeClr val="hlink"/>
            </a:solidFill>
            <a:round/>
            <a:headEnd/>
            <a:tailEnd type="triangle" w="med" len="med"/>
          </a:ln>
          <a:effectLst/>
        </p:spPr>
        <p:txBody>
          <a:bodyPr/>
          <a:lstStyle/>
          <a:p>
            <a:endParaRPr lang="fr-FR"/>
          </a:p>
        </p:txBody>
      </p:sp>
      <p:sp>
        <p:nvSpPr>
          <p:cNvPr id="320523" name="Text Box 11"/>
          <p:cNvSpPr txBox="1">
            <a:spLocks noChangeArrowheads="1"/>
          </p:cNvSpPr>
          <p:nvPr/>
        </p:nvSpPr>
        <p:spPr bwMode="auto">
          <a:xfrm>
            <a:off x="2268538" y="4797425"/>
            <a:ext cx="1819275" cy="641350"/>
          </a:xfrm>
          <a:prstGeom prst="rect">
            <a:avLst/>
          </a:prstGeom>
          <a:noFill/>
          <a:ln w="9525">
            <a:noFill/>
            <a:miter lim="800000"/>
            <a:headEnd/>
            <a:tailEnd/>
          </a:ln>
          <a:effectLst/>
        </p:spPr>
        <p:txBody>
          <a:bodyPr>
            <a:spAutoFit/>
          </a:bodyPr>
          <a:lstStyle/>
          <a:p>
            <a:r>
              <a:rPr lang="fr-FR"/>
              <a:t>Pulsations dans les carotides</a:t>
            </a:r>
          </a:p>
        </p:txBody>
      </p:sp>
      <p:sp>
        <p:nvSpPr>
          <p:cNvPr id="320524" name="Line 12"/>
          <p:cNvSpPr>
            <a:spLocks noChangeShapeType="1"/>
          </p:cNvSpPr>
          <p:nvPr/>
        </p:nvSpPr>
        <p:spPr bwMode="auto">
          <a:xfrm flipH="1" flipV="1">
            <a:off x="6443663" y="2565400"/>
            <a:ext cx="936625" cy="1800225"/>
          </a:xfrm>
          <a:prstGeom prst="line">
            <a:avLst/>
          </a:prstGeom>
          <a:noFill/>
          <a:ln w="50800">
            <a:solidFill>
              <a:schemeClr val="hlink"/>
            </a:solidFill>
            <a:round/>
            <a:headEnd/>
            <a:tailEnd type="triangle" w="med" len="med"/>
          </a:ln>
          <a:effectLst/>
        </p:spPr>
        <p:txBody>
          <a:bodyPr/>
          <a:lstStyle/>
          <a:p>
            <a:endParaRPr lang="fr-FR"/>
          </a:p>
        </p:txBody>
      </p:sp>
      <p:sp>
        <p:nvSpPr>
          <p:cNvPr id="320525" name="Text Box 13"/>
          <p:cNvSpPr txBox="1">
            <a:spLocks noChangeArrowheads="1"/>
          </p:cNvSpPr>
          <p:nvPr/>
        </p:nvSpPr>
        <p:spPr bwMode="auto">
          <a:xfrm>
            <a:off x="6877050" y="4581525"/>
            <a:ext cx="1819275" cy="641350"/>
          </a:xfrm>
          <a:prstGeom prst="rect">
            <a:avLst/>
          </a:prstGeom>
          <a:noFill/>
          <a:ln w="9525">
            <a:noFill/>
            <a:miter lim="800000"/>
            <a:headEnd/>
            <a:tailEnd/>
          </a:ln>
          <a:effectLst/>
        </p:spPr>
        <p:txBody>
          <a:bodyPr>
            <a:spAutoFit/>
          </a:bodyPr>
          <a:lstStyle/>
          <a:p>
            <a:r>
              <a:rPr lang="fr-FR"/>
              <a:t>Mouvements des yeux</a:t>
            </a:r>
          </a:p>
        </p:txBody>
      </p:sp>
      <p:pic>
        <p:nvPicPr>
          <p:cNvPr id="320526" name="Picture 14" descr="T1"/>
          <p:cNvPicPr>
            <a:picLocks noGrp="1" noChangeAspect="1" noChangeArrowheads="1"/>
          </p:cNvPicPr>
          <p:nvPr>
            <p:ph idx="1"/>
          </p:nvPr>
        </p:nvPicPr>
        <p:blipFill>
          <a:blip r:embed="rId5" cstate="print"/>
          <a:srcRect/>
          <a:stretch>
            <a:fillRect/>
          </a:stretch>
        </p:blipFill>
        <p:spPr>
          <a:xfrm>
            <a:off x="0" y="1557338"/>
            <a:ext cx="4449763" cy="40671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0526"/>
                                        </p:tgtEl>
                                        <p:attrNameLst>
                                          <p:attrName>style.visibility</p:attrName>
                                        </p:attrNameLst>
                                      </p:cBhvr>
                                      <p:to>
                                        <p:strVal val="visible"/>
                                      </p:to>
                                    </p:set>
                                  </p:childTnLst>
                                  <p:subTnLst>
                                    <p:set>
                                      <p:cBhvr override="childStyle">
                                        <p:cTn dur="1" fill="hold" display="0" masterRel="nextClick" afterEffect="1"/>
                                        <p:tgtEl>
                                          <p:spTgt spid="3205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5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5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05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05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5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0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2" grpId="0" animBg="1"/>
      <p:bldP spid="320523" grpId="0"/>
      <p:bldP spid="320524" grpId="0" animBg="1"/>
      <p:bldP spid="3205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318466" name="Rectangle 2"/>
          <p:cNvSpPr>
            <a:spLocks noGrp="1" noChangeArrowheads="1"/>
          </p:cNvSpPr>
          <p:nvPr>
            <p:ph type="title"/>
          </p:nvPr>
        </p:nvSpPr>
        <p:spPr/>
        <p:txBody>
          <a:bodyPr/>
          <a:lstStyle/>
          <a:p>
            <a:r>
              <a:rPr lang="fr-FR" sz="2800"/>
              <a:t>L’image médicale IRM</a:t>
            </a:r>
          </a:p>
        </p:txBody>
      </p:sp>
      <p:sp>
        <p:nvSpPr>
          <p:cNvPr id="318467" name="Rectangle 3"/>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Les artéfacts : l’inhomogénéités RF</a:t>
            </a:r>
          </a:p>
        </p:txBody>
      </p:sp>
      <p:pic>
        <p:nvPicPr>
          <p:cNvPr id="318470" name="Picture 6" descr="irm-artefact-phant-ref"/>
          <p:cNvPicPr>
            <a:picLocks noChangeAspect="1" noChangeArrowheads="1"/>
          </p:cNvPicPr>
          <p:nvPr/>
        </p:nvPicPr>
        <p:blipFill>
          <a:blip r:embed="rId3" cstate="print"/>
          <a:srcRect/>
          <a:stretch>
            <a:fillRect/>
          </a:stretch>
        </p:blipFill>
        <p:spPr bwMode="auto">
          <a:xfrm>
            <a:off x="5940425" y="1484313"/>
            <a:ext cx="2438400" cy="2438400"/>
          </a:xfrm>
          <a:prstGeom prst="rect">
            <a:avLst/>
          </a:prstGeom>
          <a:noFill/>
        </p:spPr>
      </p:pic>
      <p:pic>
        <p:nvPicPr>
          <p:cNvPr id="318472" name="Picture 8" descr="irm-artefact-rf-2"/>
          <p:cNvPicPr>
            <a:picLocks noChangeAspect="1" noChangeArrowheads="1"/>
          </p:cNvPicPr>
          <p:nvPr/>
        </p:nvPicPr>
        <p:blipFill>
          <a:blip r:embed="rId4" cstate="print"/>
          <a:srcRect/>
          <a:stretch>
            <a:fillRect/>
          </a:stretch>
        </p:blipFill>
        <p:spPr bwMode="auto">
          <a:xfrm>
            <a:off x="2916238" y="4005263"/>
            <a:ext cx="1981200" cy="1981200"/>
          </a:xfrm>
          <a:prstGeom prst="rect">
            <a:avLst/>
          </a:prstGeom>
          <a:noFill/>
        </p:spPr>
      </p:pic>
      <p:pic>
        <p:nvPicPr>
          <p:cNvPr id="318473" name="Picture 9" descr="irm-artefact-phant-rf"/>
          <p:cNvPicPr>
            <a:picLocks noChangeAspect="1" noChangeArrowheads="1"/>
          </p:cNvPicPr>
          <p:nvPr/>
        </p:nvPicPr>
        <p:blipFill>
          <a:blip r:embed="rId5" cstate="print"/>
          <a:srcRect/>
          <a:stretch>
            <a:fillRect/>
          </a:stretch>
        </p:blipFill>
        <p:spPr bwMode="auto">
          <a:xfrm>
            <a:off x="5940425" y="4005263"/>
            <a:ext cx="2438400" cy="2438400"/>
          </a:xfrm>
          <a:prstGeom prst="rect">
            <a:avLst/>
          </a:prstGeom>
          <a:noFill/>
        </p:spPr>
      </p:pic>
      <p:pic>
        <p:nvPicPr>
          <p:cNvPr id="318474" name="Picture 10" descr="irm-artefact-rf-0"/>
          <p:cNvPicPr>
            <a:picLocks noChangeAspect="1" noChangeArrowheads="1"/>
          </p:cNvPicPr>
          <p:nvPr/>
        </p:nvPicPr>
        <p:blipFill>
          <a:blip r:embed="rId6" cstate="print"/>
          <a:srcRect/>
          <a:stretch>
            <a:fillRect/>
          </a:stretch>
        </p:blipFill>
        <p:spPr bwMode="auto">
          <a:xfrm>
            <a:off x="1763713" y="1700213"/>
            <a:ext cx="1981200" cy="1981200"/>
          </a:xfrm>
          <a:prstGeom prst="rect">
            <a:avLst/>
          </a:prstGeom>
          <a:noFill/>
        </p:spPr>
      </p:pic>
      <p:pic>
        <p:nvPicPr>
          <p:cNvPr id="318475" name="Picture 11" descr="irm-artefact-rf-1"/>
          <p:cNvPicPr>
            <a:picLocks noChangeAspect="1" noChangeArrowheads="1"/>
          </p:cNvPicPr>
          <p:nvPr/>
        </p:nvPicPr>
        <p:blipFill>
          <a:blip r:embed="rId7" cstate="print"/>
          <a:srcRect/>
          <a:stretch>
            <a:fillRect/>
          </a:stretch>
        </p:blipFill>
        <p:spPr bwMode="auto">
          <a:xfrm>
            <a:off x="468313" y="4005263"/>
            <a:ext cx="1981200" cy="1981200"/>
          </a:xfrm>
          <a:prstGeom prst="rect">
            <a:avLst/>
          </a:prstGeom>
          <a:noFill/>
        </p:spPr>
      </p:pic>
      <p:sp>
        <p:nvSpPr>
          <p:cNvPr id="318476" name="Text Box 12"/>
          <p:cNvSpPr txBox="1">
            <a:spLocks noChangeArrowheads="1"/>
          </p:cNvSpPr>
          <p:nvPr/>
        </p:nvSpPr>
        <p:spPr bwMode="auto">
          <a:xfrm>
            <a:off x="3995738" y="2492375"/>
            <a:ext cx="1587500" cy="366713"/>
          </a:xfrm>
          <a:prstGeom prst="rect">
            <a:avLst/>
          </a:prstGeom>
          <a:noFill/>
          <a:ln w="9525">
            <a:noFill/>
            <a:miter lim="800000"/>
            <a:headEnd/>
            <a:tailEnd/>
          </a:ln>
          <a:effectLst/>
        </p:spPr>
        <p:txBody>
          <a:bodyPr wrap="none">
            <a:spAutoFit/>
          </a:bodyPr>
          <a:lstStyle/>
          <a:p>
            <a:r>
              <a:rPr lang="fr-FR"/>
              <a:t>Image origine</a:t>
            </a:r>
          </a:p>
        </p:txBody>
      </p:sp>
      <p:sp>
        <p:nvSpPr>
          <p:cNvPr id="318477" name="Text Box 13"/>
          <p:cNvSpPr txBox="1">
            <a:spLocks noChangeArrowheads="1"/>
          </p:cNvSpPr>
          <p:nvPr/>
        </p:nvSpPr>
        <p:spPr bwMode="auto">
          <a:xfrm>
            <a:off x="3059113" y="6092825"/>
            <a:ext cx="1716087" cy="366713"/>
          </a:xfrm>
          <a:prstGeom prst="rect">
            <a:avLst/>
          </a:prstGeom>
          <a:noFill/>
          <a:ln w="9525">
            <a:noFill/>
            <a:miter lim="800000"/>
            <a:headEnd/>
            <a:tailEnd/>
          </a:ln>
          <a:effectLst/>
        </p:spPr>
        <p:txBody>
          <a:bodyPr wrap="none">
            <a:spAutoFit/>
          </a:bodyPr>
          <a:lstStyle/>
          <a:p>
            <a:r>
              <a:rPr lang="fr-FR"/>
              <a:t>Image corrigée</a:t>
            </a:r>
          </a:p>
        </p:txBody>
      </p:sp>
      <p:sp>
        <p:nvSpPr>
          <p:cNvPr id="318478" name="Text Box 14"/>
          <p:cNvSpPr txBox="1">
            <a:spLocks noChangeArrowheads="1"/>
          </p:cNvSpPr>
          <p:nvPr/>
        </p:nvSpPr>
        <p:spPr bwMode="auto">
          <a:xfrm>
            <a:off x="250825" y="6092825"/>
            <a:ext cx="2536825" cy="366713"/>
          </a:xfrm>
          <a:prstGeom prst="rect">
            <a:avLst/>
          </a:prstGeom>
          <a:noFill/>
          <a:ln w="9525">
            <a:noFill/>
            <a:miter lim="800000"/>
            <a:headEnd/>
            <a:tailEnd/>
          </a:ln>
          <a:effectLst/>
        </p:spPr>
        <p:txBody>
          <a:bodyPr wrap="none">
            <a:spAutoFit/>
          </a:bodyPr>
          <a:lstStyle/>
          <a:p>
            <a:r>
              <a:rPr lang="fr-FR"/>
              <a:t>Artéfact inhomogénéité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4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4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4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4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7" grpId="0"/>
      <p:bldP spid="3184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0882" name="Rectangle 2"/>
          <p:cNvSpPr>
            <a:spLocks noChangeArrowheads="1"/>
          </p:cNvSpPr>
          <p:nvPr/>
        </p:nvSpPr>
        <p:spPr bwMode="auto">
          <a:xfrm>
            <a:off x="577850" y="123825"/>
            <a:ext cx="8294688" cy="469900"/>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50883" name="Rectangle 3"/>
          <p:cNvSpPr>
            <a:spLocks noGrp="1" noChangeArrowheads="1"/>
          </p:cNvSpPr>
          <p:nvPr>
            <p:ph type="title"/>
          </p:nvPr>
        </p:nvSpPr>
        <p:spPr/>
        <p:txBody>
          <a:bodyPr/>
          <a:lstStyle/>
          <a:p>
            <a:r>
              <a:rPr lang="fr-FR" sz="2800"/>
              <a:t>La stratégie médicale</a:t>
            </a:r>
          </a:p>
        </p:txBody>
      </p:sp>
      <p:sp>
        <p:nvSpPr>
          <p:cNvPr id="250884" name="Rectangle 4"/>
          <p:cNvSpPr>
            <a:spLocks noGrp="1" noChangeArrowheads="1"/>
          </p:cNvSpPr>
          <p:nvPr>
            <p:ph type="body" idx="1"/>
          </p:nvPr>
        </p:nvSpPr>
        <p:spPr>
          <a:xfrm>
            <a:off x="566738" y="1643050"/>
            <a:ext cx="8181726" cy="4954302"/>
          </a:xfrm>
        </p:spPr>
        <p:txBody>
          <a:bodyPr/>
          <a:lstStyle/>
          <a:p>
            <a:pPr marL="469900" indent="-469900">
              <a:lnSpc>
                <a:spcPct val="90000"/>
              </a:lnSpc>
            </a:pPr>
            <a:r>
              <a:rPr lang="fr-FR" sz="2400" dirty="0"/>
              <a:t>Permet d’obtenir une image in vivo du corps humain</a:t>
            </a:r>
          </a:p>
          <a:p>
            <a:pPr marL="469900" indent="-469900">
              <a:lnSpc>
                <a:spcPct val="90000"/>
              </a:lnSpc>
            </a:pPr>
            <a:r>
              <a:rPr lang="fr-FR" sz="2400" dirty="0" smtClean="0"/>
              <a:t>L’image médicale provient </a:t>
            </a:r>
          </a:p>
          <a:p>
            <a:pPr marL="908050" lvl="1" indent="-436563">
              <a:lnSpc>
                <a:spcPct val="90000"/>
              </a:lnSpc>
            </a:pPr>
            <a:r>
              <a:rPr lang="fr-FR" sz="2000" dirty="0" smtClean="0"/>
              <a:t>soit d'une observation directe : lésion cutanée, endoscopie, lame d'histologie, température via caméra </a:t>
            </a:r>
            <a:r>
              <a:rPr lang="fr-FR" sz="2000" dirty="0" err="1" smtClean="0"/>
              <a:t>infra-rouge</a:t>
            </a:r>
            <a:r>
              <a:rPr lang="fr-FR" sz="2000" dirty="0" smtClean="0"/>
              <a:t> (H1N1) ...</a:t>
            </a:r>
          </a:p>
          <a:p>
            <a:pPr marL="908050" lvl="1" indent="-436563">
              <a:lnSpc>
                <a:spcPct val="90000"/>
              </a:lnSpc>
            </a:pPr>
            <a:r>
              <a:rPr lang="fr-FR" sz="2000" dirty="0" smtClean="0"/>
              <a:t>soit de système biophysique : radiographie, échographie, ...</a:t>
            </a:r>
          </a:p>
          <a:p>
            <a:pPr marL="908050" lvl="1" indent="-436563">
              <a:lnSpc>
                <a:spcPct val="90000"/>
              </a:lnSpc>
            </a:pPr>
            <a:r>
              <a:rPr lang="fr-FR" sz="2000" dirty="0" smtClean="0"/>
              <a:t>soit enfin d'une reconstruction mathématique : IRM, TDM, scintigraphie, ...</a:t>
            </a:r>
          </a:p>
          <a:p>
            <a:pPr marL="469900" indent="-469900">
              <a:lnSpc>
                <a:spcPct val="90000"/>
              </a:lnSpc>
            </a:pPr>
            <a:r>
              <a:rPr lang="fr-FR" sz="2400" dirty="0" smtClean="0"/>
              <a:t>Vient </a:t>
            </a:r>
            <a:r>
              <a:rPr lang="fr-FR" sz="2400" dirty="0"/>
              <a:t>juste après l'interrogatoire et l'examen </a:t>
            </a:r>
            <a:r>
              <a:rPr lang="fr-FR" sz="2400" dirty="0" smtClean="0"/>
              <a:t>clinique et occupe une place prépondérante dans les grandes phases de l’action médicale</a:t>
            </a:r>
            <a:endParaRPr lang="fr-FR" sz="2000" dirty="0"/>
          </a:p>
          <a:p>
            <a:pPr marL="469900" indent="-469900">
              <a:lnSpc>
                <a:spcPct val="90000"/>
              </a:lnSpc>
            </a:pPr>
            <a:r>
              <a:rPr lang="fr-FR" sz="2400" dirty="0" smtClean="0"/>
              <a:t>L’image </a:t>
            </a:r>
            <a:r>
              <a:rPr lang="fr-FR" sz="2400" dirty="0"/>
              <a:t>médicale peut être </a:t>
            </a:r>
            <a:r>
              <a:rPr lang="fr-FR" sz="2400" dirty="0" smtClean="0"/>
              <a:t>morphologique ou fonctionnelle, statique </a:t>
            </a:r>
            <a:r>
              <a:rPr lang="fr-FR" sz="2400" dirty="0"/>
              <a:t>ou </a:t>
            </a:r>
            <a:r>
              <a:rPr lang="fr-FR" sz="2400" dirty="0" smtClean="0"/>
              <a:t>dynamique. </a:t>
            </a:r>
          </a:p>
        </p:txBody>
      </p:sp>
      <p:sp>
        <p:nvSpPr>
          <p:cNvPr id="250886" name="Rectangle 6"/>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L’image médicale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0884">
                                            <p:txEl>
                                              <p:pRg st="0" end="0"/>
                                            </p:txEl>
                                          </p:spTgt>
                                        </p:tgtEl>
                                        <p:attrNameLst>
                                          <p:attrName>style.visibility</p:attrName>
                                        </p:attrNameLst>
                                      </p:cBhvr>
                                      <p:to>
                                        <p:strVal val="visible"/>
                                      </p:to>
                                    </p:set>
                                    <p:anim calcmode="lin" valueType="num">
                                      <p:cBhvr additive="base">
                                        <p:cTn id="7" dur="500" fill="hold"/>
                                        <p:tgtEl>
                                          <p:spTgt spid="250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0884">
                                            <p:txEl>
                                              <p:pRg st="1" end="1"/>
                                            </p:txEl>
                                          </p:spTgt>
                                        </p:tgtEl>
                                        <p:attrNameLst>
                                          <p:attrName>style.visibility</p:attrName>
                                        </p:attrNameLst>
                                      </p:cBhvr>
                                      <p:to>
                                        <p:strVal val="visible"/>
                                      </p:to>
                                    </p:set>
                                    <p:anim calcmode="lin" valueType="num">
                                      <p:cBhvr additive="base">
                                        <p:cTn id="13" dur="500" fill="hold"/>
                                        <p:tgtEl>
                                          <p:spTgt spid="2508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088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0884">
                                            <p:txEl>
                                              <p:pRg st="2" end="2"/>
                                            </p:txEl>
                                          </p:spTgt>
                                        </p:tgtEl>
                                        <p:attrNameLst>
                                          <p:attrName>style.visibility</p:attrName>
                                        </p:attrNameLst>
                                      </p:cBhvr>
                                      <p:to>
                                        <p:strVal val="visible"/>
                                      </p:to>
                                    </p:set>
                                    <p:anim calcmode="lin" valueType="num">
                                      <p:cBhvr additive="base">
                                        <p:cTn id="17" dur="500" fill="hold"/>
                                        <p:tgtEl>
                                          <p:spTgt spid="2508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088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0884">
                                            <p:txEl>
                                              <p:pRg st="3" end="3"/>
                                            </p:txEl>
                                          </p:spTgt>
                                        </p:tgtEl>
                                        <p:attrNameLst>
                                          <p:attrName>style.visibility</p:attrName>
                                        </p:attrNameLst>
                                      </p:cBhvr>
                                      <p:to>
                                        <p:strVal val="visible"/>
                                      </p:to>
                                    </p:set>
                                    <p:anim calcmode="lin" valueType="num">
                                      <p:cBhvr additive="base">
                                        <p:cTn id="21" dur="500" fill="hold"/>
                                        <p:tgtEl>
                                          <p:spTgt spid="25088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088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0884">
                                            <p:txEl>
                                              <p:pRg st="4" end="4"/>
                                            </p:txEl>
                                          </p:spTgt>
                                        </p:tgtEl>
                                        <p:attrNameLst>
                                          <p:attrName>style.visibility</p:attrName>
                                        </p:attrNameLst>
                                      </p:cBhvr>
                                      <p:to>
                                        <p:strVal val="visible"/>
                                      </p:to>
                                    </p:set>
                                    <p:anim calcmode="lin" valueType="num">
                                      <p:cBhvr additive="base">
                                        <p:cTn id="25" dur="500" fill="hold"/>
                                        <p:tgtEl>
                                          <p:spTgt spid="2508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08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0884">
                                            <p:txEl>
                                              <p:pRg st="5" end="5"/>
                                            </p:txEl>
                                          </p:spTgt>
                                        </p:tgtEl>
                                        <p:attrNameLst>
                                          <p:attrName>style.visibility</p:attrName>
                                        </p:attrNameLst>
                                      </p:cBhvr>
                                      <p:to>
                                        <p:strVal val="visible"/>
                                      </p:to>
                                    </p:set>
                                    <p:anim calcmode="lin" valueType="num">
                                      <p:cBhvr additive="base">
                                        <p:cTn id="31" dur="500" fill="hold"/>
                                        <p:tgtEl>
                                          <p:spTgt spid="2508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08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0884">
                                            <p:txEl>
                                              <p:pRg st="6" end="6"/>
                                            </p:txEl>
                                          </p:spTgt>
                                        </p:tgtEl>
                                        <p:attrNameLst>
                                          <p:attrName>style.visibility</p:attrName>
                                        </p:attrNameLst>
                                      </p:cBhvr>
                                      <p:to>
                                        <p:strVal val="visible"/>
                                      </p:to>
                                    </p:set>
                                    <p:anim calcmode="lin" valueType="num">
                                      <p:cBhvr additive="base">
                                        <p:cTn id="37" dur="500" fill="hold"/>
                                        <p:tgtEl>
                                          <p:spTgt spid="25088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088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25634" name="Rectangle 2"/>
          <p:cNvSpPr>
            <a:spLocks noGrp="1" noChangeArrowheads="1"/>
          </p:cNvSpPr>
          <p:nvPr>
            <p:ph type="title"/>
          </p:nvPr>
        </p:nvSpPr>
        <p:spPr/>
        <p:txBody>
          <a:bodyPr/>
          <a:lstStyle/>
          <a:p>
            <a:r>
              <a:rPr lang="fr-FR" sz="2800"/>
              <a:t>L’image médicale IRM</a:t>
            </a:r>
          </a:p>
        </p:txBody>
      </p:sp>
      <p:sp>
        <p:nvSpPr>
          <p:cNvPr id="325635" name="Rectangle 3"/>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Les artéfacts : les problèmes de shim</a:t>
            </a:r>
          </a:p>
        </p:txBody>
      </p:sp>
      <p:pic>
        <p:nvPicPr>
          <p:cNvPr id="325637" name="Picture 5" descr="MRI-Artifact-NormalImage"/>
          <p:cNvPicPr>
            <a:picLocks noChangeAspect="1" noChangeArrowheads="1"/>
          </p:cNvPicPr>
          <p:nvPr/>
        </p:nvPicPr>
        <p:blipFill>
          <a:blip r:embed="rId3" cstate="print"/>
          <a:srcRect/>
          <a:stretch>
            <a:fillRect/>
          </a:stretch>
        </p:blipFill>
        <p:spPr bwMode="auto">
          <a:xfrm>
            <a:off x="1619250" y="1412875"/>
            <a:ext cx="2438400" cy="2438400"/>
          </a:xfrm>
          <a:prstGeom prst="rect">
            <a:avLst/>
          </a:prstGeom>
          <a:noFill/>
        </p:spPr>
      </p:pic>
      <p:pic>
        <p:nvPicPr>
          <p:cNvPr id="325638" name="Picture 6" descr="MRI-Artifact-LowBandwidth"/>
          <p:cNvPicPr>
            <a:picLocks noGrp="1" noChangeAspect="1" noChangeArrowheads="1"/>
          </p:cNvPicPr>
          <p:nvPr>
            <p:ph idx="1"/>
          </p:nvPr>
        </p:nvPicPr>
        <p:blipFill>
          <a:blip r:embed="rId4" cstate="print"/>
          <a:srcRect/>
          <a:stretch>
            <a:fillRect/>
          </a:stretch>
        </p:blipFill>
        <p:spPr>
          <a:xfrm>
            <a:off x="1692275" y="4005263"/>
            <a:ext cx="2438400" cy="2438400"/>
          </a:xfrm>
          <a:noFill/>
          <a:ln/>
        </p:spPr>
      </p:pic>
      <p:sp>
        <p:nvSpPr>
          <p:cNvPr id="325640" name="Text Box 8"/>
          <p:cNvSpPr txBox="1">
            <a:spLocks noChangeArrowheads="1"/>
          </p:cNvSpPr>
          <p:nvPr/>
        </p:nvSpPr>
        <p:spPr bwMode="auto">
          <a:xfrm>
            <a:off x="5076825" y="2205038"/>
            <a:ext cx="1587500" cy="366712"/>
          </a:xfrm>
          <a:prstGeom prst="rect">
            <a:avLst/>
          </a:prstGeom>
          <a:noFill/>
          <a:ln w="9525">
            <a:noFill/>
            <a:miter lim="800000"/>
            <a:headEnd/>
            <a:tailEnd/>
          </a:ln>
          <a:effectLst/>
        </p:spPr>
        <p:txBody>
          <a:bodyPr wrap="none">
            <a:spAutoFit/>
          </a:bodyPr>
          <a:lstStyle/>
          <a:p>
            <a:r>
              <a:rPr lang="fr-FR"/>
              <a:t>Image origine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5"/>
          <p:cNvSpPr>
            <a:spLocks noGrp="1"/>
          </p:cNvSpPr>
          <p:nvPr>
            <p:ph type="ftr" sz="quarter" idx="10"/>
          </p:nvPr>
        </p:nvSpPr>
        <p:spPr/>
        <p:txBody>
          <a:bodyPr/>
          <a:lstStyle/>
          <a:p>
            <a:r>
              <a:rPr lang="fr-FR" smtClean="0"/>
              <a:t>Traitement images médicales - Jean-Paul ARMSPACH Master IRIV 2013-2014</a:t>
            </a:r>
            <a:endParaRPr lang="fr-FR"/>
          </a:p>
        </p:txBody>
      </p:sp>
      <p:sp>
        <p:nvSpPr>
          <p:cNvPr id="327682" name="Rectangle 2"/>
          <p:cNvSpPr>
            <a:spLocks noGrp="1" noChangeArrowheads="1"/>
          </p:cNvSpPr>
          <p:nvPr>
            <p:ph type="title"/>
          </p:nvPr>
        </p:nvSpPr>
        <p:spPr/>
        <p:txBody>
          <a:bodyPr/>
          <a:lstStyle/>
          <a:p>
            <a:r>
              <a:rPr lang="fr-FR" sz="2800"/>
              <a:t>L’image médicale IRM</a:t>
            </a:r>
          </a:p>
        </p:txBody>
      </p:sp>
      <p:pic>
        <p:nvPicPr>
          <p:cNvPr id="327686" name="Picture 6" descr="irm-artefact-phant-noise"/>
          <p:cNvPicPr>
            <a:picLocks noGrp="1" noChangeAspect="1" noChangeArrowheads="1"/>
          </p:cNvPicPr>
          <p:nvPr>
            <p:ph sz="half" idx="1"/>
          </p:nvPr>
        </p:nvPicPr>
        <p:blipFill>
          <a:blip r:embed="rId3" cstate="print"/>
          <a:srcRect/>
          <a:stretch>
            <a:fillRect/>
          </a:stretch>
        </p:blipFill>
        <p:spPr>
          <a:xfrm>
            <a:off x="5364163" y="3933825"/>
            <a:ext cx="2438400" cy="2438400"/>
          </a:xfrm>
          <a:noFill/>
          <a:ln/>
        </p:spPr>
      </p:pic>
      <p:pic>
        <p:nvPicPr>
          <p:cNvPr id="327688" name="Picture 8"/>
          <p:cNvPicPr>
            <a:picLocks noGrp="1" noChangeAspect="1" noChangeArrowheads="1"/>
          </p:cNvPicPr>
          <p:nvPr>
            <p:ph sz="quarter" idx="2"/>
          </p:nvPr>
        </p:nvPicPr>
        <p:blipFill>
          <a:blip r:embed="rId4" cstate="print"/>
          <a:srcRect/>
          <a:stretch>
            <a:fillRect/>
          </a:stretch>
        </p:blipFill>
        <p:spPr>
          <a:xfrm>
            <a:off x="1403350" y="4005263"/>
            <a:ext cx="2136775" cy="2590800"/>
          </a:xfrm>
          <a:noFill/>
          <a:ln/>
        </p:spPr>
      </p:pic>
      <p:sp>
        <p:nvSpPr>
          <p:cNvPr id="327683" name="Rectangle 3"/>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Les artéfacts : le bruit</a:t>
            </a:r>
          </a:p>
        </p:txBody>
      </p:sp>
      <p:pic>
        <p:nvPicPr>
          <p:cNvPr id="327684" name="Picture 4" descr="irm-artefact-phant-ref"/>
          <p:cNvPicPr>
            <a:picLocks noChangeAspect="1" noChangeArrowheads="1"/>
          </p:cNvPicPr>
          <p:nvPr/>
        </p:nvPicPr>
        <p:blipFill>
          <a:blip r:embed="rId5" cstate="print"/>
          <a:srcRect/>
          <a:stretch>
            <a:fillRect/>
          </a:stretch>
        </p:blipFill>
        <p:spPr bwMode="auto">
          <a:xfrm>
            <a:off x="5364163" y="1341438"/>
            <a:ext cx="2438400" cy="2438400"/>
          </a:xfrm>
          <a:prstGeom prst="rect">
            <a:avLst/>
          </a:prstGeom>
          <a:noFill/>
        </p:spPr>
      </p:pic>
      <p:pic>
        <p:nvPicPr>
          <p:cNvPr id="327692" name="Picture 12"/>
          <p:cNvPicPr>
            <a:picLocks noGrp="1" noChangeAspect="1" noChangeArrowheads="1"/>
          </p:cNvPicPr>
          <p:nvPr>
            <p:ph sz="quarter" idx="3"/>
          </p:nvPr>
        </p:nvPicPr>
        <p:blipFill>
          <a:blip r:embed="rId6" cstate="print"/>
          <a:srcRect/>
          <a:stretch>
            <a:fillRect/>
          </a:stretch>
        </p:blipFill>
        <p:spPr>
          <a:xfrm>
            <a:off x="1403350" y="1268413"/>
            <a:ext cx="2162175" cy="2667000"/>
          </a:xfrm>
          <a:noFill/>
          <a:ln/>
        </p:spPr>
      </p:pic>
      <p:sp>
        <p:nvSpPr>
          <p:cNvPr id="327694" name="Text Box 14"/>
          <p:cNvSpPr txBox="1">
            <a:spLocks noChangeArrowheads="1"/>
          </p:cNvSpPr>
          <p:nvPr/>
        </p:nvSpPr>
        <p:spPr bwMode="auto">
          <a:xfrm>
            <a:off x="3708400" y="2349500"/>
            <a:ext cx="1587500" cy="366713"/>
          </a:xfrm>
          <a:prstGeom prst="rect">
            <a:avLst/>
          </a:prstGeom>
          <a:noFill/>
          <a:ln w="9525">
            <a:noFill/>
            <a:miter lim="800000"/>
            <a:headEnd/>
            <a:tailEnd/>
          </a:ln>
          <a:effectLst/>
        </p:spPr>
        <p:txBody>
          <a:bodyPr wrap="none">
            <a:spAutoFit/>
          </a:bodyPr>
          <a:lstStyle/>
          <a:p>
            <a:r>
              <a:rPr lang="fr-FR"/>
              <a:t>Image origine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 cours 1 2010</a:t>
            </a:r>
            <a:endParaRPr lang="fr-FR" dirty="0"/>
          </a:p>
        </p:txBody>
      </p:sp>
      <p:sp>
        <p:nvSpPr>
          <p:cNvPr id="3" name="Espace réservé du contenu 2"/>
          <p:cNvSpPr>
            <a:spLocks noGrp="1"/>
          </p:cNvSpPr>
          <p:nvPr>
            <p:ph sz="half" idx="1"/>
          </p:nvPr>
        </p:nvSpPr>
        <p:spPr/>
        <p:txBody>
          <a:bodyPr/>
          <a:lstStyle/>
          <a:p>
            <a:pPr>
              <a:buNone/>
            </a:pPr>
            <a:endParaRPr lang="fr-FR" dirty="0"/>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sp>
        <p:nvSpPr>
          <p:cNvPr id="6" name="Espace réservé du pied de page 5"/>
          <p:cNvSpPr>
            <a:spLocks noGrp="1"/>
          </p:cNvSpPr>
          <p:nvPr>
            <p:ph type="ftr" sz="quarter" idx="10"/>
          </p:nvPr>
        </p:nvSpPr>
        <p:spPr/>
        <p:txBody>
          <a:bodyPr/>
          <a:lstStyle/>
          <a:p>
            <a:r>
              <a:rPr lang="fr-FR" smtClean="0"/>
              <a:t>Traitement images médicales - Jean-Paul ARMSPACH Master IRIV 2013-2014</a:t>
            </a:r>
            <a:endParaRPr lang="fr-F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336919" name="Rectangle 23"/>
          <p:cNvSpPr>
            <a:spLocks noGrp="1" noChangeArrowheads="1"/>
          </p:cNvSpPr>
          <p:nvPr>
            <p:ph type="title"/>
          </p:nvPr>
        </p:nvSpPr>
        <p:spPr/>
        <p:txBody>
          <a:bodyPr/>
          <a:lstStyle/>
          <a:p>
            <a:r>
              <a:rPr lang="fr-FR" sz="2800"/>
              <a:t>L’image médicale</a:t>
            </a:r>
            <a:endParaRPr lang="en-CA" sz="2800"/>
          </a:p>
        </p:txBody>
      </p:sp>
      <p:grpSp>
        <p:nvGrpSpPr>
          <p:cNvPr id="336899" name="Group 3"/>
          <p:cNvGrpSpPr>
            <a:grpSpLocks/>
          </p:cNvGrpSpPr>
          <p:nvPr/>
        </p:nvGrpSpPr>
        <p:grpSpPr bwMode="auto">
          <a:xfrm>
            <a:off x="1979613" y="1196975"/>
            <a:ext cx="5245100" cy="2428875"/>
            <a:chOff x="1248" y="672"/>
            <a:chExt cx="3304" cy="1530"/>
          </a:xfrm>
        </p:grpSpPr>
        <p:pic>
          <p:nvPicPr>
            <p:cNvPr id="336900" name="Picture 4"/>
            <p:cNvPicPr>
              <a:picLocks noChangeAspect="1" noChangeArrowheads="1"/>
            </p:cNvPicPr>
            <p:nvPr/>
          </p:nvPicPr>
          <p:blipFill>
            <a:blip r:embed="rId3" cstate="print"/>
            <a:srcRect/>
            <a:stretch>
              <a:fillRect/>
            </a:stretch>
          </p:blipFill>
          <p:spPr bwMode="auto">
            <a:xfrm>
              <a:off x="2126" y="1248"/>
              <a:ext cx="940" cy="954"/>
            </a:xfrm>
            <a:prstGeom prst="rect">
              <a:avLst/>
            </a:prstGeom>
            <a:noFill/>
            <a:ln w="9525">
              <a:noFill/>
              <a:miter lim="800000"/>
              <a:headEnd/>
              <a:tailEnd/>
            </a:ln>
            <a:effectLst/>
          </p:spPr>
        </p:pic>
        <p:sp>
          <p:nvSpPr>
            <p:cNvPr id="336901" name="Text Box 5"/>
            <p:cNvSpPr txBox="1">
              <a:spLocks noChangeArrowheads="1"/>
            </p:cNvSpPr>
            <p:nvPr/>
          </p:nvSpPr>
          <p:spPr bwMode="auto">
            <a:xfrm>
              <a:off x="1248" y="672"/>
              <a:ext cx="3304" cy="442"/>
            </a:xfrm>
            <a:prstGeom prst="rect">
              <a:avLst/>
            </a:prstGeom>
            <a:noFill/>
            <a:ln w="9525">
              <a:noFill/>
              <a:miter lim="800000"/>
              <a:headEnd/>
              <a:tailEnd/>
            </a:ln>
            <a:effectLst/>
          </p:spPr>
          <p:txBody>
            <a:bodyPr wrap="none">
              <a:spAutoFit/>
            </a:bodyPr>
            <a:lstStyle/>
            <a:p>
              <a:r>
                <a:rPr lang="fr-FR" sz="2000">
                  <a:latin typeface="Arial" charset="0"/>
                </a:rPr>
                <a:t>Convention neurologique </a:t>
              </a:r>
            </a:p>
            <a:p>
              <a:r>
                <a:rPr lang="fr-FR" sz="2000">
                  <a:latin typeface="Arial" charset="0"/>
                </a:rPr>
                <a:t> la gauche est à gauche, la droite est à droite</a:t>
              </a:r>
            </a:p>
          </p:txBody>
        </p:sp>
        <p:sp>
          <p:nvSpPr>
            <p:cNvPr id="336902" name="Text Box 6"/>
            <p:cNvSpPr txBox="1">
              <a:spLocks noChangeArrowheads="1"/>
            </p:cNvSpPr>
            <p:nvPr/>
          </p:nvSpPr>
          <p:spPr bwMode="auto">
            <a:xfrm>
              <a:off x="1728" y="1536"/>
              <a:ext cx="241" cy="327"/>
            </a:xfrm>
            <a:prstGeom prst="rect">
              <a:avLst/>
            </a:prstGeom>
            <a:noFill/>
            <a:ln w="9525">
              <a:noFill/>
              <a:miter lim="800000"/>
              <a:headEnd/>
              <a:tailEnd/>
            </a:ln>
            <a:effectLst/>
          </p:spPr>
          <p:txBody>
            <a:bodyPr wrap="none">
              <a:spAutoFit/>
            </a:bodyPr>
            <a:lstStyle/>
            <a:p>
              <a:r>
                <a:rPr lang="fr-FR" sz="2800">
                  <a:latin typeface="Arial" charset="0"/>
                </a:rPr>
                <a:t>L</a:t>
              </a:r>
            </a:p>
          </p:txBody>
        </p:sp>
        <p:sp>
          <p:nvSpPr>
            <p:cNvPr id="336903" name="Text Box 7"/>
            <p:cNvSpPr txBox="1">
              <a:spLocks noChangeArrowheads="1"/>
            </p:cNvSpPr>
            <p:nvPr/>
          </p:nvSpPr>
          <p:spPr bwMode="auto">
            <a:xfrm>
              <a:off x="3167" y="1536"/>
              <a:ext cx="278" cy="327"/>
            </a:xfrm>
            <a:prstGeom prst="rect">
              <a:avLst/>
            </a:prstGeom>
            <a:noFill/>
            <a:ln w="9525">
              <a:noFill/>
              <a:miter lim="800000"/>
              <a:headEnd/>
              <a:tailEnd/>
            </a:ln>
            <a:effectLst/>
          </p:spPr>
          <p:txBody>
            <a:bodyPr wrap="none">
              <a:spAutoFit/>
            </a:bodyPr>
            <a:lstStyle/>
            <a:p>
              <a:r>
                <a:rPr lang="fr-FR" sz="2800">
                  <a:latin typeface="Arial" charset="0"/>
                </a:rPr>
                <a:t>R</a:t>
              </a:r>
            </a:p>
          </p:txBody>
        </p:sp>
      </p:grpSp>
      <p:grpSp>
        <p:nvGrpSpPr>
          <p:cNvPr id="336904" name="Group 8"/>
          <p:cNvGrpSpPr>
            <a:grpSpLocks/>
          </p:cNvGrpSpPr>
          <p:nvPr/>
        </p:nvGrpSpPr>
        <p:grpSpPr bwMode="auto">
          <a:xfrm>
            <a:off x="2051050" y="4005263"/>
            <a:ext cx="5048250" cy="2286000"/>
            <a:chOff x="1337" y="2496"/>
            <a:chExt cx="3180" cy="1440"/>
          </a:xfrm>
        </p:grpSpPr>
        <p:pic>
          <p:nvPicPr>
            <p:cNvPr id="336905" name="Picture 9"/>
            <p:cNvPicPr>
              <a:picLocks noChangeAspect="1" noChangeArrowheads="1"/>
            </p:cNvPicPr>
            <p:nvPr/>
          </p:nvPicPr>
          <p:blipFill>
            <a:blip r:embed="rId4" cstate="print"/>
            <a:srcRect/>
            <a:stretch>
              <a:fillRect/>
            </a:stretch>
          </p:blipFill>
          <p:spPr bwMode="auto">
            <a:xfrm>
              <a:off x="2123" y="2976"/>
              <a:ext cx="945" cy="960"/>
            </a:xfrm>
            <a:prstGeom prst="rect">
              <a:avLst/>
            </a:prstGeom>
            <a:noFill/>
            <a:ln w="9525">
              <a:noFill/>
              <a:miter lim="800000"/>
              <a:headEnd/>
              <a:tailEnd/>
            </a:ln>
            <a:effectLst/>
          </p:spPr>
        </p:pic>
        <p:sp>
          <p:nvSpPr>
            <p:cNvPr id="336906" name="Text Box 10"/>
            <p:cNvSpPr txBox="1">
              <a:spLocks noChangeArrowheads="1"/>
            </p:cNvSpPr>
            <p:nvPr/>
          </p:nvSpPr>
          <p:spPr bwMode="auto">
            <a:xfrm>
              <a:off x="1337" y="2496"/>
              <a:ext cx="3180" cy="442"/>
            </a:xfrm>
            <a:prstGeom prst="rect">
              <a:avLst/>
            </a:prstGeom>
            <a:noFill/>
            <a:ln w="9525">
              <a:noFill/>
              <a:miter lim="800000"/>
              <a:headEnd/>
              <a:tailEnd/>
            </a:ln>
            <a:effectLst/>
          </p:spPr>
          <p:txBody>
            <a:bodyPr wrap="none">
              <a:spAutoFit/>
            </a:bodyPr>
            <a:lstStyle/>
            <a:p>
              <a:r>
                <a:rPr lang="fr-FR" sz="2000">
                  <a:latin typeface="Arial" charset="0"/>
                </a:rPr>
                <a:t>Convention radiologique </a:t>
              </a:r>
            </a:p>
            <a:p>
              <a:r>
                <a:rPr lang="fr-FR" sz="2000">
                  <a:latin typeface="Arial" charset="0"/>
                </a:rPr>
                <a:t> la gauche est à droite et la droite à gauche</a:t>
              </a:r>
            </a:p>
          </p:txBody>
        </p:sp>
        <p:sp>
          <p:nvSpPr>
            <p:cNvPr id="336907" name="Text Box 11"/>
            <p:cNvSpPr txBox="1">
              <a:spLocks noChangeArrowheads="1"/>
            </p:cNvSpPr>
            <p:nvPr/>
          </p:nvSpPr>
          <p:spPr bwMode="auto">
            <a:xfrm>
              <a:off x="1728" y="3273"/>
              <a:ext cx="278" cy="327"/>
            </a:xfrm>
            <a:prstGeom prst="rect">
              <a:avLst/>
            </a:prstGeom>
            <a:noFill/>
            <a:ln w="9525">
              <a:noFill/>
              <a:miter lim="800000"/>
              <a:headEnd/>
              <a:tailEnd/>
            </a:ln>
            <a:effectLst/>
          </p:spPr>
          <p:txBody>
            <a:bodyPr wrap="none">
              <a:spAutoFit/>
            </a:bodyPr>
            <a:lstStyle/>
            <a:p>
              <a:r>
                <a:rPr lang="fr-FR" sz="2800">
                  <a:latin typeface="Arial" charset="0"/>
                </a:rPr>
                <a:t>R</a:t>
              </a:r>
            </a:p>
          </p:txBody>
        </p:sp>
        <p:sp>
          <p:nvSpPr>
            <p:cNvPr id="336908" name="Text Box 12"/>
            <p:cNvSpPr txBox="1">
              <a:spLocks noChangeArrowheads="1"/>
            </p:cNvSpPr>
            <p:nvPr/>
          </p:nvSpPr>
          <p:spPr bwMode="auto">
            <a:xfrm>
              <a:off x="3167" y="3273"/>
              <a:ext cx="241" cy="327"/>
            </a:xfrm>
            <a:prstGeom prst="rect">
              <a:avLst/>
            </a:prstGeom>
            <a:noFill/>
            <a:ln w="9525">
              <a:noFill/>
              <a:miter lim="800000"/>
              <a:headEnd/>
              <a:tailEnd/>
            </a:ln>
            <a:effectLst/>
          </p:spPr>
          <p:txBody>
            <a:bodyPr wrap="none">
              <a:spAutoFit/>
            </a:bodyPr>
            <a:lstStyle/>
            <a:p>
              <a:r>
                <a:rPr lang="fr-FR" sz="2800">
                  <a:latin typeface="Arial" charset="0"/>
                </a:rPr>
                <a:t>L</a:t>
              </a:r>
            </a:p>
          </p:txBody>
        </p:sp>
      </p:grpSp>
      <p:grpSp>
        <p:nvGrpSpPr>
          <p:cNvPr id="336910" name="Group 14"/>
          <p:cNvGrpSpPr>
            <a:grpSpLocks/>
          </p:cNvGrpSpPr>
          <p:nvPr/>
        </p:nvGrpSpPr>
        <p:grpSpPr bwMode="auto">
          <a:xfrm>
            <a:off x="3276600" y="1893888"/>
            <a:ext cx="1577975" cy="4964112"/>
            <a:chOff x="2087" y="1152"/>
            <a:chExt cx="994" cy="3127"/>
          </a:xfrm>
        </p:grpSpPr>
        <p:sp>
          <p:nvSpPr>
            <p:cNvPr id="336911" name="Text Box 15"/>
            <p:cNvSpPr txBox="1">
              <a:spLocks noChangeArrowheads="1"/>
            </p:cNvSpPr>
            <p:nvPr/>
          </p:nvSpPr>
          <p:spPr bwMode="auto">
            <a:xfrm>
              <a:off x="2403" y="4087"/>
              <a:ext cx="361" cy="192"/>
            </a:xfrm>
            <a:prstGeom prst="rect">
              <a:avLst/>
            </a:prstGeom>
            <a:noFill/>
            <a:ln w="9525">
              <a:noFill/>
              <a:miter lim="800000"/>
              <a:headEnd/>
              <a:tailEnd/>
            </a:ln>
            <a:effectLst/>
          </p:spPr>
          <p:txBody>
            <a:bodyPr wrap="none">
              <a:spAutoFit/>
            </a:bodyPr>
            <a:lstStyle/>
            <a:p>
              <a:r>
                <a:rPr lang="fr-FR" sz="1400">
                  <a:solidFill>
                    <a:schemeClr val="tx2"/>
                  </a:solidFill>
                  <a:latin typeface="Arial" charset="0"/>
                </a:rPr>
                <a:t>x = 0</a:t>
              </a:r>
            </a:p>
          </p:txBody>
        </p:sp>
        <p:sp>
          <p:nvSpPr>
            <p:cNvPr id="336912" name="Line 16"/>
            <p:cNvSpPr>
              <a:spLocks noChangeShapeType="1"/>
            </p:cNvSpPr>
            <p:nvPr/>
          </p:nvSpPr>
          <p:spPr bwMode="auto">
            <a:xfrm flipH="1">
              <a:off x="2592" y="1152"/>
              <a:ext cx="0" cy="2880"/>
            </a:xfrm>
            <a:prstGeom prst="line">
              <a:avLst/>
            </a:prstGeom>
            <a:noFill/>
            <a:ln w="25400">
              <a:solidFill>
                <a:schemeClr val="tx2"/>
              </a:solidFill>
              <a:round/>
              <a:headEnd/>
              <a:tailEnd/>
            </a:ln>
            <a:effectLst/>
          </p:spPr>
          <p:txBody>
            <a:bodyPr>
              <a:spAutoFit/>
            </a:bodyPr>
            <a:lstStyle/>
            <a:p>
              <a:endParaRPr lang="fr-FR"/>
            </a:p>
          </p:txBody>
        </p:sp>
        <p:sp>
          <p:nvSpPr>
            <p:cNvPr id="336913" name="Text Box 17"/>
            <p:cNvSpPr txBox="1">
              <a:spLocks noChangeArrowheads="1"/>
            </p:cNvSpPr>
            <p:nvPr/>
          </p:nvSpPr>
          <p:spPr bwMode="auto">
            <a:xfrm>
              <a:off x="2928" y="3936"/>
              <a:ext cx="153" cy="192"/>
            </a:xfrm>
            <a:prstGeom prst="rect">
              <a:avLst/>
            </a:prstGeom>
            <a:noFill/>
            <a:ln w="9525">
              <a:noFill/>
              <a:miter lim="800000"/>
              <a:headEnd/>
              <a:tailEnd/>
            </a:ln>
            <a:effectLst/>
          </p:spPr>
          <p:txBody>
            <a:bodyPr wrap="none">
              <a:spAutoFit/>
            </a:bodyPr>
            <a:lstStyle/>
            <a:p>
              <a:r>
                <a:rPr lang="fr-FR" sz="1400">
                  <a:solidFill>
                    <a:schemeClr val="tx2"/>
                  </a:solidFill>
                  <a:latin typeface="Arial" charset="0"/>
                </a:rPr>
                <a:t>-</a:t>
              </a:r>
            </a:p>
          </p:txBody>
        </p:sp>
        <p:sp>
          <p:nvSpPr>
            <p:cNvPr id="336914" name="Text Box 18"/>
            <p:cNvSpPr txBox="1">
              <a:spLocks noChangeArrowheads="1"/>
            </p:cNvSpPr>
            <p:nvPr/>
          </p:nvSpPr>
          <p:spPr bwMode="auto">
            <a:xfrm>
              <a:off x="2087" y="3929"/>
              <a:ext cx="181" cy="192"/>
            </a:xfrm>
            <a:prstGeom prst="rect">
              <a:avLst/>
            </a:prstGeom>
            <a:noFill/>
            <a:ln w="9525">
              <a:noFill/>
              <a:miter lim="800000"/>
              <a:headEnd/>
              <a:tailEnd/>
            </a:ln>
            <a:effectLst/>
          </p:spPr>
          <p:txBody>
            <a:bodyPr wrap="none">
              <a:spAutoFit/>
            </a:bodyPr>
            <a:lstStyle/>
            <a:p>
              <a:r>
                <a:rPr lang="fr-FR" sz="1400">
                  <a:solidFill>
                    <a:schemeClr val="tx2"/>
                  </a:solidFill>
                  <a:latin typeface="Arial" charset="0"/>
                </a:rPr>
                <a:t>+</a:t>
              </a:r>
            </a:p>
          </p:txBody>
        </p:sp>
        <p:sp>
          <p:nvSpPr>
            <p:cNvPr id="336915" name="Text Box 19"/>
            <p:cNvSpPr txBox="1">
              <a:spLocks noChangeArrowheads="1"/>
            </p:cNvSpPr>
            <p:nvPr/>
          </p:nvSpPr>
          <p:spPr bwMode="auto">
            <a:xfrm>
              <a:off x="2403" y="2366"/>
              <a:ext cx="361" cy="192"/>
            </a:xfrm>
            <a:prstGeom prst="rect">
              <a:avLst/>
            </a:prstGeom>
            <a:noFill/>
            <a:ln w="9525">
              <a:noFill/>
              <a:miter lim="800000"/>
              <a:headEnd/>
              <a:tailEnd/>
            </a:ln>
            <a:effectLst/>
          </p:spPr>
          <p:txBody>
            <a:bodyPr wrap="none">
              <a:spAutoFit/>
            </a:bodyPr>
            <a:lstStyle/>
            <a:p>
              <a:r>
                <a:rPr lang="fr-FR" sz="1400">
                  <a:solidFill>
                    <a:schemeClr val="tx2"/>
                  </a:solidFill>
                  <a:latin typeface="Arial" charset="0"/>
                </a:rPr>
                <a:t>x = 0</a:t>
              </a:r>
            </a:p>
          </p:txBody>
        </p:sp>
        <p:sp>
          <p:nvSpPr>
            <p:cNvPr id="336916" name="Text Box 20"/>
            <p:cNvSpPr txBox="1">
              <a:spLocks noChangeArrowheads="1"/>
            </p:cNvSpPr>
            <p:nvPr/>
          </p:nvSpPr>
          <p:spPr bwMode="auto">
            <a:xfrm>
              <a:off x="2891" y="2208"/>
              <a:ext cx="181" cy="192"/>
            </a:xfrm>
            <a:prstGeom prst="rect">
              <a:avLst/>
            </a:prstGeom>
            <a:noFill/>
            <a:ln w="9525">
              <a:noFill/>
              <a:miter lim="800000"/>
              <a:headEnd/>
              <a:tailEnd/>
            </a:ln>
            <a:effectLst/>
          </p:spPr>
          <p:txBody>
            <a:bodyPr wrap="none">
              <a:spAutoFit/>
            </a:bodyPr>
            <a:lstStyle/>
            <a:p>
              <a:r>
                <a:rPr lang="fr-FR" sz="1400">
                  <a:solidFill>
                    <a:schemeClr val="tx2"/>
                  </a:solidFill>
                  <a:latin typeface="Arial" charset="0"/>
                </a:rPr>
                <a:t>+</a:t>
              </a:r>
            </a:p>
          </p:txBody>
        </p:sp>
        <p:sp>
          <p:nvSpPr>
            <p:cNvPr id="336917" name="Text Box 21"/>
            <p:cNvSpPr txBox="1">
              <a:spLocks noChangeArrowheads="1"/>
            </p:cNvSpPr>
            <p:nvPr/>
          </p:nvSpPr>
          <p:spPr bwMode="auto">
            <a:xfrm>
              <a:off x="2087" y="2208"/>
              <a:ext cx="153" cy="192"/>
            </a:xfrm>
            <a:prstGeom prst="rect">
              <a:avLst/>
            </a:prstGeom>
            <a:noFill/>
            <a:ln w="9525">
              <a:noFill/>
              <a:miter lim="800000"/>
              <a:headEnd/>
              <a:tailEnd/>
            </a:ln>
            <a:effectLst/>
          </p:spPr>
          <p:txBody>
            <a:bodyPr wrap="none">
              <a:spAutoFit/>
            </a:bodyPr>
            <a:lstStyle/>
            <a:p>
              <a:r>
                <a:rPr lang="fr-FR" sz="1400">
                  <a:solidFill>
                    <a:schemeClr val="tx2"/>
                  </a:solidFill>
                  <a:latin typeface="Arial" charset="0"/>
                </a:rPr>
                <a:t>-</a:t>
              </a:r>
            </a:p>
          </p:txBody>
        </p:sp>
      </p:grpSp>
      <p:sp>
        <p:nvSpPr>
          <p:cNvPr id="336920" name="Rectangle 2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Droite ou gauche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69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6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dirty="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dirty="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solidFill>
            <a:schemeClr val="bg1"/>
          </a:solid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dirty="0">
                <a:solidFill>
                  <a:schemeClr val="tx2"/>
                </a:solidFill>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dirty="0">
                <a:latin typeface="Arial" charset="0"/>
              </a:rPr>
              <a:t>CT, IRM, Med. </a:t>
            </a:r>
            <a:r>
              <a:rPr lang="fr-FR" dirty="0" err="1">
                <a:latin typeface="Arial" charset="0"/>
              </a:rPr>
              <a:t>Nuc</a:t>
            </a:r>
            <a:r>
              <a:rPr lang="fr-FR" dirty="0">
                <a:latin typeface="Arial" charset="0"/>
              </a:rPr>
              <a:t>.,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dirty="0">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452620" name="Rectangle 12"/>
          <p:cNvSpPr>
            <a:spLocks noGrp="1" noChangeArrowheads="1"/>
          </p:cNvSpPr>
          <p:nvPr>
            <p:ph type="title"/>
          </p:nvPr>
        </p:nvSpPr>
        <p:spPr/>
        <p:txBody>
          <a:bodyPr/>
          <a:lstStyle/>
          <a:p>
            <a:r>
              <a:rPr lang="fr-FR" dirty="0" smtClean="0"/>
              <a:t>L’image médicale </a:t>
            </a:r>
            <a:endParaRPr lang="fr-FR" dirty="0"/>
          </a:p>
        </p:txBody>
      </p:sp>
      <p:sp>
        <p:nvSpPr>
          <p:cNvPr id="452621" name="Rectangle 13"/>
          <p:cNvSpPr>
            <a:spLocks noGrp="1" noChangeArrowheads="1"/>
          </p:cNvSpPr>
          <p:nvPr>
            <p:ph type="body" idx="1"/>
          </p:nvPr>
        </p:nvSpPr>
        <p:spPr>
          <a:xfrm>
            <a:off x="395288" y="1628775"/>
            <a:ext cx="8497887" cy="4968875"/>
          </a:xfrm>
        </p:spPr>
        <p:txBody>
          <a:bodyPr/>
          <a:lstStyle/>
          <a:p>
            <a:pPr>
              <a:lnSpc>
                <a:spcPct val="80000"/>
              </a:lnSpc>
            </a:pPr>
            <a:r>
              <a:rPr lang="fr-FR" sz="2800" dirty="0"/>
              <a:t> Stockage des images </a:t>
            </a:r>
            <a:r>
              <a:rPr lang="fr-FR" sz="2800" dirty="0" smtClean="0"/>
              <a:t>:</a:t>
            </a:r>
            <a:endParaRPr lang="fr-FR" sz="2800" dirty="0"/>
          </a:p>
          <a:p>
            <a:pPr lvl="1">
              <a:lnSpc>
                <a:spcPct val="80000"/>
              </a:lnSpc>
            </a:pPr>
            <a:r>
              <a:rPr lang="fr-FR" sz="2400" dirty="0"/>
              <a:t>supports : (disque dur </a:t>
            </a:r>
            <a:r>
              <a:rPr lang="fr-FR" sz="2400" dirty="0" smtClean="0"/>
              <a:t>2 To</a:t>
            </a:r>
            <a:r>
              <a:rPr lang="fr-FR" sz="2400" dirty="0"/>
              <a:t>), CD ROM (600Mo) , DVD (4,5 - 9Go), cartouche, jukebox, ..) ;</a:t>
            </a:r>
          </a:p>
          <a:p>
            <a:pPr lvl="1">
              <a:lnSpc>
                <a:spcPct val="80000"/>
              </a:lnSpc>
            </a:pPr>
            <a:r>
              <a:rPr lang="fr-FR" sz="2400" dirty="0"/>
              <a:t>format des images :</a:t>
            </a:r>
          </a:p>
          <a:p>
            <a:pPr lvl="2">
              <a:lnSpc>
                <a:spcPct val="80000"/>
              </a:lnSpc>
            </a:pPr>
            <a:r>
              <a:rPr lang="fr-FR" sz="2000" dirty="0"/>
              <a:t>données brutes : </a:t>
            </a:r>
            <a:r>
              <a:rPr lang="fr-FR" sz="2000" dirty="0" smtClean="0"/>
              <a:t>bitmap (</a:t>
            </a:r>
            <a:r>
              <a:rPr lang="fr-FR" sz="2000" dirty="0" err="1" smtClean="0"/>
              <a:t>raw</a:t>
            </a:r>
            <a:r>
              <a:rPr lang="fr-FR" sz="2000" dirty="0" smtClean="0"/>
              <a:t> data), vectoriel </a:t>
            </a:r>
            <a:endParaRPr lang="fr-FR" sz="2000" dirty="0"/>
          </a:p>
          <a:p>
            <a:pPr lvl="2">
              <a:lnSpc>
                <a:spcPct val="80000"/>
              </a:lnSpc>
            </a:pPr>
            <a:r>
              <a:rPr lang="fr-FR" sz="2000" dirty="0"/>
              <a:t>standards universels (</a:t>
            </a:r>
            <a:r>
              <a:rPr lang="fr-FR" sz="2000" dirty="0" err="1"/>
              <a:t>pcx</a:t>
            </a:r>
            <a:r>
              <a:rPr lang="fr-FR" sz="2000" dirty="0"/>
              <a:t>, </a:t>
            </a:r>
            <a:r>
              <a:rPr lang="fr-FR" sz="2000" dirty="0" err="1"/>
              <a:t>gif</a:t>
            </a:r>
            <a:r>
              <a:rPr lang="fr-FR" sz="2000" dirty="0"/>
              <a:t>, </a:t>
            </a:r>
            <a:r>
              <a:rPr lang="fr-FR" sz="2000" dirty="0" err="1"/>
              <a:t>jpg</a:t>
            </a:r>
            <a:r>
              <a:rPr lang="fr-FR" sz="2000" dirty="0"/>
              <a:t>, VRML)</a:t>
            </a:r>
          </a:p>
          <a:p>
            <a:pPr lvl="2">
              <a:lnSpc>
                <a:spcPct val="80000"/>
              </a:lnSpc>
            </a:pPr>
            <a:r>
              <a:rPr lang="fr-FR" sz="2000" dirty="0"/>
              <a:t>standards médicaux (</a:t>
            </a:r>
            <a:r>
              <a:rPr lang="fr-FR" sz="2000" dirty="0" err="1"/>
              <a:t>Interfile</a:t>
            </a:r>
            <a:r>
              <a:rPr lang="fr-FR" sz="2000" dirty="0"/>
              <a:t>, </a:t>
            </a:r>
            <a:r>
              <a:rPr lang="fr-FR" sz="2000" dirty="0" err="1" smtClean="0"/>
              <a:t>nifti</a:t>
            </a:r>
            <a:r>
              <a:rPr lang="fr-FR" sz="2000" dirty="0" smtClean="0"/>
              <a:t>, </a:t>
            </a:r>
            <a:r>
              <a:rPr lang="fr-FR" sz="2000" b="1" dirty="0"/>
              <a:t>DICOM</a:t>
            </a:r>
            <a:r>
              <a:rPr lang="fr-FR" sz="2000" dirty="0"/>
              <a:t>)</a:t>
            </a:r>
          </a:p>
          <a:p>
            <a:pPr lvl="1">
              <a:lnSpc>
                <a:spcPct val="80000"/>
              </a:lnSpc>
            </a:pPr>
            <a:r>
              <a:rPr lang="fr-FR" sz="2400" dirty="0" smtClean="0"/>
              <a:t>compression</a:t>
            </a:r>
            <a:r>
              <a:rPr lang="fr-FR" sz="2400" dirty="0"/>
              <a:t>, avec ou sans pertes d’informations :</a:t>
            </a:r>
          </a:p>
          <a:p>
            <a:pPr lvl="2">
              <a:lnSpc>
                <a:spcPct val="80000"/>
              </a:lnSpc>
            </a:pPr>
            <a:r>
              <a:rPr lang="fr-FR" sz="2000" dirty="0" err="1"/>
              <a:t>Discrete</a:t>
            </a:r>
            <a:r>
              <a:rPr lang="fr-FR" sz="2000" dirty="0"/>
              <a:t> </a:t>
            </a:r>
            <a:r>
              <a:rPr lang="fr-FR" sz="2000" dirty="0" err="1"/>
              <a:t>Cosine</a:t>
            </a:r>
            <a:r>
              <a:rPr lang="fr-FR" sz="2000" dirty="0"/>
              <a:t> </a:t>
            </a:r>
            <a:r>
              <a:rPr lang="fr-FR" sz="2000" dirty="0" err="1"/>
              <a:t>Transform</a:t>
            </a:r>
            <a:r>
              <a:rPr lang="fr-FR" sz="2000" dirty="0"/>
              <a:t> (DCT) (</a:t>
            </a:r>
            <a:r>
              <a:rPr lang="fr-FR" sz="2000" dirty="0" err="1"/>
              <a:t>jpg</a:t>
            </a:r>
            <a:r>
              <a:rPr lang="fr-FR" sz="2000" dirty="0"/>
              <a:t>, </a:t>
            </a:r>
            <a:r>
              <a:rPr lang="fr-FR" sz="2000" dirty="0" err="1"/>
              <a:t>mpg</a:t>
            </a:r>
            <a:r>
              <a:rPr lang="fr-FR" sz="2000" dirty="0"/>
              <a:t>)</a:t>
            </a:r>
          </a:p>
          <a:p>
            <a:pPr lvl="2">
              <a:lnSpc>
                <a:spcPct val="80000"/>
              </a:lnSpc>
            </a:pPr>
            <a:r>
              <a:rPr lang="fr-FR" sz="2000" dirty="0" err="1"/>
              <a:t>Lempel</a:t>
            </a:r>
            <a:r>
              <a:rPr lang="fr-FR" sz="2000" dirty="0"/>
              <a:t>-</a:t>
            </a:r>
            <a:r>
              <a:rPr lang="fr-FR" sz="2000" dirty="0" err="1"/>
              <a:t>Zipf</a:t>
            </a:r>
            <a:endParaRPr lang="fr-FR" sz="2000" dirty="0"/>
          </a:p>
          <a:p>
            <a:pPr lvl="2">
              <a:lnSpc>
                <a:spcPct val="80000"/>
              </a:lnSpc>
            </a:pPr>
            <a:r>
              <a:rPr lang="fr-FR" sz="2000" dirty="0"/>
              <a:t>ondelettes</a:t>
            </a:r>
          </a:p>
          <a:p>
            <a:pPr lvl="2">
              <a:lnSpc>
                <a:spcPct val="80000"/>
              </a:lnSpc>
            </a:pPr>
            <a:r>
              <a:rPr lang="fr-FR" sz="2000" dirty="0"/>
              <a:t>fractales </a:t>
            </a:r>
          </a:p>
          <a:p>
            <a:pPr lvl="3">
              <a:lnSpc>
                <a:spcPct val="80000"/>
              </a:lnSpc>
            </a:pPr>
            <a:endParaRPr lang="fr-FR" sz="1800" dirty="0"/>
          </a:p>
          <a:p>
            <a:pPr>
              <a:lnSpc>
                <a:spcPct val="80000"/>
              </a:lnSpc>
            </a:pPr>
            <a:r>
              <a:rPr lang="fr-FR" sz="2800" dirty="0"/>
              <a:t> Gestion de bases de données d’images (PACS)</a:t>
            </a:r>
          </a:p>
          <a:p>
            <a:pPr lvl="2">
              <a:lnSpc>
                <a:spcPct val="80000"/>
              </a:lnSpc>
            </a:pPr>
            <a:endParaRPr lang="fr-FR" sz="2000" dirty="0"/>
          </a:p>
        </p:txBody>
      </p:sp>
      <p:sp>
        <p:nvSpPr>
          <p:cNvPr id="452619" name="Rectangle 11"/>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eaLnBrk="1" hangingPunct="1">
              <a:lnSpc>
                <a:spcPct val="80000"/>
              </a:lnSpc>
            </a:pPr>
            <a:r>
              <a:rPr lang="fr-FR" sz="2800" dirty="0" smtClean="0">
                <a:solidFill>
                  <a:schemeClr val="tx2"/>
                </a:solidFill>
              </a:rPr>
              <a:t>Gestion des images : Stockage</a:t>
            </a:r>
            <a:r>
              <a:rPr lang="fr-FR" sz="2800" dirty="0">
                <a:solidFill>
                  <a:schemeClr val="tx2"/>
                </a:solidFill>
              </a:rPr>
              <a:t>, archivage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6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6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26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26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262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262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262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262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262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262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26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461834" name="Rectangle 10"/>
          <p:cNvSpPr>
            <a:spLocks noGrp="1" noChangeArrowheads="1"/>
          </p:cNvSpPr>
          <p:nvPr>
            <p:ph type="title"/>
          </p:nvPr>
        </p:nvSpPr>
        <p:spPr/>
        <p:txBody>
          <a:bodyPr/>
          <a:lstStyle/>
          <a:p>
            <a:r>
              <a:rPr lang="fr-FR" dirty="0" smtClean="0"/>
              <a:t>L’image médicale </a:t>
            </a:r>
            <a:endParaRPr lang="fr-FR" dirty="0"/>
          </a:p>
        </p:txBody>
      </p:sp>
      <p:sp>
        <p:nvSpPr>
          <p:cNvPr id="461835" name="Rectangle 11"/>
          <p:cNvSpPr>
            <a:spLocks noGrp="1" noChangeArrowheads="1"/>
          </p:cNvSpPr>
          <p:nvPr>
            <p:ph type="body" idx="1"/>
          </p:nvPr>
        </p:nvSpPr>
        <p:spPr>
          <a:xfrm>
            <a:off x="395288" y="1989138"/>
            <a:ext cx="8424862" cy="4475162"/>
          </a:xfrm>
        </p:spPr>
        <p:txBody>
          <a:bodyPr/>
          <a:lstStyle/>
          <a:p>
            <a:pPr>
              <a:lnSpc>
                <a:spcPct val="90000"/>
              </a:lnSpc>
            </a:pPr>
            <a:r>
              <a:rPr lang="fr-FR" sz="2400" dirty="0"/>
              <a:t>Pour archiver, communiquer et transmettre des images </a:t>
            </a:r>
            <a:br>
              <a:rPr lang="fr-FR" sz="2400" dirty="0"/>
            </a:br>
            <a:r>
              <a:rPr lang="fr-FR" sz="2400" dirty="0"/>
              <a:t>produites par un hôpital des systèmes spécifiques ont été </a:t>
            </a:r>
            <a:br>
              <a:rPr lang="fr-FR" sz="2400" dirty="0"/>
            </a:br>
            <a:r>
              <a:rPr lang="fr-FR" sz="2400" dirty="0"/>
              <a:t>développés : Picture </a:t>
            </a:r>
            <a:r>
              <a:rPr lang="fr-FR" sz="2400" dirty="0" err="1"/>
              <a:t>Archiving</a:t>
            </a:r>
            <a:r>
              <a:rPr lang="fr-FR" sz="2400" dirty="0"/>
              <a:t> and Communication System (PACS).</a:t>
            </a:r>
          </a:p>
          <a:p>
            <a:pPr>
              <a:lnSpc>
                <a:spcPct val="90000"/>
              </a:lnSpc>
            </a:pPr>
            <a:r>
              <a:rPr lang="fr-FR" sz="2400" dirty="0"/>
              <a:t>Il permettent :</a:t>
            </a:r>
          </a:p>
          <a:p>
            <a:pPr lvl="1">
              <a:lnSpc>
                <a:spcPct val="90000"/>
              </a:lnSpc>
            </a:pPr>
            <a:r>
              <a:rPr lang="fr-FR" sz="2000" dirty="0"/>
              <a:t>D'assurer la conservation des images numériques sans </a:t>
            </a:r>
            <a:br>
              <a:rPr lang="fr-FR" sz="2000" dirty="0"/>
            </a:br>
            <a:r>
              <a:rPr lang="fr-FR" sz="2000" dirty="0"/>
              <a:t>détérioration de leur contenu</a:t>
            </a:r>
          </a:p>
          <a:p>
            <a:pPr lvl="1">
              <a:lnSpc>
                <a:spcPct val="90000"/>
              </a:lnSpc>
            </a:pPr>
            <a:r>
              <a:rPr lang="fr-FR" sz="2000" dirty="0"/>
              <a:t>Un accès rapide et facile aux personnes autorisées</a:t>
            </a:r>
          </a:p>
          <a:p>
            <a:pPr lvl="1">
              <a:lnSpc>
                <a:spcPct val="90000"/>
              </a:lnSpc>
            </a:pPr>
            <a:r>
              <a:rPr lang="fr-FR" sz="2000" dirty="0"/>
              <a:t>Un traitement local au niveau des centres producteurs et </a:t>
            </a:r>
            <a:br>
              <a:rPr lang="fr-FR" sz="2000" dirty="0"/>
            </a:br>
            <a:r>
              <a:rPr lang="fr-FR" sz="2000" dirty="0"/>
              <a:t>utilisateurs</a:t>
            </a:r>
          </a:p>
          <a:p>
            <a:pPr lvl="1">
              <a:lnSpc>
                <a:spcPct val="90000"/>
              </a:lnSpc>
            </a:pPr>
            <a:r>
              <a:rPr lang="fr-FR" sz="2000" dirty="0"/>
              <a:t>D'intégrer des images venant de différentes sources : </a:t>
            </a:r>
            <a:br>
              <a:rPr lang="fr-FR" sz="2000" dirty="0"/>
            </a:br>
            <a:r>
              <a:rPr lang="fr-FR" sz="2000" dirty="0"/>
              <a:t>scintigraphie, radiologie traditionnelle avec numérisation </a:t>
            </a:r>
            <a:br>
              <a:rPr lang="fr-FR" sz="2000" dirty="0"/>
            </a:br>
            <a:r>
              <a:rPr lang="fr-FR" sz="2000" dirty="0"/>
              <a:t>secondaire...</a:t>
            </a:r>
          </a:p>
        </p:txBody>
      </p:sp>
      <p:sp>
        <p:nvSpPr>
          <p:cNvPr id="461831" name="Text Box 7"/>
          <p:cNvSpPr txBox="1">
            <a:spLocks noChangeArrowheads="1"/>
          </p:cNvSpPr>
          <p:nvPr/>
        </p:nvSpPr>
        <p:spPr bwMode="auto">
          <a:xfrm>
            <a:off x="1835150" y="1196975"/>
            <a:ext cx="5757863" cy="579438"/>
          </a:xfrm>
          <a:prstGeom prst="rect">
            <a:avLst/>
          </a:prstGeom>
          <a:noFill/>
          <a:ln w="9525">
            <a:noFill/>
            <a:miter lim="800000"/>
            <a:headEnd/>
            <a:tailEnd/>
          </a:ln>
          <a:effectLst/>
        </p:spPr>
        <p:txBody>
          <a:bodyPr wrap="none">
            <a:spAutoFit/>
          </a:bodyPr>
          <a:lstStyle/>
          <a:p>
            <a:r>
              <a:rPr lang="fr-FR" b="0" dirty="0">
                <a:solidFill>
                  <a:schemeClr val="tx2"/>
                </a:solidFill>
              </a:rPr>
              <a:t>Intégration dans le SIH : PACS</a:t>
            </a:r>
          </a:p>
        </p:txBody>
      </p:sp>
      <p:sp>
        <p:nvSpPr>
          <p:cNvPr id="461833" name="Rectangle 9"/>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400" dirty="0" smtClean="0">
                <a:solidFill>
                  <a:schemeClr val="tx2"/>
                </a:solidFill>
              </a:rPr>
              <a:t>Gestion des images : </a:t>
            </a:r>
            <a:r>
              <a:rPr lang="fr-FR" sz="2400" b="0" dirty="0" smtClean="0">
                <a:solidFill>
                  <a:schemeClr val="tx2"/>
                </a:solidFill>
                <a:latin typeface="Tahoma" pitchFamily="34" charset="0"/>
              </a:rPr>
              <a:t>Stockage </a:t>
            </a:r>
            <a:r>
              <a:rPr lang="fr-FR" sz="2400" b="0" dirty="0">
                <a:solidFill>
                  <a:schemeClr val="tx2"/>
                </a:solidFill>
                <a:latin typeface="Tahoma" pitchFamily="34" charset="0"/>
              </a:rPr>
              <a:t>-  PACS</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dirty="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dirty="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solidFill>
            <a:schemeClr val="bg1"/>
          </a:solid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dirty="0">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dirty="0">
                <a:latin typeface="Arial" charset="0"/>
              </a:rPr>
              <a:t>CT, IRM, Med. </a:t>
            </a:r>
            <a:r>
              <a:rPr lang="fr-FR" dirty="0" err="1">
                <a:latin typeface="Arial" charset="0"/>
              </a:rPr>
              <a:t>Nuc</a:t>
            </a:r>
            <a:r>
              <a:rPr lang="fr-FR" dirty="0">
                <a:latin typeface="Arial" charset="0"/>
              </a:rPr>
              <a:t>.,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dirty="0">
                <a:solidFill>
                  <a:schemeClr val="tx2"/>
                </a:solidFill>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91842" name="Rectangle 2"/>
          <p:cNvSpPr>
            <a:spLocks noChangeArrowheads="1"/>
          </p:cNvSpPr>
          <p:nvPr/>
        </p:nvSpPr>
        <p:spPr bwMode="auto">
          <a:xfrm>
            <a:off x="509588" y="76200"/>
            <a:ext cx="6340475" cy="468313"/>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91843" name="Rectangle 3"/>
          <p:cNvSpPr>
            <a:spLocks noGrp="1" noChangeArrowheads="1"/>
          </p:cNvSpPr>
          <p:nvPr>
            <p:ph type="title"/>
          </p:nvPr>
        </p:nvSpPr>
        <p:spPr/>
        <p:txBody>
          <a:bodyPr/>
          <a:lstStyle/>
          <a:p>
            <a:r>
              <a:rPr lang="fr-FR" sz="2800"/>
              <a:t>L’image médicale</a:t>
            </a:r>
          </a:p>
        </p:txBody>
      </p:sp>
      <p:sp>
        <p:nvSpPr>
          <p:cNvPr id="291844" name="Rectangle 4"/>
          <p:cNvSpPr>
            <a:spLocks noGrp="1" noChangeArrowheads="1"/>
          </p:cNvSpPr>
          <p:nvPr>
            <p:ph type="body" idx="1"/>
          </p:nvPr>
        </p:nvSpPr>
        <p:spPr/>
        <p:txBody>
          <a:bodyPr/>
          <a:lstStyle/>
          <a:p>
            <a:pPr marL="469900" indent="-469900"/>
            <a:r>
              <a:rPr lang="fr-FR" sz="3600" dirty="0"/>
              <a:t>Quelle est la question médicale à laquelle on souhaite répondre</a:t>
            </a:r>
          </a:p>
          <a:p>
            <a:pPr marL="469900" indent="-469900"/>
            <a:r>
              <a:rPr lang="fr-FR" sz="3600" dirty="0"/>
              <a:t>Que faut il comme information pour répondre à la question</a:t>
            </a:r>
          </a:p>
          <a:p>
            <a:pPr marL="469900" indent="-469900"/>
            <a:r>
              <a:rPr lang="fr-FR" sz="3600" dirty="0"/>
              <a:t>Comment répondre à la question à partir des informations</a:t>
            </a:r>
          </a:p>
        </p:txBody>
      </p:sp>
      <p:sp>
        <p:nvSpPr>
          <p:cNvPr id="291846" name="Rectangle 6"/>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 traitement d’images médicales</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dirty="0"/>
          </a:p>
        </p:txBody>
      </p:sp>
      <p:pic>
        <p:nvPicPr>
          <p:cNvPr id="145410" name="Picture 2"/>
          <p:cNvPicPr>
            <a:picLocks noChangeAspect="1" noChangeArrowheads="1"/>
          </p:cNvPicPr>
          <p:nvPr/>
        </p:nvPicPr>
        <p:blipFill>
          <a:blip r:embed="rId2" cstate="print"/>
          <a:srcRect/>
          <a:stretch>
            <a:fillRect/>
          </a:stretch>
        </p:blipFill>
        <p:spPr bwMode="auto">
          <a:xfrm>
            <a:off x="714348" y="1500174"/>
            <a:ext cx="7124737" cy="48163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50882" name="Rectangle 2"/>
          <p:cNvSpPr>
            <a:spLocks noChangeArrowheads="1"/>
          </p:cNvSpPr>
          <p:nvPr/>
        </p:nvSpPr>
        <p:spPr bwMode="auto">
          <a:xfrm>
            <a:off x="577850" y="123825"/>
            <a:ext cx="8294688" cy="469900"/>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50883" name="Rectangle 3"/>
          <p:cNvSpPr>
            <a:spLocks noGrp="1" noChangeArrowheads="1"/>
          </p:cNvSpPr>
          <p:nvPr>
            <p:ph type="title"/>
          </p:nvPr>
        </p:nvSpPr>
        <p:spPr/>
        <p:txBody>
          <a:bodyPr/>
          <a:lstStyle/>
          <a:p>
            <a:r>
              <a:rPr lang="fr-FR" sz="2800" dirty="0"/>
              <a:t>La stratégie médicale</a:t>
            </a:r>
          </a:p>
        </p:txBody>
      </p:sp>
      <p:sp>
        <p:nvSpPr>
          <p:cNvPr id="250884" name="Rectangle 4"/>
          <p:cNvSpPr>
            <a:spLocks noGrp="1" noChangeArrowheads="1"/>
          </p:cNvSpPr>
          <p:nvPr>
            <p:ph type="body" idx="1"/>
          </p:nvPr>
        </p:nvSpPr>
        <p:spPr>
          <a:xfrm>
            <a:off x="566738" y="1643050"/>
            <a:ext cx="8001000" cy="4665675"/>
          </a:xfrm>
        </p:spPr>
        <p:txBody>
          <a:bodyPr/>
          <a:lstStyle/>
          <a:p>
            <a:pPr marL="469900" indent="-469900">
              <a:lnSpc>
                <a:spcPct val="90000"/>
              </a:lnSpc>
            </a:pPr>
            <a:r>
              <a:rPr lang="fr-FR" sz="2400" dirty="0" smtClean="0"/>
              <a:t>L’image traitée informatiquement permet d’obtenir :</a:t>
            </a:r>
          </a:p>
          <a:p>
            <a:pPr marL="869950" lvl="1" indent="-469900" algn="just">
              <a:lnSpc>
                <a:spcPct val="90000"/>
              </a:lnSpc>
            </a:pPr>
            <a:r>
              <a:rPr lang="fr-FR" sz="2000" dirty="0" smtClean="0">
                <a:solidFill>
                  <a:schemeClr val="tx2"/>
                </a:solidFill>
              </a:rPr>
              <a:t>une reconstruction tridimensionnelle d'un organe ou d'un tissu ;</a:t>
            </a:r>
          </a:p>
        </p:txBody>
      </p:sp>
      <p:sp>
        <p:nvSpPr>
          <p:cNvPr id="25088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médicale</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94914" name="Rectangle 2"/>
          <p:cNvSpPr>
            <a:spLocks noChangeArrowheads="1"/>
          </p:cNvSpPr>
          <p:nvPr/>
        </p:nvSpPr>
        <p:spPr bwMode="auto">
          <a:xfrm>
            <a:off x="509588" y="76200"/>
            <a:ext cx="6340475" cy="468313"/>
          </a:xfrm>
          <a:prstGeom prst="rect">
            <a:avLst/>
          </a:prstGeom>
          <a:noFill/>
          <a:ln w="12700">
            <a:noFill/>
            <a:miter lim="800000"/>
            <a:headEnd/>
            <a:tailEnd/>
          </a:ln>
          <a:effectLst/>
        </p:spPr>
        <p:txBody>
          <a:bodyPr wrap="none" lIns="19050" tIns="26988" rIns="19050" bIns="26988"/>
          <a:lstStyle/>
          <a:p>
            <a:pPr defTabSz="762000" eaLnBrk="0" hangingPunct="0">
              <a:lnSpc>
                <a:spcPts val="3900"/>
              </a:lnSpc>
              <a:tabLst>
                <a:tab pos="914400" algn="l"/>
                <a:tab pos="1828800" algn="l"/>
                <a:tab pos="2743200" algn="l"/>
                <a:tab pos="3657600" algn="l"/>
                <a:tab pos="4572000" algn="l"/>
                <a:tab pos="5486400" algn="l"/>
                <a:tab pos="6400800" algn="l"/>
              </a:tabLst>
            </a:pPr>
            <a:endParaRPr lang="fr-FR" sz="3600">
              <a:solidFill>
                <a:srgbClr val="0000FF"/>
              </a:solidFill>
              <a:latin typeface="Times New Roman" pitchFamily="18" charset="0"/>
            </a:endParaRPr>
          </a:p>
        </p:txBody>
      </p:sp>
      <p:sp>
        <p:nvSpPr>
          <p:cNvPr id="294915" name="Rectangle 3"/>
          <p:cNvSpPr>
            <a:spLocks noGrp="1" noChangeArrowheads="1"/>
          </p:cNvSpPr>
          <p:nvPr>
            <p:ph type="title"/>
          </p:nvPr>
        </p:nvSpPr>
        <p:spPr/>
        <p:txBody>
          <a:bodyPr/>
          <a:lstStyle/>
          <a:p>
            <a:r>
              <a:rPr lang="fr-FR" sz="2800"/>
              <a:t>L’image médicale</a:t>
            </a:r>
          </a:p>
        </p:txBody>
      </p:sp>
      <p:sp>
        <p:nvSpPr>
          <p:cNvPr id="294916" name="Rectangle 4"/>
          <p:cNvSpPr>
            <a:spLocks noGrp="1" noChangeArrowheads="1"/>
          </p:cNvSpPr>
          <p:nvPr>
            <p:ph type="body" idx="1"/>
          </p:nvPr>
        </p:nvSpPr>
        <p:spPr>
          <a:xfrm>
            <a:off x="179388" y="1628775"/>
            <a:ext cx="8713787" cy="4475163"/>
          </a:xfrm>
        </p:spPr>
        <p:txBody>
          <a:bodyPr/>
          <a:lstStyle/>
          <a:p>
            <a:pPr marL="469900" indent="-469900"/>
            <a:r>
              <a:rPr lang="fr-FR" sz="3600" dirty="0"/>
              <a:t>Y a-t-il une modification anatomique cérébrale chez les </a:t>
            </a:r>
            <a:r>
              <a:rPr lang="fr-FR" sz="3600" dirty="0" smtClean="0"/>
              <a:t>schizophrènes </a:t>
            </a:r>
            <a:r>
              <a:rPr lang="fr-FR" sz="3600" dirty="0"/>
              <a:t>? </a:t>
            </a:r>
          </a:p>
          <a:p>
            <a:pPr marL="469900" indent="-469900"/>
            <a:r>
              <a:rPr lang="fr-FR" sz="3600" dirty="0"/>
              <a:t>IRM 3D T1 d’un groupe témoins et des schizophrènes. </a:t>
            </a:r>
          </a:p>
          <a:p>
            <a:pPr marL="469900" indent="-469900"/>
            <a:r>
              <a:rPr lang="fr-FR" sz="3600" dirty="0"/>
              <a:t>Morphométrie anatomique ; méthode de type VBM (</a:t>
            </a:r>
            <a:r>
              <a:rPr lang="fr-FR" sz="3600" dirty="0" err="1"/>
              <a:t>Voxel</a:t>
            </a:r>
            <a:r>
              <a:rPr lang="fr-FR" sz="3600" dirty="0"/>
              <a:t> </a:t>
            </a:r>
            <a:r>
              <a:rPr lang="fr-FR" sz="3600" dirty="0" err="1"/>
              <a:t>based</a:t>
            </a:r>
            <a:r>
              <a:rPr lang="fr-FR" sz="3600" dirty="0"/>
              <a:t> morphométrie)</a:t>
            </a:r>
          </a:p>
        </p:txBody>
      </p:sp>
      <p:sp>
        <p:nvSpPr>
          <p:cNvPr id="294917" name="Rectangle 5"/>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 traitement d’images médicales</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62498" name="Rectangle 2"/>
          <p:cNvSpPr>
            <a:spLocks noGrp="1" noChangeArrowheads="1"/>
          </p:cNvSpPr>
          <p:nvPr>
            <p:ph type="title"/>
          </p:nvPr>
        </p:nvSpPr>
        <p:spPr/>
        <p:txBody>
          <a:bodyPr/>
          <a:lstStyle/>
          <a:p>
            <a:r>
              <a:rPr lang="fr-FR" sz="2800"/>
              <a:t>L’image médicale</a:t>
            </a:r>
          </a:p>
        </p:txBody>
      </p:sp>
      <p:sp>
        <p:nvSpPr>
          <p:cNvPr id="362499" name="Rectangle 3"/>
          <p:cNvSpPr>
            <a:spLocks noGrp="1" noChangeArrowheads="1"/>
          </p:cNvSpPr>
          <p:nvPr>
            <p:ph type="body" idx="1"/>
          </p:nvPr>
        </p:nvSpPr>
        <p:spPr>
          <a:xfrm>
            <a:off x="323850" y="1916113"/>
            <a:ext cx="8424863" cy="4475162"/>
          </a:xfrm>
        </p:spPr>
        <p:txBody>
          <a:bodyPr/>
          <a:lstStyle/>
          <a:p>
            <a:pPr>
              <a:lnSpc>
                <a:spcPct val="80000"/>
              </a:lnSpc>
            </a:pPr>
            <a:r>
              <a:rPr lang="fr-FR" sz="2000" dirty="0"/>
              <a:t>Reconstruction d’images (Tomographie</a:t>
            </a:r>
            <a:r>
              <a:rPr lang="fr-FR" sz="2000" dirty="0" smtClean="0"/>
              <a:t>), problèmes inverses</a:t>
            </a:r>
            <a:endParaRPr lang="fr-FR" sz="2000" dirty="0"/>
          </a:p>
          <a:p>
            <a:pPr>
              <a:lnSpc>
                <a:spcPct val="80000"/>
              </a:lnSpc>
            </a:pPr>
            <a:r>
              <a:rPr lang="fr-FR" sz="2000" dirty="0"/>
              <a:t>Restauration des données (Biais, filtrage, …),</a:t>
            </a:r>
          </a:p>
          <a:p>
            <a:pPr>
              <a:lnSpc>
                <a:spcPct val="80000"/>
              </a:lnSpc>
            </a:pPr>
            <a:r>
              <a:rPr lang="fr-FR" sz="2000" dirty="0"/>
              <a:t>Segmentation en régions,</a:t>
            </a:r>
          </a:p>
          <a:p>
            <a:pPr>
              <a:lnSpc>
                <a:spcPct val="80000"/>
              </a:lnSpc>
            </a:pPr>
            <a:r>
              <a:rPr lang="fr-FR" sz="2000" dirty="0"/>
              <a:t>Visualisation,</a:t>
            </a:r>
          </a:p>
          <a:p>
            <a:pPr>
              <a:lnSpc>
                <a:spcPct val="80000"/>
              </a:lnSpc>
            </a:pPr>
            <a:r>
              <a:rPr lang="fr-FR" sz="2000" dirty="0"/>
              <a:t>Mise en correspondance (Recalage),</a:t>
            </a:r>
          </a:p>
          <a:p>
            <a:pPr>
              <a:lnSpc>
                <a:spcPct val="80000"/>
              </a:lnSpc>
            </a:pPr>
            <a:r>
              <a:rPr lang="fr-FR" sz="2000" dirty="0"/>
              <a:t>Représentations des formes et des textures,</a:t>
            </a:r>
          </a:p>
          <a:p>
            <a:pPr>
              <a:lnSpc>
                <a:spcPct val="80000"/>
              </a:lnSpc>
            </a:pPr>
            <a:r>
              <a:rPr lang="fr-FR" sz="2000" dirty="0"/>
              <a:t>Statistiques,</a:t>
            </a:r>
          </a:p>
          <a:p>
            <a:pPr>
              <a:lnSpc>
                <a:spcPct val="80000"/>
              </a:lnSpc>
            </a:pPr>
            <a:r>
              <a:rPr lang="fr-FR" sz="2000" dirty="0"/>
              <a:t>Morphométrie,</a:t>
            </a:r>
          </a:p>
          <a:p>
            <a:pPr>
              <a:lnSpc>
                <a:spcPct val="80000"/>
              </a:lnSpc>
            </a:pPr>
            <a:r>
              <a:rPr lang="fr-FR" sz="2000" dirty="0"/>
              <a:t>Analyse du mouvement,</a:t>
            </a:r>
          </a:p>
          <a:p>
            <a:pPr>
              <a:lnSpc>
                <a:spcPct val="80000"/>
              </a:lnSpc>
            </a:pPr>
            <a:r>
              <a:rPr lang="fr-FR" sz="2000" dirty="0"/>
              <a:t>Modélisation (Atlas, …),</a:t>
            </a:r>
          </a:p>
          <a:p>
            <a:pPr>
              <a:lnSpc>
                <a:spcPct val="80000"/>
              </a:lnSpc>
            </a:pPr>
            <a:r>
              <a:rPr lang="fr-FR" sz="2000" dirty="0"/>
              <a:t>Simulation,</a:t>
            </a:r>
          </a:p>
          <a:p>
            <a:pPr>
              <a:lnSpc>
                <a:spcPct val="80000"/>
              </a:lnSpc>
            </a:pPr>
            <a:r>
              <a:rPr lang="fr-FR" sz="2000" dirty="0"/>
              <a:t>Robotique médicale,</a:t>
            </a:r>
          </a:p>
          <a:p>
            <a:pPr>
              <a:lnSpc>
                <a:spcPct val="80000"/>
              </a:lnSpc>
            </a:pPr>
            <a:r>
              <a:rPr lang="fr-FR" sz="2000" dirty="0"/>
              <a:t>……</a:t>
            </a:r>
          </a:p>
        </p:txBody>
      </p:sp>
      <p:sp>
        <p:nvSpPr>
          <p:cNvPr id="362500" name="Rectangle 4"/>
          <p:cNvSpPr>
            <a:spLocks noChangeArrowheads="1"/>
          </p:cNvSpPr>
          <p:nvPr/>
        </p:nvSpPr>
        <p:spPr bwMode="auto">
          <a:xfrm>
            <a:off x="1331913" y="981075"/>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Principaux problèmes du traitement d’images médicales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277506" name="Rectangle 2"/>
          <p:cNvSpPr>
            <a:spLocks noGrp="1" noChangeArrowheads="1"/>
          </p:cNvSpPr>
          <p:nvPr>
            <p:ph type="title"/>
          </p:nvPr>
        </p:nvSpPr>
        <p:spPr/>
        <p:txBody>
          <a:bodyPr/>
          <a:lstStyle/>
          <a:p>
            <a:r>
              <a:rPr lang="fr-FR" sz="2800" dirty="0"/>
              <a:t>L’image médicale </a:t>
            </a:r>
          </a:p>
        </p:txBody>
      </p:sp>
      <p:sp>
        <p:nvSpPr>
          <p:cNvPr id="277508" name="AutoShape 4"/>
          <p:cNvSpPr>
            <a:spLocks noChangeArrowheads="1"/>
          </p:cNvSpPr>
          <p:nvPr/>
        </p:nvSpPr>
        <p:spPr bwMode="auto">
          <a:xfrm>
            <a:off x="6011863" y="2408238"/>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Acquisition</a:t>
            </a:r>
          </a:p>
        </p:txBody>
      </p:sp>
      <p:sp>
        <p:nvSpPr>
          <p:cNvPr id="277509" name="AutoShape 5"/>
          <p:cNvSpPr>
            <a:spLocks noChangeArrowheads="1"/>
          </p:cNvSpPr>
          <p:nvPr/>
        </p:nvSpPr>
        <p:spPr bwMode="auto">
          <a:xfrm>
            <a:off x="6011863" y="317976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Numérisation</a:t>
            </a:r>
          </a:p>
        </p:txBody>
      </p:sp>
      <p:sp>
        <p:nvSpPr>
          <p:cNvPr id="277510" name="AutoShape 6"/>
          <p:cNvSpPr>
            <a:spLocks noChangeArrowheads="1"/>
          </p:cNvSpPr>
          <p:nvPr/>
        </p:nvSpPr>
        <p:spPr bwMode="auto">
          <a:xfrm>
            <a:off x="5838825" y="3933825"/>
            <a:ext cx="2644775"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dirty="0">
                <a:latin typeface="Arial" charset="0"/>
              </a:rPr>
              <a:t>Gestion des images</a:t>
            </a:r>
          </a:p>
        </p:txBody>
      </p:sp>
      <p:sp>
        <p:nvSpPr>
          <p:cNvPr id="277511" name="AutoShape 7"/>
          <p:cNvSpPr>
            <a:spLocks noChangeArrowheads="1"/>
          </p:cNvSpPr>
          <p:nvPr/>
        </p:nvSpPr>
        <p:spPr bwMode="auto">
          <a:xfrm>
            <a:off x="6011863" y="4722813"/>
            <a:ext cx="2297112" cy="561975"/>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dirty="0">
                <a:latin typeface="Arial" charset="0"/>
              </a:rPr>
              <a:t>Traitement image</a:t>
            </a:r>
          </a:p>
        </p:txBody>
      </p:sp>
      <p:sp>
        <p:nvSpPr>
          <p:cNvPr id="277512" name="AutoShape 8"/>
          <p:cNvSpPr>
            <a:spLocks noChangeArrowheads="1"/>
          </p:cNvSpPr>
          <p:nvPr/>
        </p:nvSpPr>
        <p:spPr bwMode="auto">
          <a:xfrm>
            <a:off x="6011863" y="5494338"/>
            <a:ext cx="2297112" cy="560387"/>
          </a:xfrm>
          <a:prstGeom prst="flowChartProcess">
            <a:avLst/>
          </a:prstGeom>
          <a:solidFill>
            <a:schemeClr val="accent2"/>
          </a:solidFill>
          <a:ln w="9525">
            <a:solidFill>
              <a:schemeClr val="tx1"/>
            </a:solidFill>
            <a:miter lim="800000"/>
            <a:headEnd/>
            <a:tailEnd/>
          </a:ln>
          <a:effectLst/>
        </p:spPr>
        <p:txBody>
          <a:bodyPr wrap="none" anchor="ctr"/>
          <a:lstStyle/>
          <a:p>
            <a:pPr algn="ctr" eaLnBrk="0" hangingPunct="0"/>
            <a:r>
              <a:rPr lang="fr-FR" sz="2000">
                <a:latin typeface="Arial" charset="0"/>
              </a:rPr>
              <a:t>Visualisation</a:t>
            </a:r>
          </a:p>
        </p:txBody>
      </p:sp>
      <p:sp>
        <p:nvSpPr>
          <p:cNvPr id="277518" name="Text Box 14"/>
          <p:cNvSpPr txBox="1">
            <a:spLocks noChangeArrowheads="1"/>
          </p:cNvSpPr>
          <p:nvPr/>
        </p:nvSpPr>
        <p:spPr bwMode="auto">
          <a:xfrm>
            <a:off x="323850" y="1773238"/>
            <a:ext cx="4219575" cy="366712"/>
          </a:xfrm>
          <a:prstGeom prst="rect">
            <a:avLst/>
          </a:prstGeom>
          <a:noFill/>
          <a:ln w="9525">
            <a:noFill/>
            <a:miter lim="800000"/>
            <a:headEnd/>
            <a:tailEnd/>
          </a:ln>
          <a:effectLst/>
        </p:spPr>
        <p:txBody>
          <a:bodyPr>
            <a:spAutoFit/>
          </a:bodyPr>
          <a:lstStyle/>
          <a:p>
            <a:pPr eaLnBrk="0" hangingPunct="0"/>
            <a:r>
              <a:rPr lang="fr-FR">
                <a:latin typeface="Arial" charset="0"/>
              </a:rPr>
              <a:t>Corps humain (crâne, coeur, thorax, …)</a:t>
            </a:r>
          </a:p>
        </p:txBody>
      </p:sp>
      <p:sp>
        <p:nvSpPr>
          <p:cNvPr id="277519" name="Text Box 15"/>
          <p:cNvSpPr txBox="1">
            <a:spLocks noChangeArrowheads="1"/>
          </p:cNvSpPr>
          <p:nvPr/>
        </p:nvSpPr>
        <p:spPr bwMode="auto">
          <a:xfrm>
            <a:off x="323850" y="3141663"/>
            <a:ext cx="4392613" cy="646331"/>
          </a:xfrm>
          <a:prstGeom prst="rect">
            <a:avLst/>
          </a:prstGeom>
          <a:solidFill>
            <a:schemeClr val="bg1"/>
          </a:solidFill>
          <a:ln w="9525">
            <a:noFill/>
            <a:miter lim="800000"/>
            <a:headEnd/>
            <a:tailEnd/>
          </a:ln>
          <a:effectLst/>
        </p:spPr>
        <p:txBody>
          <a:bodyPr>
            <a:spAutoFit/>
          </a:bodyPr>
          <a:lstStyle/>
          <a:p>
            <a:pPr eaLnBrk="0" hangingPunct="0"/>
            <a:r>
              <a:rPr lang="fr-FR" dirty="0" smtClean="0">
                <a:latin typeface="Arial" charset="0"/>
              </a:rPr>
              <a:t>Numérisation spatiale, </a:t>
            </a:r>
            <a:r>
              <a:rPr lang="fr-FR" dirty="0">
                <a:latin typeface="Arial" charset="0"/>
              </a:rPr>
              <a:t>en intensité, </a:t>
            </a:r>
            <a:r>
              <a:rPr lang="fr-FR" dirty="0" smtClean="0">
                <a:latin typeface="Arial" charset="0"/>
              </a:rPr>
              <a:t>temporelle</a:t>
            </a:r>
            <a:endParaRPr lang="fr-FR" dirty="0">
              <a:latin typeface="Arial" charset="0"/>
            </a:endParaRPr>
          </a:p>
        </p:txBody>
      </p:sp>
      <p:sp>
        <p:nvSpPr>
          <p:cNvPr id="277520" name="Text Box 16"/>
          <p:cNvSpPr txBox="1">
            <a:spLocks noChangeArrowheads="1"/>
          </p:cNvSpPr>
          <p:nvPr/>
        </p:nvSpPr>
        <p:spPr bwMode="auto">
          <a:xfrm>
            <a:off x="295275" y="4057650"/>
            <a:ext cx="4564063" cy="366713"/>
          </a:xfrm>
          <a:prstGeom prst="rect">
            <a:avLst/>
          </a:prstGeom>
          <a:noFill/>
          <a:ln w="9525">
            <a:noFill/>
            <a:miter lim="800000"/>
            <a:headEnd/>
            <a:tailEnd/>
          </a:ln>
          <a:effectLst/>
        </p:spPr>
        <p:txBody>
          <a:bodyPr>
            <a:spAutoFit/>
          </a:bodyPr>
          <a:lstStyle/>
          <a:p>
            <a:pPr eaLnBrk="0" hangingPunct="0"/>
            <a:r>
              <a:rPr lang="fr-FR" dirty="0">
                <a:latin typeface="Arial" charset="0"/>
              </a:rPr>
              <a:t>Archivage, communication, format fichier</a:t>
            </a:r>
          </a:p>
        </p:txBody>
      </p:sp>
      <p:sp>
        <p:nvSpPr>
          <p:cNvPr id="277521" name="Text Box 17"/>
          <p:cNvSpPr txBox="1">
            <a:spLocks noChangeArrowheads="1"/>
          </p:cNvSpPr>
          <p:nvPr/>
        </p:nvSpPr>
        <p:spPr bwMode="auto">
          <a:xfrm>
            <a:off x="323850" y="2498725"/>
            <a:ext cx="3549650" cy="366713"/>
          </a:xfrm>
          <a:prstGeom prst="rect">
            <a:avLst/>
          </a:prstGeom>
          <a:noFill/>
          <a:ln w="9525">
            <a:noFill/>
            <a:miter lim="800000"/>
            <a:headEnd/>
            <a:tailEnd/>
          </a:ln>
          <a:effectLst/>
        </p:spPr>
        <p:txBody>
          <a:bodyPr>
            <a:spAutoFit/>
          </a:bodyPr>
          <a:lstStyle/>
          <a:p>
            <a:pPr eaLnBrk="0" hangingPunct="0"/>
            <a:r>
              <a:rPr lang="fr-FR" dirty="0">
                <a:latin typeface="Arial" charset="0"/>
              </a:rPr>
              <a:t>CT, IRM, Med. </a:t>
            </a:r>
            <a:r>
              <a:rPr lang="fr-FR" dirty="0" err="1">
                <a:latin typeface="Arial" charset="0"/>
              </a:rPr>
              <a:t>Nuc</a:t>
            </a:r>
            <a:r>
              <a:rPr lang="fr-FR" dirty="0">
                <a:latin typeface="Arial" charset="0"/>
              </a:rPr>
              <a:t>., US, TO, ...</a:t>
            </a:r>
          </a:p>
        </p:txBody>
      </p:sp>
      <p:sp>
        <p:nvSpPr>
          <p:cNvPr id="277522" name="Text Box 18"/>
          <p:cNvSpPr txBox="1">
            <a:spLocks noChangeArrowheads="1"/>
          </p:cNvSpPr>
          <p:nvPr/>
        </p:nvSpPr>
        <p:spPr bwMode="auto">
          <a:xfrm>
            <a:off x="323850" y="4797425"/>
            <a:ext cx="4110038" cy="641350"/>
          </a:xfrm>
          <a:prstGeom prst="rect">
            <a:avLst/>
          </a:prstGeom>
          <a:noFill/>
          <a:ln w="9525">
            <a:noFill/>
            <a:miter lim="800000"/>
            <a:headEnd/>
            <a:tailEnd/>
          </a:ln>
          <a:effectLst/>
        </p:spPr>
        <p:txBody>
          <a:bodyPr>
            <a:spAutoFit/>
          </a:bodyPr>
          <a:lstStyle/>
          <a:p>
            <a:pPr eaLnBrk="0" hangingPunct="0"/>
            <a:r>
              <a:rPr lang="fr-FR" dirty="0">
                <a:latin typeface="Arial" charset="0"/>
              </a:rPr>
              <a:t>Filtrage, recalage, segmentation, analyse, ...</a:t>
            </a:r>
          </a:p>
        </p:txBody>
      </p:sp>
      <p:sp>
        <p:nvSpPr>
          <p:cNvPr id="277523" name="Text Box 19"/>
          <p:cNvSpPr txBox="1">
            <a:spLocks noChangeArrowheads="1"/>
          </p:cNvSpPr>
          <p:nvPr/>
        </p:nvSpPr>
        <p:spPr bwMode="auto">
          <a:xfrm>
            <a:off x="323850" y="5589588"/>
            <a:ext cx="4114800" cy="366712"/>
          </a:xfrm>
          <a:prstGeom prst="rect">
            <a:avLst/>
          </a:prstGeom>
          <a:noFill/>
          <a:ln w="9525">
            <a:noFill/>
            <a:miter lim="800000"/>
            <a:headEnd/>
            <a:tailEnd/>
          </a:ln>
          <a:effectLst/>
        </p:spPr>
        <p:txBody>
          <a:bodyPr>
            <a:spAutoFit/>
          </a:bodyPr>
          <a:lstStyle/>
          <a:p>
            <a:pPr eaLnBrk="0" hangingPunct="0"/>
            <a:r>
              <a:rPr lang="fr-FR" dirty="0">
                <a:solidFill>
                  <a:schemeClr val="tx2"/>
                </a:solidFill>
                <a:latin typeface="Arial" charset="0"/>
              </a:rPr>
              <a:t>Planaire, surfacique 3D, volumique, ...</a:t>
            </a:r>
          </a:p>
        </p:txBody>
      </p:sp>
      <p:sp>
        <p:nvSpPr>
          <p:cNvPr id="277524" name="Text Box 20"/>
          <p:cNvSpPr txBox="1">
            <a:spLocks noChangeArrowheads="1"/>
          </p:cNvSpPr>
          <p:nvPr/>
        </p:nvSpPr>
        <p:spPr bwMode="auto">
          <a:xfrm>
            <a:off x="323850" y="6308725"/>
            <a:ext cx="4043363" cy="366713"/>
          </a:xfrm>
          <a:prstGeom prst="rect">
            <a:avLst/>
          </a:prstGeom>
          <a:noFill/>
          <a:ln w="9525">
            <a:noFill/>
            <a:miter lim="800000"/>
            <a:headEnd/>
            <a:tailEnd/>
          </a:ln>
          <a:effectLst/>
        </p:spPr>
        <p:txBody>
          <a:bodyPr>
            <a:spAutoFit/>
          </a:bodyPr>
          <a:lstStyle/>
          <a:p>
            <a:pPr eaLnBrk="0" hangingPunct="0"/>
            <a:r>
              <a:rPr lang="fr-FR">
                <a:latin typeface="Arial" charset="0"/>
              </a:rPr>
              <a:t>Radiologue, clinicien, chirurgien, ...</a:t>
            </a:r>
          </a:p>
        </p:txBody>
      </p:sp>
      <p:sp>
        <p:nvSpPr>
          <p:cNvPr id="277525" name="AutoShape 21"/>
          <p:cNvSpPr>
            <a:spLocks noChangeArrowheads="1"/>
          </p:cNvSpPr>
          <p:nvPr/>
        </p:nvSpPr>
        <p:spPr bwMode="auto">
          <a:xfrm>
            <a:off x="6011863" y="1646238"/>
            <a:ext cx="2297112" cy="560387"/>
          </a:xfrm>
          <a:prstGeom prst="flowChartProcess">
            <a:avLst/>
          </a:prstGeom>
          <a:solidFill>
            <a:schemeClr val="accent1"/>
          </a:solidFill>
          <a:ln w="9525">
            <a:solidFill>
              <a:schemeClr val="tx1"/>
            </a:solidFill>
            <a:miter lim="800000"/>
            <a:headEnd/>
            <a:tailEnd/>
          </a:ln>
          <a:effectLst/>
        </p:spPr>
        <p:txBody>
          <a:bodyPr wrap="none" anchor="ctr"/>
          <a:lstStyle/>
          <a:p>
            <a:pPr algn="ctr" eaLnBrk="0" hangingPunct="0"/>
            <a:r>
              <a:rPr lang="fr-FR" sz="2000">
                <a:latin typeface="Arial" charset="0"/>
              </a:rPr>
              <a:t>Organe</a:t>
            </a:r>
          </a:p>
        </p:txBody>
      </p:sp>
      <p:sp>
        <p:nvSpPr>
          <p:cNvPr id="277526" name="Oval 22"/>
          <p:cNvSpPr>
            <a:spLocks noChangeArrowheads="1"/>
          </p:cNvSpPr>
          <p:nvPr/>
        </p:nvSpPr>
        <p:spPr bwMode="auto">
          <a:xfrm>
            <a:off x="6081713" y="93345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Patient</a:t>
            </a:r>
          </a:p>
        </p:txBody>
      </p:sp>
      <p:sp>
        <p:nvSpPr>
          <p:cNvPr id="277527" name="Oval 23"/>
          <p:cNvSpPr>
            <a:spLocks noChangeArrowheads="1"/>
          </p:cNvSpPr>
          <p:nvPr/>
        </p:nvSpPr>
        <p:spPr bwMode="auto">
          <a:xfrm>
            <a:off x="6011863" y="6261100"/>
            <a:ext cx="2235200" cy="596900"/>
          </a:xfrm>
          <a:prstGeom prst="ellipse">
            <a:avLst/>
          </a:prstGeom>
          <a:solidFill>
            <a:schemeClr val="folHlink"/>
          </a:solidFill>
          <a:ln w="38100">
            <a:solidFill>
              <a:schemeClr val="accent1"/>
            </a:solidFill>
            <a:round/>
            <a:headEnd/>
            <a:tailEnd/>
          </a:ln>
          <a:effectLst/>
        </p:spPr>
        <p:txBody>
          <a:bodyPr wrap="none" anchor="ctr"/>
          <a:lstStyle/>
          <a:p>
            <a:pPr algn="ctr" eaLnBrk="0" hangingPunct="0"/>
            <a:r>
              <a:rPr lang="fr-FR" sz="3200" b="1">
                <a:latin typeface="Arial" charset="0"/>
              </a:rPr>
              <a:t>Médecin</a:t>
            </a:r>
          </a:p>
        </p:txBody>
      </p:sp>
      <p:sp>
        <p:nvSpPr>
          <p:cNvPr id="277529" name="Rectangle 25"/>
          <p:cNvSpPr>
            <a:spLocks noChangeArrowheads="1"/>
          </p:cNvSpPr>
          <p:nvPr/>
        </p:nvSpPr>
        <p:spPr bwMode="auto">
          <a:xfrm>
            <a:off x="1331913" y="692150"/>
            <a:ext cx="7812087" cy="504825"/>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L’imagerie médicale</a:t>
            </a:r>
          </a:p>
        </p:txBody>
      </p:sp>
      <p:cxnSp>
        <p:nvCxnSpPr>
          <p:cNvPr id="277530" name="AutoShape 26"/>
          <p:cNvCxnSpPr>
            <a:cxnSpLocks noChangeShapeType="1"/>
            <a:stCxn id="277525" idx="2"/>
            <a:endCxn id="277508" idx="0"/>
          </p:cNvCxnSpPr>
          <p:nvPr/>
        </p:nvCxnSpPr>
        <p:spPr bwMode="auto">
          <a:xfrm>
            <a:off x="7161213" y="2206625"/>
            <a:ext cx="0" cy="201613"/>
          </a:xfrm>
          <a:prstGeom prst="straightConnector1">
            <a:avLst/>
          </a:prstGeom>
          <a:noFill/>
          <a:ln w="9525">
            <a:solidFill>
              <a:schemeClr val="tx1"/>
            </a:solidFill>
            <a:round/>
            <a:headEnd/>
            <a:tailEnd type="triangle" w="med" len="med"/>
          </a:ln>
          <a:effectLst/>
        </p:spPr>
      </p:cxnSp>
      <p:cxnSp>
        <p:nvCxnSpPr>
          <p:cNvPr id="277532" name="AutoShape 28"/>
          <p:cNvCxnSpPr>
            <a:cxnSpLocks noChangeShapeType="1"/>
            <a:stCxn id="277508" idx="2"/>
            <a:endCxn id="277509" idx="0"/>
          </p:cNvCxnSpPr>
          <p:nvPr/>
        </p:nvCxnSpPr>
        <p:spPr bwMode="auto">
          <a:xfrm>
            <a:off x="7161213" y="2970213"/>
            <a:ext cx="0" cy="209550"/>
          </a:xfrm>
          <a:prstGeom prst="straightConnector1">
            <a:avLst/>
          </a:prstGeom>
          <a:noFill/>
          <a:ln w="9525">
            <a:solidFill>
              <a:schemeClr val="tx1"/>
            </a:solidFill>
            <a:round/>
            <a:headEnd/>
            <a:tailEnd type="triangle" w="med" len="med"/>
          </a:ln>
          <a:effectLst/>
        </p:spPr>
      </p:cxnSp>
      <p:cxnSp>
        <p:nvCxnSpPr>
          <p:cNvPr id="277533" name="AutoShape 29"/>
          <p:cNvCxnSpPr>
            <a:cxnSpLocks noChangeShapeType="1"/>
            <a:stCxn id="277509" idx="2"/>
            <a:endCxn id="277510" idx="0"/>
          </p:cNvCxnSpPr>
          <p:nvPr/>
        </p:nvCxnSpPr>
        <p:spPr bwMode="auto">
          <a:xfrm>
            <a:off x="7161213" y="3741738"/>
            <a:ext cx="0" cy="192087"/>
          </a:xfrm>
          <a:prstGeom prst="straightConnector1">
            <a:avLst/>
          </a:prstGeom>
          <a:noFill/>
          <a:ln w="9525">
            <a:solidFill>
              <a:schemeClr val="tx1"/>
            </a:solidFill>
            <a:round/>
            <a:headEnd/>
            <a:tailEnd type="triangle" w="med" len="med"/>
          </a:ln>
          <a:effectLst/>
        </p:spPr>
      </p:cxnSp>
      <p:cxnSp>
        <p:nvCxnSpPr>
          <p:cNvPr id="277534" name="AutoShape 30"/>
          <p:cNvCxnSpPr>
            <a:cxnSpLocks noChangeShapeType="1"/>
            <a:stCxn id="277510" idx="2"/>
            <a:endCxn id="277511" idx="0"/>
          </p:cNvCxnSpPr>
          <p:nvPr/>
        </p:nvCxnSpPr>
        <p:spPr bwMode="auto">
          <a:xfrm>
            <a:off x="7161213" y="4495800"/>
            <a:ext cx="0" cy="227013"/>
          </a:xfrm>
          <a:prstGeom prst="straightConnector1">
            <a:avLst/>
          </a:prstGeom>
          <a:noFill/>
          <a:ln w="9525">
            <a:solidFill>
              <a:schemeClr val="tx1"/>
            </a:solidFill>
            <a:round/>
            <a:headEnd/>
            <a:tailEnd type="triangle" w="med" len="med"/>
          </a:ln>
          <a:effectLst/>
        </p:spPr>
      </p:cxnSp>
      <p:cxnSp>
        <p:nvCxnSpPr>
          <p:cNvPr id="277535" name="AutoShape 31"/>
          <p:cNvCxnSpPr>
            <a:cxnSpLocks noChangeShapeType="1"/>
            <a:stCxn id="277511" idx="2"/>
            <a:endCxn id="277512" idx="0"/>
          </p:cNvCxnSpPr>
          <p:nvPr/>
        </p:nvCxnSpPr>
        <p:spPr bwMode="auto">
          <a:xfrm>
            <a:off x="7161213" y="5284788"/>
            <a:ext cx="0" cy="20955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712708" name="Rectangle 4"/>
          <p:cNvSpPr>
            <a:spLocks noGrp="1" noChangeArrowheads="1"/>
          </p:cNvSpPr>
          <p:nvPr>
            <p:ph type="title"/>
          </p:nvPr>
        </p:nvSpPr>
        <p:spPr/>
        <p:txBody>
          <a:bodyPr/>
          <a:lstStyle/>
          <a:p>
            <a:r>
              <a:rPr lang="fr-FR" dirty="0" smtClean="0"/>
              <a:t>L’image médicale</a:t>
            </a:r>
            <a:endParaRPr lang="fr-FR" dirty="0"/>
          </a:p>
        </p:txBody>
      </p:sp>
      <p:pic>
        <p:nvPicPr>
          <p:cNvPr id="712707" name="Picture 3" descr="xx"/>
          <p:cNvPicPr>
            <a:picLocks noChangeAspect="1" noChangeArrowheads="1"/>
          </p:cNvPicPr>
          <p:nvPr/>
        </p:nvPicPr>
        <p:blipFill>
          <a:blip r:embed="rId3" cstate="print"/>
          <a:srcRect/>
          <a:stretch>
            <a:fillRect/>
          </a:stretch>
        </p:blipFill>
        <p:spPr bwMode="auto">
          <a:xfrm>
            <a:off x="990600" y="1295400"/>
            <a:ext cx="7258050" cy="5181600"/>
          </a:xfrm>
          <a:prstGeom prst="rect">
            <a:avLst/>
          </a:prstGeom>
          <a:noFill/>
        </p:spPr>
      </p:pic>
      <p:sp>
        <p:nvSpPr>
          <p:cNvPr id="5" name="Rectangle 8"/>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3200" kern="0" dirty="0" smtClean="0">
                <a:solidFill>
                  <a:srgbClr val="333399"/>
                </a:solidFill>
                <a:latin typeface="Tahoma"/>
                <a:ea typeface="+mj-ea"/>
                <a:cs typeface="+mj-cs"/>
              </a:rPr>
              <a:t>Visualisation 3D multi-coupe</a:t>
            </a:r>
            <a:endParaRPr lang="fr-FR" sz="2800" dirty="0">
              <a:solidFill>
                <a:schemeClr val="tx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10278" name="Rectangle 6"/>
          <p:cNvSpPr>
            <a:spLocks noGrp="1" noChangeArrowheads="1"/>
          </p:cNvSpPr>
          <p:nvPr>
            <p:ph type="title"/>
          </p:nvPr>
        </p:nvSpPr>
        <p:spPr/>
        <p:txBody>
          <a:bodyPr/>
          <a:lstStyle/>
          <a:p>
            <a:r>
              <a:rPr lang="fr-FR" sz="2800" dirty="0" smtClean="0"/>
              <a:t>L’image médicale</a:t>
            </a:r>
            <a:endParaRPr lang="fr-FR" sz="2800" dirty="0"/>
          </a:p>
        </p:txBody>
      </p:sp>
      <p:sp>
        <p:nvSpPr>
          <p:cNvPr id="310279" name="Rectangle 7"/>
          <p:cNvSpPr>
            <a:spLocks noGrp="1" noChangeArrowheads="1"/>
          </p:cNvSpPr>
          <p:nvPr>
            <p:ph type="body" idx="1"/>
          </p:nvPr>
        </p:nvSpPr>
        <p:spPr>
          <a:xfrm>
            <a:off x="285720" y="5572140"/>
            <a:ext cx="8424863" cy="1057295"/>
          </a:xfrm>
        </p:spPr>
        <p:txBody>
          <a:bodyPr/>
          <a:lstStyle/>
          <a:p>
            <a:pPr>
              <a:lnSpc>
                <a:spcPct val="80000"/>
              </a:lnSpc>
            </a:pPr>
            <a:endParaRPr lang="fr-FR" sz="2000" dirty="0"/>
          </a:p>
          <a:p>
            <a:pPr>
              <a:lnSpc>
                <a:spcPct val="80000"/>
              </a:lnSpc>
            </a:pPr>
            <a:r>
              <a:rPr lang="fr-FR" sz="2000" dirty="0"/>
              <a:t>Résolution </a:t>
            </a:r>
            <a:r>
              <a:rPr lang="fr-FR" sz="2000" dirty="0" smtClean="0"/>
              <a:t>millimétrique  (256x25-x256)</a:t>
            </a:r>
            <a:r>
              <a:rPr lang="fr-FR" sz="2000" dirty="0"/>
              <a:t>	16 Millions de </a:t>
            </a:r>
            <a:r>
              <a:rPr lang="fr-FR" sz="2000" dirty="0" err="1"/>
              <a:t>voxels</a:t>
            </a:r>
            <a:endParaRPr lang="fr-FR" sz="2000" dirty="0"/>
          </a:p>
        </p:txBody>
      </p:sp>
      <p:sp>
        <p:nvSpPr>
          <p:cNvPr id="310280" name="Rectangle 8"/>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dirty="0" smtClean="0">
                <a:solidFill>
                  <a:schemeClr val="tx2"/>
                </a:solidFill>
              </a:rPr>
              <a:t>Visualisation tri-planaire</a:t>
            </a:r>
            <a:endParaRPr lang="fr-FR" sz="2800" dirty="0">
              <a:solidFill>
                <a:schemeClr val="tx2"/>
              </a:solidFill>
            </a:endParaRPr>
          </a:p>
        </p:txBody>
      </p:sp>
      <p:pic>
        <p:nvPicPr>
          <p:cNvPr id="310281" name="Picture 9" descr="T1"/>
          <p:cNvPicPr>
            <a:picLocks noChangeAspect="1" noChangeArrowheads="1"/>
          </p:cNvPicPr>
          <p:nvPr/>
        </p:nvPicPr>
        <p:blipFill>
          <a:blip r:embed="rId3" cstate="print"/>
          <a:srcRect/>
          <a:stretch>
            <a:fillRect/>
          </a:stretch>
        </p:blipFill>
        <p:spPr bwMode="auto">
          <a:xfrm>
            <a:off x="539750" y="1270000"/>
            <a:ext cx="3816350" cy="3816350"/>
          </a:xfrm>
          <a:prstGeom prst="rect">
            <a:avLst/>
          </a:prstGeom>
          <a:noFill/>
        </p:spPr>
      </p:pic>
      <p:pic>
        <p:nvPicPr>
          <p:cNvPr id="310282" name="Picture 10" descr="FLAIR"/>
          <p:cNvPicPr>
            <a:picLocks noChangeAspect="1" noChangeArrowheads="1"/>
          </p:cNvPicPr>
          <p:nvPr/>
        </p:nvPicPr>
        <p:blipFill>
          <a:blip r:embed="rId4" cstate="print"/>
          <a:srcRect/>
          <a:stretch>
            <a:fillRect/>
          </a:stretch>
        </p:blipFill>
        <p:spPr bwMode="auto">
          <a:xfrm>
            <a:off x="5003800" y="1341438"/>
            <a:ext cx="3743325" cy="3743325"/>
          </a:xfrm>
          <a:prstGeom prst="rect">
            <a:avLst/>
          </a:prstGeom>
          <a:noFill/>
        </p:spPr>
      </p:pic>
      <p:sp>
        <p:nvSpPr>
          <p:cNvPr id="310283" name="Text Box 11"/>
          <p:cNvSpPr txBox="1">
            <a:spLocks noChangeArrowheads="1"/>
          </p:cNvSpPr>
          <p:nvPr/>
        </p:nvSpPr>
        <p:spPr bwMode="auto">
          <a:xfrm>
            <a:off x="3203575" y="4006850"/>
            <a:ext cx="522288" cy="457200"/>
          </a:xfrm>
          <a:prstGeom prst="rect">
            <a:avLst/>
          </a:prstGeom>
          <a:noFill/>
          <a:ln w="9525">
            <a:noFill/>
            <a:miter lim="800000"/>
            <a:headEnd/>
            <a:tailEnd/>
          </a:ln>
          <a:effectLst/>
        </p:spPr>
        <p:txBody>
          <a:bodyPr wrap="none">
            <a:spAutoFit/>
          </a:bodyPr>
          <a:lstStyle/>
          <a:p>
            <a:pPr algn="ctr"/>
            <a:r>
              <a:rPr lang="fr-FR" sz="2400">
                <a:solidFill>
                  <a:schemeClr val="bg1"/>
                </a:solidFill>
                <a:latin typeface="Times New Roman" pitchFamily="18" charset="0"/>
              </a:rPr>
              <a:t>T1</a:t>
            </a:r>
          </a:p>
        </p:txBody>
      </p:sp>
      <p:sp>
        <p:nvSpPr>
          <p:cNvPr id="310284" name="Text Box 12"/>
          <p:cNvSpPr txBox="1">
            <a:spLocks noChangeArrowheads="1"/>
          </p:cNvSpPr>
          <p:nvPr/>
        </p:nvSpPr>
        <p:spPr bwMode="auto">
          <a:xfrm>
            <a:off x="7380288" y="4006850"/>
            <a:ext cx="1065212" cy="457200"/>
          </a:xfrm>
          <a:prstGeom prst="rect">
            <a:avLst/>
          </a:prstGeom>
          <a:noFill/>
          <a:ln w="9525">
            <a:noFill/>
            <a:miter lim="800000"/>
            <a:headEnd/>
            <a:tailEnd/>
          </a:ln>
          <a:effectLst/>
        </p:spPr>
        <p:txBody>
          <a:bodyPr wrap="none">
            <a:spAutoFit/>
          </a:bodyPr>
          <a:lstStyle/>
          <a:p>
            <a:pPr algn="ctr"/>
            <a:r>
              <a:rPr lang="fr-FR" sz="2400">
                <a:solidFill>
                  <a:schemeClr val="bg1"/>
                </a:solidFill>
                <a:latin typeface="Times New Roman" pitchFamily="18" charset="0"/>
              </a:rPr>
              <a:t>FLAIR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451602" name="Rectangle 18"/>
          <p:cNvSpPr>
            <a:spLocks noGrp="1" noChangeArrowheads="1"/>
          </p:cNvSpPr>
          <p:nvPr>
            <p:ph type="title"/>
          </p:nvPr>
        </p:nvSpPr>
        <p:spPr/>
        <p:txBody>
          <a:bodyPr/>
          <a:lstStyle/>
          <a:p>
            <a:r>
              <a:rPr lang="fr-FR" dirty="0" smtClean="0"/>
              <a:t>L’image médicale</a:t>
            </a:r>
            <a:endParaRPr lang="fr-FR" dirty="0"/>
          </a:p>
        </p:txBody>
      </p:sp>
      <p:grpSp>
        <p:nvGrpSpPr>
          <p:cNvPr id="2" name="Group 3"/>
          <p:cNvGrpSpPr>
            <a:grpSpLocks/>
          </p:cNvGrpSpPr>
          <p:nvPr/>
        </p:nvGrpSpPr>
        <p:grpSpPr bwMode="auto">
          <a:xfrm>
            <a:off x="1619250" y="1268413"/>
            <a:ext cx="3649663" cy="1968500"/>
            <a:chOff x="1020" y="799"/>
            <a:chExt cx="2299" cy="1240"/>
          </a:xfrm>
        </p:grpSpPr>
        <p:sp>
          <p:nvSpPr>
            <p:cNvPr id="451588" name="Text Box 4"/>
            <p:cNvSpPr txBox="1">
              <a:spLocks noChangeArrowheads="1"/>
            </p:cNvSpPr>
            <p:nvPr/>
          </p:nvSpPr>
          <p:spPr bwMode="auto">
            <a:xfrm>
              <a:off x="1020" y="890"/>
              <a:ext cx="1304" cy="311"/>
            </a:xfrm>
            <a:prstGeom prst="rect">
              <a:avLst/>
            </a:prstGeom>
            <a:noFill/>
            <a:ln w="9525">
              <a:noFill/>
              <a:miter lim="800000"/>
              <a:headEnd/>
              <a:tailEnd/>
            </a:ln>
            <a:effectLst/>
          </p:spPr>
          <p:txBody>
            <a:bodyPr>
              <a:spAutoFit/>
            </a:bodyPr>
            <a:lstStyle/>
            <a:p>
              <a:pPr>
                <a:lnSpc>
                  <a:spcPct val="110000"/>
                </a:lnSpc>
              </a:pPr>
              <a:r>
                <a:rPr lang="fr-FR" sz="2400" b="0"/>
                <a:t>Image 2D </a:t>
              </a:r>
            </a:p>
          </p:txBody>
        </p:sp>
        <p:graphicFrame>
          <p:nvGraphicFramePr>
            <p:cNvPr id="451589" name="Object 5"/>
            <p:cNvGraphicFramePr>
              <a:graphicFrameLocks noChangeAspect="1"/>
            </p:cNvGraphicFramePr>
            <p:nvPr/>
          </p:nvGraphicFramePr>
          <p:xfrm>
            <a:off x="2326" y="799"/>
            <a:ext cx="993" cy="1240"/>
          </p:xfrm>
          <a:graphic>
            <a:graphicData uri="http://schemas.openxmlformats.org/presentationml/2006/ole">
              <mc:AlternateContent xmlns:mc="http://schemas.openxmlformats.org/markup-compatibility/2006">
                <mc:Choice xmlns:v="urn:schemas-microsoft-com:vml" Requires="v">
                  <p:oleObj spid="_x0000_s1027" name="Document" r:id="rId4" imgW="2162160" imgH="2459520" progId="Word.Document.8">
                    <p:embed/>
                  </p:oleObj>
                </mc:Choice>
                <mc:Fallback>
                  <p:oleObj name="Document" r:id="rId4" imgW="2162160" imgH="24595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 y="799"/>
                          <a:ext cx="993" cy="1240"/>
                        </a:xfrm>
                        <a:prstGeom prst="rect">
                          <a:avLst/>
                        </a:prstGeom>
                        <a:solidFill>
                          <a:schemeClr val="bg2"/>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6"/>
          <p:cNvGrpSpPr>
            <a:grpSpLocks/>
          </p:cNvGrpSpPr>
          <p:nvPr/>
        </p:nvGrpSpPr>
        <p:grpSpPr bwMode="auto">
          <a:xfrm>
            <a:off x="107950" y="2408238"/>
            <a:ext cx="3225800" cy="3816350"/>
            <a:chOff x="68" y="1517"/>
            <a:chExt cx="2032" cy="2404"/>
          </a:xfrm>
        </p:grpSpPr>
        <p:pic>
          <p:nvPicPr>
            <p:cNvPr id="451591" name="Picture 7" descr="bob3dMRI"/>
            <p:cNvPicPr>
              <a:picLocks noChangeAspect="1" noChangeArrowheads="1"/>
            </p:cNvPicPr>
            <p:nvPr/>
          </p:nvPicPr>
          <p:blipFill>
            <a:blip r:embed="rId6" cstate="print">
              <a:lum bright="18000" contrast="48000"/>
            </a:blip>
            <a:srcRect b="2835"/>
            <a:stretch>
              <a:fillRect/>
            </a:stretch>
          </p:blipFill>
          <p:spPr bwMode="auto">
            <a:xfrm>
              <a:off x="391" y="1834"/>
              <a:ext cx="1128" cy="1484"/>
            </a:xfrm>
            <a:prstGeom prst="rect">
              <a:avLst/>
            </a:prstGeom>
            <a:solidFill>
              <a:schemeClr val="tx1"/>
            </a:solidFill>
            <a:ln w="19050">
              <a:noFill/>
              <a:miter lim="800000"/>
              <a:headEnd/>
              <a:tailEnd/>
            </a:ln>
          </p:spPr>
        </p:pic>
        <p:sp>
          <p:nvSpPr>
            <p:cNvPr id="451592" name="Text Box 8"/>
            <p:cNvSpPr txBox="1">
              <a:spLocks noChangeArrowheads="1"/>
            </p:cNvSpPr>
            <p:nvPr/>
          </p:nvSpPr>
          <p:spPr bwMode="auto">
            <a:xfrm>
              <a:off x="68" y="3357"/>
              <a:ext cx="1769" cy="564"/>
            </a:xfrm>
            <a:prstGeom prst="rect">
              <a:avLst/>
            </a:prstGeom>
            <a:noFill/>
            <a:ln w="9525">
              <a:noFill/>
              <a:miter lim="800000"/>
              <a:headEnd/>
              <a:tailEnd/>
            </a:ln>
            <a:effectLst/>
          </p:spPr>
          <p:txBody>
            <a:bodyPr>
              <a:spAutoFit/>
            </a:bodyPr>
            <a:lstStyle/>
            <a:p>
              <a:pPr>
                <a:lnSpc>
                  <a:spcPct val="110000"/>
                </a:lnSpc>
              </a:pPr>
              <a:r>
                <a:rPr lang="fr-FR" sz="2400" b="0"/>
                <a:t>Rendu d’une section oblique</a:t>
              </a:r>
            </a:p>
          </p:txBody>
        </p:sp>
        <p:sp>
          <p:nvSpPr>
            <p:cNvPr id="451593" name="Line 9"/>
            <p:cNvSpPr>
              <a:spLocks noChangeShapeType="1"/>
            </p:cNvSpPr>
            <p:nvPr/>
          </p:nvSpPr>
          <p:spPr bwMode="auto">
            <a:xfrm flipH="1">
              <a:off x="1328" y="1517"/>
              <a:ext cx="772" cy="272"/>
            </a:xfrm>
            <a:prstGeom prst="line">
              <a:avLst/>
            </a:prstGeom>
            <a:noFill/>
            <a:ln w="38100">
              <a:solidFill>
                <a:schemeClr val="tx1"/>
              </a:solidFill>
              <a:round/>
              <a:headEnd/>
              <a:tailEnd type="triangle" w="lg" len="med"/>
            </a:ln>
            <a:effectLst/>
          </p:spPr>
          <p:txBody>
            <a:bodyPr/>
            <a:lstStyle/>
            <a:p>
              <a:endParaRPr lang="fr-FR"/>
            </a:p>
          </p:txBody>
        </p:sp>
      </p:grpSp>
      <p:grpSp>
        <p:nvGrpSpPr>
          <p:cNvPr id="4" name="Group 10"/>
          <p:cNvGrpSpPr>
            <a:grpSpLocks/>
          </p:cNvGrpSpPr>
          <p:nvPr/>
        </p:nvGrpSpPr>
        <p:grpSpPr bwMode="auto">
          <a:xfrm>
            <a:off x="6707188" y="2949575"/>
            <a:ext cx="2436812" cy="3144838"/>
            <a:chOff x="3627" y="1307"/>
            <a:chExt cx="2156" cy="3394"/>
          </a:xfrm>
        </p:grpSpPr>
        <p:sp>
          <p:nvSpPr>
            <p:cNvPr id="451595" name="Rectangle 11"/>
            <p:cNvSpPr>
              <a:spLocks noChangeArrowheads="1"/>
            </p:cNvSpPr>
            <p:nvPr/>
          </p:nvSpPr>
          <p:spPr bwMode="auto">
            <a:xfrm>
              <a:off x="3627" y="3420"/>
              <a:ext cx="2156" cy="1281"/>
            </a:xfrm>
            <a:prstGeom prst="rect">
              <a:avLst/>
            </a:prstGeom>
            <a:noFill/>
            <a:ln w="9525">
              <a:noFill/>
              <a:miter lim="800000"/>
              <a:headEnd/>
              <a:tailEnd/>
            </a:ln>
            <a:effectLst/>
          </p:spPr>
          <p:txBody>
            <a:bodyPr>
              <a:spAutoFit/>
            </a:bodyPr>
            <a:lstStyle/>
            <a:p>
              <a:r>
                <a:rPr lang="fr-FR" sz="2400" b="0"/>
                <a:t>Détection automatique des sillons</a:t>
              </a:r>
            </a:p>
          </p:txBody>
        </p:sp>
        <p:pic>
          <p:nvPicPr>
            <p:cNvPr id="451596" name="Picture 12" descr="sillons"/>
            <p:cNvPicPr>
              <a:picLocks noChangeAspect="1" noChangeArrowheads="1"/>
            </p:cNvPicPr>
            <p:nvPr/>
          </p:nvPicPr>
          <p:blipFill>
            <a:blip r:embed="rId7" cstate="print"/>
            <a:srcRect/>
            <a:stretch>
              <a:fillRect/>
            </a:stretch>
          </p:blipFill>
          <p:spPr bwMode="auto">
            <a:xfrm>
              <a:off x="3946" y="1858"/>
              <a:ext cx="1535" cy="1535"/>
            </a:xfrm>
            <a:prstGeom prst="rect">
              <a:avLst/>
            </a:prstGeom>
            <a:noFill/>
            <a:ln/>
            <a:effectLst/>
          </p:spPr>
        </p:pic>
        <p:sp>
          <p:nvSpPr>
            <p:cNvPr id="451597" name="Line 13"/>
            <p:cNvSpPr>
              <a:spLocks noChangeShapeType="1"/>
            </p:cNvSpPr>
            <p:nvPr/>
          </p:nvSpPr>
          <p:spPr bwMode="auto">
            <a:xfrm rot="13773256" flipH="1">
              <a:off x="3529" y="1557"/>
              <a:ext cx="772" cy="272"/>
            </a:xfrm>
            <a:prstGeom prst="line">
              <a:avLst/>
            </a:prstGeom>
            <a:noFill/>
            <a:ln w="38100">
              <a:solidFill>
                <a:schemeClr val="tx1"/>
              </a:solidFill>
              <a:round/>
              <a:headEnd/>
              <a:tailEnd type="triangle" w="lg" len="med"/>
            </a:ln>
            <a:effectLst/>
          </p:spPr>
          <p:txBody>
            <a:bodyPr/>
            <a:lstStyle/>
            <a:p>
              <a:endParaRPr lang="fr-FR"/>
            </a:p>
          </p:txBody>
        </p:sp>
      </p:grpSp>
      <p:grpSp>
        <p:nvGrpSpPr>
          <p:cNvPr id="5" name="Group 14"/>
          <p:cNvGrpSpPr>
            <a:grpSpLocks/>
          </p:cNvGrpSpPr>
          <p:nvPr/>
        </p:nvGrpSpPr>
        <p:grpSpPr bwMode="auto">
          <a:xfrm>
            <a:off x="3132138" y="3338513"/>
            <a:ext cx="2638425" cy="2990850"/>
            <a:chOff x="1973" y="2103"/>
            <a:chExt cx="1662" cy="1884"/>
          </a:xfrm>
        </p:grpSpPr>
        <p:pic>
          <p:nvPicPr>
            <p:cNvPr id="451599" name="Picture 15" descr="brainD"/>
            <p:cNvPicPr>
              <a:picLocks noChangeAspect="1" noChangeArrowheads="1"/>
            </p:cNvPicPr>
            <p:nvPr/>
          </p:nvPicPr>
          <p:blipFill>
            <a:blip r:embed="rId8" cstate="print"/>
            <a:srcRect/>
            <a:stretch>
              <a:fillRect/>
            </a:stretch>
          </p:blipFill>
          <p:spPr bwMode="auto">
            <a:xfrm>
              <a:off x="2154" y="2315"/>
              <a:ext cx="1418" cy="1145"/>
            </a:xfrm>
            <a:prstGeom prst="rect">
              <a:avLst/>
            </a:prstGeom>
            <a:solidFill>
              <a:schemeClr val="bg2"/>
            </a:solidFill>
            <a:ln w="19050">
              <a:solidFill>
                <a:schemeClr val="bg2"/>
              </a:solidFill>
              <a:miter lim="800000"/>
              <a:headEnd/>
              <a:tailEnd/>
            </a:ln>
          </p:spPr>
        </p:pic>
        <p:sp>
          <p:nvSpPr>
            <p:cNvPr id="451600" name="Text Box 16"/>
            <p:cNvSpPr txBox="1">
              <a:spLocks noChangeArrowheads="1"/>
            </p:cNvSpPr>
            <p:nvPr/>
          </p:nvSpPr>
          <p:spPr bwMode="auto">
            <a:xfrm>
              <a:off x="1973" y="3423"/>
              <a:ext cx="1662" cy="564"/>
            </a:xfrm>
            <a:prstGeom prst="rect">
              <a:avLst/>
            </a:prstGeom>
            <a:noFill/>
            <a:ln w="9525">
              <a:noFill/>
              <a:miter lim="800000"/>
              <a:headEnd/>
              <a:tailEnd/>
            </a:ln>
            <a:effectLst/>
          </p:spPr>
          <p:txBody>
            <a:bodyPr>
              <a:spAutoFit/>
            </a:bodyPr>
            <a:lstStyle/>
            <a:p>
              <a:pPr>
                <a:lnSpc>
                  <a:spcPct val="110000"/>
                </a:lnSpc>
              </a:pPr>
              <a:r>
                <a:rPr lang="fr-FR" sz="2400" b="0"/>
                <a:t>Rendu surfacique du cortex</a:t>
              </a:r>
            </a:p>
          </p:txBody>
        </p:sp>
        <p:sp>
          <p:nvSpPr>
            <p:cNvPr id="451601" name="Line 17"/>
            <p:cNvSpPr>
              <a:spLocks noChangeShapeType="1"/>
            </p:cNvSpPr>
            <p:nvPr/>
          </p:nvSpPr>
          <p:spPr bwMode="auto">
            <a:xfrm>
              <a:off x="2816" y="2103"/>
              <a:ext cx="9" cy="183"/>
            </a:xfrm>
            <a:prstGeom prst="line">
              <a:avLst/>
            </a:prstGeom>
            <a:noFill/>
            <a:ln w="38100">
              <a:solidFill>
                <a:srgbClr val="000000"/>
              </a:solidFill>
              <a:round/>
              <a:headEnd/>
              <a:tailEnd type="triangle" w="med" len="med"/>
            </a:ln>
            <a:effectLst/>
          </p:spPr>
          <p:txBody>
            <a:bodyPr/>
            <a:lstStyle/>
            <a:p>
              <a:endParaRPr lang="fr-FR"/>
            </a:p>
          </p:txBody>
        </p:sp>
      </p:grpSp>
      <p:sp>
        <p:nvSpPr>
          <p:cNvPr id="19" name="Rectangle 8"/>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3200" kern="0" dirty="0" smtClean="0">
                <a:solidFill>
                  <a:srgbClr val="333399"/>
                </a:solidFill>
                <a:latin typeface="Tahoma"/>
                <a:ea typeface="+mj-ea"/>
                <a:cs typeface="+mj-cs"/>
              </a:rPr>
              <a:t>Visualisation 3D</a:t>
            </a:r>
            <a:endParaRPr lang="fr-FR" sz="2800" dirty="0">
              <a:solidFill>
                <a:schemeClr val="tx2"/>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pic>
        <p:nvPicPr>
          <p:cNvPr id="719874" name="coeur.avi">
            <a:hlinkClick r:id="" action="ppaction://media"/>
          </p:cNvPr>
          <p:cNvPicPr>
            <a:picLocks noRot="1" noChangeAspect="1" noChangeArrowheads="1"/>
          </p:cNvPicPr>
          <p:nvPr>
            <a:videoFile r:link="rId1"/>
          </p:nvPr>
        </p:nvPicPr>
        <p:blipFill>
          <a:blip r:embed="rId4" cstate="print"/>
          <a:srcRect/>
          <a:stretch>
            <a:fillRect/>
          </a:stretch>
        </p:blipFill>
        <p:spPr bwMode="auto">
          <a:xfrm>
            <a:off x="304800" y="2590800"/>
            <a:ext cx="3733800" cy="3379788"/>
          </a:xfrm>
          <a:prstGeom prst="rect">
            <a:avLst/>
          </a:prstGeom>
          <a:noFill/>
        </p:spPr>
      </p:pic>
      <p:sp>
        <p:nvSpPr>
          <p:cNvPr id="719875" name="Rectangle 3"/>
          <p:cNvSpPr>
            <a:spLocks noChangeArrowheads="1"/>
          </p:cNvSpPr>
          <p:nvPr/>
        </p:nvSpPr>
        <p:spPr bwMode="auto">
          <a:xfrm>
            <a:off x="0" y="1295400"/>
            <a:ext cx="8382000" cy="685800"/>
          </a:xfrm>
          <a:prstGeom prst="rect">
            <a:avLst/>
          </a:prstGeom>
          <a:noFill/>
          <a:ln w="9525">
            <a:noFill/>
            <a:miter lim="800000"/>
            <a:headEnd/>
            <a:tailEnd/>
          </a:ln>
          <a:effectLst/>
        </p:spPr>
        <p:txBody>
          <a:bodyPr anchor="ctr"/>
          <a:lstStyle/>
          <a:p>
            <a:pPr algn="l" eaLnBrk="1" hangingPunct="1"/>
            <a:r>
              <a:rPr lang="fr-FR" sz="1800" b="0">
                <a:solidFill>
                  <a:schemeClr val="accent2"/>
                </a:solidFill>
              </a:rPr>
              <a:t>Segmentation automatique de l'arbre vasculaire obtenu en IRM</a:t>
            </a:r>
          </a:p>
        </p:txBody>
      </p:sp>
      <p:pic>
        <p:nvPicPr>
          <p:cNvPr id="719876" name="Picture 4" descr="coeur_1"/>
          <p:cNvPicPr>
            <a:picLocks noChangeAspect="1" noChangeArrowheads="1"/>
          </p:cNvPicPr>
          <p:nvPr/>
        </p:nvPicPr>
        <p:blipFill>
          <a:blip r:embed="rId5" cstate="print"/>
          <a:srcRect/>
          <a:stretch>
            <a:fillRect/>
          </a:stretch>
        </p:blipFill>
        <p:spPr bwMode="auto">
          <a:xfrm>
            <a:off x="5105400" y="2667000"/>
            <a:ext cx="3419475" cy="3333750"/>
          </a:xfrm>
          <a:prstGeom prst="rect">
            <a:avLst/>
          </a:prstGeom>
          <a:noFill/>
        </p:spPr>
      </p:pic>
      <p:sp>
        <p:nvSpPr>
          <p:cNvPr id="719878" name="Rectangle 6"/>
          <p:cNvSpPr>
            <a:spLocks noGrp="1" noChangeArrowheads="1"/>
          </p:cNvSpPr>
          <p:nvPr>
            <p:ph type="title"/>
          </p:nvPr>
        </p:nvSpPr>
        <p:spPr/>
        <p:txBody>
          <a:bodyPr/>
          <a:lstStyle/>
          <a:p>
            <a:r>
              <a:rPr lang="fr-FR" dirty="0" smtClean="0"/>
              <a:t>L’image médicale</a:t>
            </a:r>
            <a:endParaRPr lang="fr-FR" dirty="0"/>
          </a:p>
        </p:txBody>
      </p:sp>
      <p:sp>
        <p:nvSpPr>
          <p:cNvPr id="7" name="Rectangle 8"/>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3200" kern="0" dirty="0" smtClean="0">
                <a:solidFill>
                  <a:srgbClr val="333399"/>
                </a:solidFill>
                <a:latin typeface="Tahoma"/>
                <a:ea typeface="+mj-ea"/>
                <a:cs typeface="+mj-cs"/>
              </a:rPr>
              <a:t>Visualisation 3D</a:t>
            </a:r>
            <a:endParaRPr lang="fr-FR"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0" fill="hold"/>
                                        <p:tgtEl>
                                          <p:spTgt spid="71987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19874"/>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287746" name="Rectangle 2"/>
          <p:cNvSpPr>
            <a:spLocks noGrp="1" noChangeArrowheads="1"/>
          </p:cNvSpPr>
          <p:nvPr>
            <p:ph type="title"/>
          </p:nvPr>
        </p:nvSpPr>
        <p:spPr/>
        <p:txBody>
          <a:bodyPr/>
          <a:lstStyle/>
          <a:p>
            <a:r>
              <a:rPr lang="fr-FR" sz="2800"/>
              <a:t>L’image médicale</a:t>
            </a:r>
          </a:p>
        </p:txBody>
      </p:sp>
      <p:sp>
        <p:nvSpPr>
          <p:cNvPr id="287747" name="Rectangle 3"/>
          <p:cNvSpPr>
            <a:spLocks noGrp="1" noChangeArrowheads="1"/>
          </p:cNvSpPr>
          <p:nvPr>
            <p:ph type="body" idx="1"/>
          </p:nvPr>
        </p:nvSpPr>
        <p:spPr>
          <a:xfrm>
            <a:off x="468313" y="1628775"/>
            <a:ext cx="8424862" cy="4800621"/>
          </a:xfrm>
        </p:spPr>
        <p:txBody>
          <a:bodyPr/>
          <a:lstStyle/>
          <a:p>
            <a:pPr>
              <a:lnSpc>
                <a:spcPct val="90000"/>
              </a:lnSpc>
            </a:pPr>
            <a:r>
              <a:rPr lang="fr-FR" sz="2400" dirty="0"/>
              <a:t>L’image médicale occupe une place prépondérante dans l’action médicale (diagnostic, </a:t>
            </a:r>
            <a:r>
              <a:rPr lang="fr-FR" sz="2400" dirty="0" smtClean="0"/>
              <a:t>pronostic, thérapie). </a:t>
            </a:r>
            <a:endParaRPr lang="fr-FR" sz="2400" dirty="0"/>
          </a:p>
          <a:p>
            <a:pPr>
              <a:lnSpc>
                <a:spcPct val="90000"/>
              </a:lnSpc>
            </a:pPr>
            <a:r>
              <a:rPr lang="fr-FR" sz="2400" dirty="0"/>
              <a:t>L’image médicale permet d’observer l’intérieur du corps humain sans destruction. </a:t>
            </a:r>
          </a:p>
          <a:p>
            <a:pPr>
              <a:lnSpc>
                <a:spcPct val="90000"/>
              </a:lnSpc>
            </a:pPr>
            <a:r>
              <a:rPr lang="fr-FR" sz="2400" dirty="0"/>
              <a:t>Il existe différentes modalités d’acquisition des images (multi-modalité) (Scanner X, IRM, Imagerie Nucléaire, Echographie). </a:t>
            </a:r>
          </a:p>
          <a:p>
            <a:pPr>
              <a:lnSpc>
                <a:spcPct val="90000"/>
              </a:lnSpc>
            </a:pPr>
            <a:r>
              <a:rPr lang="fr-FR" sz="2400" dirty="0"/>
              <a:t>L’image médicale permet d’observer l’anatomie (morphologique) ou la fonction (fonctionnelle)</a:t>
            </a:r>
          </a:p>
          <a:p>
            <a:pPr>
              <a:lnSpc>
                <a:spcPct val="90000"/>
              </a:lnSpc>
            </a:pPr>
            <a:r>
              <a:rPr lang="fr-FR" sz="2400" dirty="0"/>
              <a:t>Trois </a:t>
            </a:r>
            <a:r>
              <a:rPr lang="fr-FR" sz="2400" dirty="0" smtClean="0"/>
              <a:t>discrétisations </a:t>
            </a:r>
            <a:r>
              <a:rPr lang="fr-FR" sz="2400" dirty="0"/>
              <a:t>d’une image médicale (</a:t>
            </a:r>
            <a:r>
              <a:rPr lang="fr-FR" sz="2400" dirty="0" smtClean="0"/>
              <a:t>spatiale, intensité</a:t>
            </a:r>
            <a:r>
              <a:rPr lang="fr-FR" sz="2400" dirty="0"/>
              <a:t>, temporelle</a:t>
            </a:r>
            <a:r>
              <a:rPr lang="fr-FR" sz="2400" dirty="0" smtClean="0"/>
              <a:t>)</a:t>
            </a:r>
          </a:p>
          <a:p>
            <a:pPr>
              <a:lnSpc>
                <a:spcPct val="90000"/>
              </a:lnSpc>
            </a:pPr>
            <a:r>
              <a:rPr lang="fr-FR" sz="2400" dirty="0" smtClean="0"/>
              <a:t>L’image n’est jamais parfaite, il y a du bruit (appareillage, discrétisation, reconstruction, ..), des artéfacts.  </a:t>
            </a:r>
            <a:endParaRPr lang="fr-FR" sz="2400" dirty="0"/>
          </a:p>
        </p:txBody>
      </p:sp>
      <p:sp>
        <p:nvSpPr>
          <p:cNvPr id="287748" name="Rectangle 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Synthèse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65570" name="Rectangle 2"/>
          <p:cNvSpPr>
            <a:spLocks noGrp="1" noChangeArrowheads="1"/>
          </p:cNvSpPr>
          <p:nvPr>
            <p:ph type="title"/>
          </p:nvPr>
        </p:nvSpPr>
        <p:spPr/>
        <p:txBody>
          <a:bodyPr/>
          <a:lstStyle/>
          <a:p>
            <a:r>
              <a:rPr lang="fr-FR" smtClean="0"/>
              <a:t>²</a:t>
            </a:r>
            <a:endParaRPr lang="fr-FR"/>
          </a:p>
        </p:txBody>
      </p:sp>
      <p:sp>
        <p:nvSpPr>
          <p:cNvPr id="365571" name="Rectangle 3"/>
          <p:cNvSpPr>
            <a:spLocks noGrp="1" noChangeArrowheads="1"/>
          </p:cNvSpPr>
          <p:nvPr>
            <p:ph type="body" idx="1"/>
          </p:nvPr>
        </p:nvSpPr>
        <p:spPr/>
        <p:txBody>
          <a:bodyPr/>
          <a:lstStyle/>
          <a:p>
            <a:r>
              <a:rPr lang="fr-FR"/>
              <a:t>FIN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363522" name="Rectangle 2"/>
          <p:cNvSpPr>
            <a:spLocks noGrp="1" noChangeArrowheads="1"/>
          </p:cNvSpPr>
          <p:nvPr>
            <p:ph type="title"/>
          </p:nvPr>
        </p:nvSpPr>
        <p:spPr/>
        <p:txBody>
          <a:bodyPr/>
          <a:lstStyle/>
          <a:p>
            <a:r>
              <a:rPr lang="fr-FR" sz="2800"/>
              <a:t>L’image médicale</a:t>
            </a:r>
          </a:p>
        </p:txBody>
      </p:sp>
      <p:sp>
        <p:nvSpPr>
          <p:cNvPr id="363523" name="Rectangle 3"/>
          <p:cNvSpPr>
            <a:spLocks noGrp="1" noChangeArrowheads="1"/>
          </p:cNvSpPr>
          <p:nvPr>
            <p:ph type="body" idx="1"/>
          </p:nvPr>
        </p:nvSpPr>
        <p:spPr/>
        <p:txBody>
          <a:bodyPr/>
          <a:lstStyle/>
          <a:p>
            <a:r>
              <a:rPr lang="fr-FR"/>
              <a:t>Les méthodes de vision par ordinateur utilisées traditionnellement comme aide à l’interprétation des images réalisé trois type d’opérations : </a:t>
            </a:r>
          </a:p>
          <a:p>
            <a:pPr lvl="1"/>
            <a:r>
              <a:rPr lang="fr-FR"/>
              <a:t>Traitement d’images (image processing)</a:t>
            </a:r>
          </a:p>
          <a:p>
            <a:pPr lvl="1"/>
            <a:r>
              <a:rPr lang="fr-FR"/>
              <a:t>Analyse d’images (Image analysis)</a:t>
            </a:r>
          </a:p>
          <a:p>
            <a:pPr lvl="1"/>
            <a:r>
              <a:rPr lang="fr-FR"/>
              <a:t>Reconnaissance de forme (pattern recognition  </a:t>
            </a:r>
          </a:p>
        </p:txBody>
      </p:sp>
      <p:sp>
        <p:nvSpPr>
          <p:cNvPr id="363524" name="Rectangle 4"/>
          <p:cNvSpPr>
            <a:spLocks noChangeArrowheads="1"/>
          </p:cNvSpPr>
          <p:nvPr/>
        </p:nvSpPr>
        <p:spPr bwMode="auto">
          <a:xfrm>
            <a:off x="1331913" y="692150"/>
            <a:ext cx="7812087" cy="433388"/>
          </a:xfrm>
          <a:prstGeom prst="rect">
            <a:avLst/>
          </a:prstGeom>
          <a:noFill/>
          <a:ln w="9525" algn="ctr">
            <a:noFill/>
            <a:miter lim="800000"/>
            <a:headEnd/>
            <a:tailEnd/>
          </a:ln>
          <a:effectLst/>
        </p:spPr>
        <p:txBody>
          <a:bodyPr anchor="b"/>
          <a:lstStyle/>
          <a:p>
            <a:pPr>
              <a:lnSpc>
                <a:spcPct val="80000"/>
              </a:lnSpc>
            </a:pPr>
            <a:r>
              <a:rPr lang="fr-FR" sz="2800">
                <a:solidFill>
                  <a:schemeClr val="tx2"/>
                </a:solidFill>
              </a:rPr>
              <a:t>Le traitement d’images médicales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stratégie médicale</a:t>
            </a:r>
            <a:endParaRPr lang="fr-FR" dirty="0"/>
          </a:p>
        </p:txBody>
      </p:sp>
      <p:sp>
        <p:nvSpPr>
          <p:cNvPr id="4" name="Espace réservé du pied de page 3"/>
          <p:cNvSpPr>
            <a:spLocks noGrp="1"/>
          </p:cNvSpPr>
          <p:nvPr>
            <p:ph type="ftr" sz="quarter" idx="10"/>
          </p:nvPr>
        </p:nvSpPr>
        <p:spPr/>
        <p:txBody>
          <a:bodyPr/>
          <a:lstStyle/>
          <a:p>
            <a:r>
              <a:rPr lang="fr-FR" smtClean="0"/>
              <a:t>Traitement images médicales - Jean-Paul ARMSPACH Master IRIV 2013-2014</a:t>
            </a:r>
            <a:endParaRPr lang="fr-FR"/>
          </a:p>
        </p:txBody>
      </p:sp>
      <p:sp>
        <p:nvSpPr>
          <p:cNvPr id="6"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reconstruction</a:t>
            </a:r>
            <a:endParaRPr lang="fr-FR" sz="2800" dirty="0">
              <a:solidFill>
                <a:schemeClr val="tx2"/>
              </a:solidFill>
            </a:endParaRPr>
          </a:p>
        </p:txBody>
      </p:sp>
      <p:pic>
        <p:nvPicPr>
          <p:cNvPr id="1026" name="Picture 2" descr="figure01"/>
          <p:cNvPicPr>
            <a:picLocks noChangeAspect="1" noChangeArrowheads="1"/>
          </p:cNvPicPr>
          <p:nvPr/>
        </p:nvPicPr>
        <p:blipFill>
          <a:blip r:embed="rId3" cstate="print"/>
          <a:srcRect/>
          <a:stretch>
            <a:fillRect/>
          </a:stretch>
        </p:blipFill>
        <p:spPr bwMode="auto">
          <a:xfrm>
            <a:off x="0" y="2214554"/>
            <a:ext cx="9055858" cy="2500330"/>
          </a:xfrm>
          <a:prstGeom prst="rect">
            <a:avLst/>
          </a:prstGeom>
          <a:noFill/>
          <a:ln w="9525">
            <a:noFill/>
            <a:miter lim="800000"/>
            <a:headEnd/>
            <a:tailEnd/>
          </a:ln>
        </p:spPr>
      </p:pic>
      <p:sp>
        <p:nvSpPr>
          <p:cNvPr id="7" name="ZoneTexte 6"/>
          <p:cNvSpPr txBox="1"/>
          <p:nvPr/>
        </p:nvSpPr>
        <p:spPr>
          <a:xfrm>
            <a:off x="2643174" y="5214950"/>
            <a:ext cx="3591689" cy="369332"/>
          </a:xfrm>
          <a:prstGeom prst="rect">
            <a:avLst/>
          </a:prstGeom>
          <a:noFill/>
        </p:spPr>
        <p:txBody>
          <a:bodyPr wrap="none" rtlCol="0">
            <a:spAutoFit/>
          </a:bodyPr>
          <a:lstStyle/>
          <a:p>
            <a:r>
              <a:rPr lang="fr-FR" dirty="0" smtClean="0"/>
              <a:t>Reconstruction abdomen : IRCAD</a:t>
            </a:r>
            <a:endParaRPr lang="fr-FR" dirty="0"/>
          </a:p>
        </p:txBody>
      </p:sp>
      <p:sp>
        <p:nvSpPr>
          <p:cNvPr id="8" name="Rectangle 7"/>
          <p:cNvSpPr/>
          <p:nvPr/>
        </p:nvSpPr>
        <p:spPr>
          <a:xfrm>
            <a:off x="2571736" y="1928802"/>
            <a:ext cx="6572264" cy="3071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stratégie médicale</a:t>
            </a:r>
            <a:endParaRPr lang="fr-FR" dirty="0"/>
          </a:p>
        </p:txBody>
      </p:sp>
      <p:sp>
        <p:nvSpPr>
          <p:cNvPr id="3" name="Espace réservé du pied de page 2"/>
          <p:cNvSpPr>
            <a:spLocks noGrp="1"/>
          </p:cNvSpPr>
          <p:nvPr>
            <p:ph type="ftr" sz="quarter" idx="10"/>
          </p:nvPr>
        </p:nvSpPr>
        <p:spPr/>
        <p:txBody>
          <a:bodyPr/>
          <a:lstStyle/>
          <a:p>
            <a:r>
              <a:rPr lang="fr-FR" smtClean="0"/>
              <a:t>Traitement images médicales - Jean-Paul ARMSPACH Master IRIV 2013-2014</a:t>
            </a:r>
            <a:endParaRPr lang="fr-FR"/>
          </a:p>
        </p:txBody>
      </p:sp>
      <p:sp>
        <p:nvSpPr>
          <p:cNvPr id="4" name="Rectangle 6"/>
          <p:cNvSpPr>
            <a:spLocks noChangeArrowheads="1"/>
          </p:cNvSpPr>
          <p:nvPr/>
        </p:nvSpPr>
        <p:spPr bwMode="auto">
          <a:xfrm>
            <a:off x="1331913" y="714356"/>
            <a:ext cx="7812087" cy="433388"/>
          </a:xfrm>
          <a:prstGeom prst="rect">
            <a:avLst/>
          </a:prstGeom>
          <a:noFill/>
          <a:ln w="9525" algn="ctr">
            <a:noFill/>
            <a:miter lim="800000"/>
            <a:headEnd/>
            <a:tailEnd/>
          </a:ln>
          <a:effectLst/>
        </p:spPr>
        <p:txBody>
          <a:bodyPr anchor="b"/>
          <a:lstStyle/>
          <a:p>
            <a:pPr>
              <a:lnSpc>
                <a:spcPct val="80000"/>
              </a:lnSpc>
            </a:pPr>
            <a:r>
              <a:rPr lang="fr-FR" sz="2800" dirty="0">
                <a:solidFill>
                  <a:schemeClr val="tx2"/>
                </a:solidFill>
              </a:rPr>
              <a:t>L’image </a:t>
            </a:r>
            <a:r>
              <a:rPr lang="fr-FR" sz="2800" dirty="0" smtClean="0">
                <a:solidFill>
                  <a:schemeClr val="tx2"/>
                </a:solidFill>
              </a:rPr>
              <a:t>médicale : reconstruction</a:t>
            </a:r>
            <a:endParaRPr lang="fr-FR" sz="2800"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8689</TotalTime>
  <Words>6623</Words>
  <Application>Microsoft Office PowerPoint</Application>
  <PresentationFormat>Affichage à l'écran (4:3)</PresentationFormat>
  <Paragraphs>954</Paragraphs>
  <Slides>79</Slides>
  <Notes>67</Notes>
  <HiddenSlides>9</HiddenSlides>
  <MMClips>5</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79</vt:i4>
      </vt:variant>
    </vt:vector>
  </HeadingPairs>
  <TitlesOfParts>
    <vt:vector size="86" baseType="lpstr">
      <vt:lpstr>Arial</vt:lpstr>
      <vt:lpstr>Symbol</vt:lpstr>
      <vt:lpstr>Tahoma</vt:lpstr>
      <vt:lpstr>Times New Roman</vt:lpstr>
      <vt:lpstr>Wingdings</vt:lpstr>
      <vt:lpstr>Blends</vt:lpstr>
      <vt:lpstr>Document</vt:lpstr>
      <vt:lpstr>Traitement des Images Médicales</vt:lpstr>
      <vt:lpstr>Traitement des Images Médicales</vt:lpstr>
      <vt:lpstr>Traitement des Images Médicales</vt:lpstr>
      <vt:lpstr>Traitement des images médicales</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La stratégie médicale</vt:lpstr>
      <vt:lpstr>L’image médicale dans le diagnostic</vt:lpstr>
      <vt:lpstr>L’image médicale dans le diagnostic</vt:lpstr>
      <vt:lpstr>L’image médicale dans le diagnostic</vt:lpstr>
      <vt:lpstr>L’image médicale dans le diagnostic</vt:lpstr>
      <vt:lpstr>L’image médicale dans la thérapie</vt:lpstr>
      <vt:lpstr>L’image médicale dans la thérapie</vt:lpstr>
      <vt:lpstr>L’image médicale dans la thérapie</vt:lpstr>
      <vt:lpstr>L’image médicale dans le pronostic</vt:lpstr>
      <vt:lpstr>L’image médicale</vt:lpstr>
      <vt:lpstr>L’image médicale</vt:lpstr>
      <vt:lpstr>L’image médicale</vt:lpstr>
      <vt:lpstr>L’image médicale</vt:lpstr>
      <vt:lpstr>Présentation PowerPoint</vt:lpstr>
      <vt:lpstr>L’image médicale </vt:lpstr>
      <vt:lpstr>L’image médicale </vt:lpstr>
      <vt:lpstr>L’image médicale </vt:lpstr>
      <vt:lpstr>L’image médicale</vt:lpstr>
      <vt:lpstr>L’image médicale</vt:lpstr>
      <vt:lpstr>L’image médicale</vt:lpstr>
      <vt:lpstr>L’image médicale</vt:lpstr>
      <vt:lpstr>L’image médicale </vt:lpstr>
      <vt:lpstr>L’image médicale</vt:lpstr>
      <vt:lpstr>L’image médicale</vt:lpstr>
      <vt:lpstr>L’image médicale</vt:lpstr>
      <vt:lpstr>L’image médicale</vt:lpstr>
      <vt:lpstr>L’image médicale IRM</vt:lpstr>
      <vt:lpstr>L’image médicale IRM</vt:lpstr>
      <vt:lpstr>Fin cours 1 : 2011, 2013</vt:lpstr>
      <vt:lpstr>Bibliographie</vt:lpstr>
      <vt:lpstr>L’image médicale </vt:lpstr>
      <vt:lpstr>L’image médicale</vt:lpstr>
      <vt:lpstr>L’image médicale IRM</vt:lpstr>
      <vt:lpstr>L’image médicale IRM</vt:lpstr>
      <vt:lpstr>L’image médicale IRM</vt:lpstr>
      <vt:lpstr>Fin cours 2012</vt:lpstr>
      <vt:lpstr>L’image médicale </vt:lpstr>
      <vt:lpstr>L’image médicale IRM</vt:lpstr>
      <vt:lpstr>L’image médicale IRM</vt:lpstr>
      <vt:lpstr>L’image médicale IRM</vt:lpstr>
      <vt:lpstr>L’image médicale IRM</vt:lpstr>
      <vt:lpstr>L’image médicale IRM</vt:lpstr>
      <vt:lpstr>Fin cours 1 2010</vt:lpstr>
      <vt:lpstr>L’image médicale</vt:lpstr>
      <vt:lpstr>L’image médicale </vt:lpstr>
      <vt:lpstr>L’image médicale </vt:lpstr>
      <vt:lpstr>L’image médicale </vt:lpstr>
      <vt:lpstr>L’image médicale </vt:lpstr>
      <vt:lpstr>L’image médicale</vt:lpstr>
      <vt:lpstr>Présentation PowerPoint</vt:lpstr>
      <vt:lpstr>L’image médicale</vt:lpstr>
      <vt:lpstr>L’image médicale</vt:lpstr>
      <vt:lpstr>L’image médicale </vt:lpstr>
      <vt:lpstr>L’image médicale</vt:lpstr>
      <vt:lpstr>L’image médicale</vt:lpstr>
      <vt:lpstr>L’image médicale</vt:lpstr>
      <vt:lpstr>L’image médicale</vt:lpstr>
      <vt:lpstr>L’image médicale</vt:lpstr>
      <vt:lpstr>²</vt:lpstr>
      <vt:lpstr>L’image médicale</vt:lpstr>
    </vt:vector>
  </TitlesOfParts>
  <Company> IPB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Traitement images médicales</dc:title>
  <dc:creator>armspach</dc:creator>
  <cp:lastModifiedBy>armspach</cp:lastModifiedBy>
  <cp:revision>552</cp:revision>
  <cp:lastPrinted>1601-01-01T00:00:00Z</cp:lastPrinted>
  <dcterms:created xsi:type="dcterms:W3CDTF">2005-04-26T09:49:21Z</dcterms:created>
  <dcterms:modified xsi:type="dcterms:W3CDTF">2014-08-25T11:44:39Z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