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0" r:id="rId1"/>
    <p:sldMasterId id="2147483694" r:id="rId2"/>
    <p:sldMasterId id="2147483682" r:id="rId3"/>
  </p:sldMasterIdLst>
  <p:notesMasterIdLst>
    <p:notesMasterId r:id="rId23"/>
  </p:notesMasterIdLst>
  <p:sldIdLst>
    <p:sldId id="256" r:id="rId4"/>
    <p:sldId id="546" r:id="rId5"/>
    <p:sldId id="552" r:id="rId6"/>
    <p:sldId id="384" r:id="rId7"/>
    <p:sldId id="500" r:id="rId8"/>
    <p:sldId id="548" r:id="rId9"/>
    <p:sldId id="530" r:id="rId10"/>
    <p:sldId id="547" r:id="rId11"/>
    <p:sldId id="534" r:id="rId12"/>
    <p:sldId id="536" r:id="rId13"/>
    <p:sldId id="538" r:id="rId14"/>
    <p:sldId id="540" r:id="rId15"/>
    <p:sldId id="542" r:id="rId16"/>
    <p:sldId id="543" r:id="rId17"/>
    <p:sldId id="544" r:id="rId18"/>
    <p:sldId id="545" r:id="rId19"/>
    <p:sldId id="519" r:id="rId20"/>
    <p:sldId id="495" r:id="rId21"/>
    <p:sldId id="551" r:id="rId22"/>
  </p:sldIdLst>
  <p:sldSz cx="9144000" cy="6858000" type="screen4x3"/>
  <p:notesSz cx="6648450" cy="9805988"/>
  <p:defaultTextStyle>
    <a:defPPr>
      <a:defRPr lang="fr-FR"/>
    </a:defPPr>
    <a:lvl1pPr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NyHuGHCAc7cbKHoZWJtB1w==" hashData="gFkNloqY5Zmw7R3SmvDFILKT8g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FF00"/>
    <a:srgbClr val="FFFFFF"/>
    <a:srgbClr val="33CC33"/>
    <a:srgbClr val="CC3300"/>
    <a:srgbClr val="CCECFF"/>
    <a:srgbClr val="663300"/>
    <a:srgbClr val="666633"/>
  </p:clrMru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1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-258" y="-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28"/>
    </p:cViewPr>
  </p:sorterViewPr>
  <p:notesViewPr>
    <p:cSldViewPr>
      <p:cViewPr varScale="1">
        <p:scale>
          <a:sx n="75" d="100"/>
          <a:sy n="75" d="100"/>
        </p:scale>
        <p:origin x="-2136" y="-84"/>
      </p:cViewPr>
      <p:guideLst>
        <p:guide orient="horz" pos="3088"/>
        <p:guide pos="209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735013"/>
            <a:ext cx="4903788" cy="3678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57725"/>
            <a:ext cx="48768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15450"/>
            <a:ext cx="28813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315450"/>
            <a:ext cx="288131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6E21AD9-08D8-40A6-8B02-47D6B85177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977A8-9A60-4DB6-972D-27654C40A4C4}" type="slidenum">
              <a:rPr lang="fr-FR" smtClean="0"/>
              <a:pPr/>
              <a:t>1</a:t>
            </a:fld>
            <a:endParaRPr lang="fr-FR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E59A4-537D-4C77-917D-D094B459910A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E59A4-537D-4C77-917D-D094B459910A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E59A4-537D-4C77-917D-D094B459910A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 ne </a:t>
            </a:r>
            <a:r>
              <a:rPr lang="en-US" dirty="0" err="1" smtClean="0"/>
              <a:t>guarde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E21AD9-08D8-40A6-8B02-47D6B85177E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FB258CA-A886-428C-98AA-F831388CC79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557F2A-41A9-42D6-BBF6-88DEEECA85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3393A7E-87B8-4E6D-8136-BFDBAFD36CA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40080" indent="-571500">
              <a:buFont typeface="+mj-lt"/>
              <a:buAutoNum type="arabicPeriod"/>
              <a:defRPr/>
            </a:lvl1pPr>
            <a:lvl2pPr marL="1080000">
              <a:buClr>
                <a:schemeClr val="tx1"/>
              </a:buClr>
              <a:buFont typeface="Wingdings" pitchFamily="2" charset="2"/>
              <a:buChar char="ü"/>
              <a:defRPr/>
            </a:lvl2pPr>
            <a:lvl3pPr marL="1440000">
              <a:buClr>
                <a:schemeClr val="tx1"/>
              </a:buClr>
              <a:buFont typeface="Wingdings" pitchFamily="2" charset="2"/>
              <a:buChar char="§"/>
              <a:defRPr/>
            </a:lvl3pPr>
            <a:extLst/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F3A4BC4-D503-4EAA-A081-1D04243707B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EE3C2D-E6AC-497A-9926-58B9A9308E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47CEFC9-02F5-434E-992A-1302B2037B8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D3F42E9-6EB4-4F10-AF15-B246324CA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0061B0-306E-4700-A08C-6812A3D1C2C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>
              <a:defRPr/>
            </a:pPr>
            <a:r>
              <a:rPr lang="fr-FR" dirty="0" smtClean="0"/>
              <a:t>07 avril 2011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07504" y="6416675"/>
            <a:ext cx="6369496" cy="365125"/>
          </a:xfrm>
        </p:spPr>
        <p:txBody>
          <a:bodyPr/>
          <a:lstStyle>
            <a:extLst/>
          </a:lstStyle>
          <a:p>
            <a:pPr algn="l">
              <a:defRPr/>
            </a:pPr>
            <a:r>
              <a:rPr lang="fr-FR" dirty="0" smtClean="0"/>
              <a:t>Patrick Poulet, RITS 2011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E67513-6034-4079-B1DC-4668D1506B1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C597BE-BF92-442E-849D-55C3985C6E2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7C3CC81F-F72E-40F6-AA73-A9CB62FFF8E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B445532-475E-42A7-975F-A359F1B1838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5BFD-98DC-4084-AF34-DB3E15EF401A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A706E-5EBA-405D-BEDF-51D6723E411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Bookman Old Style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EA48-A9EC-4776-9F8E-983BC1A4034E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537FC-41E8-4206-9D03-C6EC68625E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oulet.IPBRECH.000\Mes%20documents\Recherche\R&#233;dactions\Congr&#232;s%202011\GDR%20ImagIv\video3.mpeg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file:///C:\Documents%20and%20Settings\Poulet.IPBRECH.000\Mes%20documents\Recherche\R&#233;dactions\Congr&#232;s%202011\GDR%20ImagIv\movie_diff_005_temps.wmv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11560" y="2348880"/>
            <a:ext cx="83529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SPIRIT: a time-gated near infrared spectroscopic imaging system for brain activation studies.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6371" y="632042"/>
            <a:ext cx="89033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DS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32042"/>
            <a:ext cx="143773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NRS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762" y="632042"/>
            <a:ext cx="7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Logo LIN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116632"/>
            <a:ext cx="1368000" cy="1750820"/>
          </a:xfrm>
          <a:prstGeom prst="rect">
            <a:avLst/>
          </a:prstGeom>
        </p:spPr>
      </p:pic>
      <p:graphicFrame>
        <p:nvGraphicFramePr>
          <p:cNvPr id="20896" name="Object 416"/>
          <p:cNvGraphicFramePr>
            <a:graphicFrameLocks noChangeAspect="1"/>
          </p:cNvGraphicFramePr>
          <p:nvPr/>
        </p:nvGraphicFramePr>
        <p:xfrm>
          <a:off x="2369153" y="579219"/>
          <a:ext cx="1800000" cy="825647"/>
        </p:xfrm>
        <a:graphic>
          <a:graphicData uri="http://schemas.openxmlformats.org/presentationml/2006/ole">
            <p:oleObj spid="_x0000_s47105" name="Image bitmap" r:id="rId8" imgW="1724266" imgH="790476" progId="PBrush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935596" y="515719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1) Laboratoire d’Imagerie et de Neurosciences Cognitives,</a:t>
            </a:r>
          </a:p>
          <a:p>
            <a:pPr algn="ctr">
              <a:spcAft>
                <a:spcPts val="1200"/>
              </a:spcAft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2) Institut d’Electronique du Solide et des Systèmes,</a:t>
            </a:r>
          </a:p>
          <a:p>
            <a:pPr algn="ctr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Université de Strasbourg, CNRS.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827584" y="455151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u="sng" dirty="0" smtClean="0">
                <a:latin typeface="Times New Roman" pitchFamily="18" charset="0"/>
                <a:cs typeface="Times New Roman" pitchFamily="18" charset="0"/>
              </a:rPr>
              <a:t>F. Nouizi</a:t>
            </a:r>
            <a:r>
              <a:rPr lang="en-GB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, B. Dubois</a:t>
            </a:r>
            <a:r>
              <a:rPr lang="en-GB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, W. Uhring</a:t>
            </a:r>
            <a:r>
              <a:rPr lang="en-GB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, P. Poulet</a:t>
            </a:r>
            <a:r>
              <a:rPr lang="en-GB" sz="2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fr-FR" sz="2400" baseline="30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Human optical head phantom (1/3)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412776"/>
            <a:ext cx="8496944" cy="576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Brainweb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database 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11560" y="1988841"/>
            <a:ext cx="5544616" cy="129614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Head divided in 11 classes</a:t>
            </a: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Each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voxel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11 probability coefficients</a:t>
            </a: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appartenance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 a given class)</a:t>
            </a: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 descr="rot3d_brainweb_mua_690_10.gi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340768"/>
            <a:ext cx="2592288" cy="2072258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95536" y="3501008"/>
            <a:ext cx="8568952" cy="3024336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fr-F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… 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the </a:t>
            </a: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optical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phantom</a:t>
            </a:r>
            <a:endParaRPr kumimoji="0" lang="fr-F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fr-FR" sz="3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Tissues </a:t>
            </a:r>
            <a:r>
              <a:rPr lang="fr-FR" sz="2900" dirty="0" err="1" smtClean="0">
                <a:latin typeface="Times New Roman" pitchFamily="18" charset="0"/>
                <a:cs typeface="Times New Roman" pitchFamily="18" charset="0"/>
              </a:rPr>
              <a:t>grouped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kumimoji="0" lang="fr-FR" sz="2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classes </a:t>
            </a:r>
            <a:endParaRPr kumimoji="0" lang="fr-FR" sz="3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Skin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(skin, fat, muscle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connective tissue)</a:t>
            </a: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Skull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(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bone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and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bone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marrow</a:t>
            </a:r>
            <a:r>
              <a:rPr kumimoji="0" lang="fr-F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CSF and dura</a:t>
            </a: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Gray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Matter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White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Matter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Vessels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982800" lvl="1" indent="-22860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fr-FR" sz="29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900" dirty="0" err="1" smtClean="0">
                <a:latin typeface="Times New Roman" pitchFamily="18" charset="0"/>
                <a:cs typeface="Times New Roman" pitchFamily="18" charset="0"/>
              </a:rPr>
              <a:t>available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 absorption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µ</a:t>
            </a:r>
            <a:r>
              <a:rPr lang="fr-FR" sz="32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 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fr-FR" sz="2900" dirty="0" err="1" smtClean="0">
                <a:latin typeface="Times New Roman" pitchFamily="18" charset="0"/>
                <a:cs typeface="Times New Roman" pitchFamily="18" charset="0"/>
              </a:rPr>
              <a:t>scattering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µ</a:t>
            </a:r>
            <a:r>
              <a:rPr lang="fr-FR" sz="32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</a:t>
            </a:r>
            <a:r>
              <a:rPr lang="fr-FR" sz="32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fr-FR" sz="2900" dirty="0" err="1" smtClean="0">
                <a:latin typeface="Times New Roman" pitchFamily="18" charset="0"/>
                <a:cs typeface="Times New Roman" pitchFamily="18" charset="0"/>
              </a:rPr>
              <a:t>properties</a:t>
            </a:r>
            <a:r>
              <a:rPr lang="fr-FR" sz="2900" dirty="0" smtClean="0">
                <a:latin typeface="Times New Roman" pitchFamily="18" charset="0"/>
                <a:cs typeface="Times New Roman" pitchFamily="18" charset="0"/>
              </a:rPr>
              <a:t> in the NIR</a:t>
            </a:r>
            <a:endParaRPr kumimoji="0" lang="fr-FR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27784" y="64891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B. Aubert-Broche, et al,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Neuroimage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2006.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 11" descr="rot3d_brainweb_sub__gm.g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5490" y="3356992"/>
            <a:ext cx="2592000" cy="2080260"/>
          </a:xfrm>
          <a:prstGeom prst="rect">
            <a:avLst/>
          </a:prstGeom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8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1988840"/>
            <a:ext cx="5832648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ü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67544" y="1124744"/>
            <a:ext cx="822960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en-US" sz="2800" b="0" i="0" u="sng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Optical properties at 800 nm: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from </a:t>
            </a:r>
            <a:r>
              <a:rPr kumimoji="0" 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litterature</a:t>
            </a: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data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Human optical head phantom (2/3)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9552" y="5373216"/>
            <a:ext cx="8280920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lvl="0" indent="-571500" algn="l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Simulation of brain activation</a:t>
            </a:r>
          </a:p>
          <a:p>
            <a:pPr marL="640080" lvl="0" indent="-571500" algn="l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10%  increase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µ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(0.04 mm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in an area of the prefrontal cortex (GM)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 13" descr="im3d_brainweb_mua_690_xy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44824"/>
            <a:ext cx="3539194" cy="2509598"/>
          </a:xfrm>
          <a:prstGeom prst="rect">
            <a:avLst/>
          </a:prstGeom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5040560" cy="245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5508104" y="436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3D µ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481066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lvl="0" indent="-571500" algn="l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activation          CBF           CBV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µ</a:t>
            </a:r>
            <a:r>
              <a:rPr lang="fr-FR" sz="28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5" name="Flèche droite 14"/>
          <p:cNvSpPr/>
          <p:nvPr/>
        </p:nvSpPr>
        <p:spPr>
          <a:xfrm>
            <a:off x="3131840" y="499351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 droite 16"/>
          <p:cNvSpPr/>
          <p:nvPr/>
        </p:nvSpPr>
        <p:spPr>
          <a:xfrm>
            <a:off x="4827352" y="499351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 droite 17"/>
          <p:cNvSpPr/>
          <p:nvPr/>
        </p:nvSpPr>
        <p:spPr>
          <a:xfrm>
            <a:off x="6506384" y="499351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4572000" y="4967340"/>
            <a:ext cx="0" cy="26836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6300192" y="4967340"/>
            <a:ext cx="0" cy="26836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7462152" y="4967340"/>
            <a:ext cx="0" cy="26836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9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611560" y="4581128"/>
            <a:ext cx="4248472" cy="1944216"/>
          </a:xfrm>
          <a:noFill/>
          <a:ln w="25400">
            <a:noFill/>
          </a:ln>
        </p:spPr>
        <p:txBody>
          <a:bodyPr lIns="0" tIns="0" rIns="0" bIns="0"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a	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             µ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spcBef>
                <a:spcPts val="0"/>
              </a:spcBef>
              <a:buNone/>
            </a:pP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rest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activated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			    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 not </a:t>
            </a:r>
            <a:r>
              <a:rPr lang="fr-FR" sz="1800" dirty="0" err="1" smtClean="0">
                <a:latin typeface="Times New Roman" pitchFamily="18" charset="0"/>
                <a:cs typeface="Times New Roman" pitchFamily="18" charset="0"/>
              </a:rPr>
              <a:t>respected</a:t>
            </a:r>
            <a:r>
              <a:rPr lang="fr-FR" sz="1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			              µ’</a:t>
            </a:r>
            <a:r>
              <a:rPr lang="fr-FR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1988840"/>
            <a:ext cx="5832648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440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0800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Char char="ü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67544" y="1124744"/>
            <a:ext cx="8229600" cy="5589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kumimoji="0" lang="fr-F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lang="fr-FR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kumimoji="0" lang="fr-F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lang="fr-FR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kumimoji="0" lang="fr-F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kumimoji="0" lang="fr-F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077" y="1196754"/>
            <a:ext cx="3576923" cy="277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1451" y="4046744"/>
            <a:ext cx="3465005" cy="276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Optical head phantom (3/3)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975" y="1189188"/>
            <a:ext cx="3469481" cy="281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rot="10800000" flipH="1">
            <a:off x="611560" y="5661248"/>
            <a:ext cx="4248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16200000" flipH="1">
            <a:off x="1655676" y="5625244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115616" y="40770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2D µ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horizontal slice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676456" y="6381328"/>
            <a:ext cx="46754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10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SPIRIT simulations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95536" y="1196753"/>
            <a:ext cx="7859216" cy="504055"/>
          </a:xfrm>
        </p:spPr>
        <p:txBody>
          <a:bodyPr>
            <a:normAutofit/>
          </a:bodyPr>
          <a:lstStyle/>
          <a:p>
            <a:pPr marL="540000" lvl="1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Illuminated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area: Ø = 50 mm, in front of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activated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cortex </a:t>
            </a:r>
          </a:p>
          <a:p>
            <a:pPr lvl="1">
              <a:buNone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433" y="1920602"/>
            <a:ext cx="352958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11560" y="491900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Photon propagation:</a:t>
            </a:r>
          </a:p>
          <a:p>
            <a:pPr marL="0" lvl="1"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- time-dependent diffusion equation solved by FEM         </a:t>
            </a:r>
            <a:r>
              <a:rPr lang="el-GR" sz="2400" dirty="0" smtClean="0">
                <a:latin typeface="Times New Roman"/>
                <a:cs typeface="Times New Roman"/>
              </a:rPr>
              <a:t>Φ</a:t>
            </a:r>
            <a:r>
              <a:rPr lang="fr-FR" sz="2400" dirty="0" smtClean="0">
                <a:latin typeface="Times New Roman"/>
                <a:cs typeface="Times New Roman"/>
              </a:rPr>
              <a:t>(</a:t>
            </a:r>
            <a:r>
              <a:rPr lang="fr-FR" sz="2400" dirty="0" err="1" smtClean="0">
                <a:latin typeface="Times New Roman"/>
                <a:cs typeface="Times New Roman"/>
              </a:rPr>
              <a:t>x,t</a:t>
            </a:r>
            <a:r>
              <a:rPr lang="fr-FR" sz="2400" dirty="0" smtClean="0">
                <a:latin typeface="Times New Roman"/>
                <a:cs typeface="Times New Roman"/>
              </a:rPr>
              <a:t>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- computation volume 100x100x60 mm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- mesh with 98489 nodes, time step 10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8532440" y="6381328"/>
            <a:ext cx="57606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11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5" name="Image 14" descr="tete_coms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3264" y="1925797"/>
            <a:ext cx="2809136" cy="2880000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7506398" y="5463154"/>
            <a:ext cx="360040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87256"/>
            <a:ext cx="4392488" cy="30335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871538" y="1025841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SPIRIT simulations results (1/2)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8676456" y="6399280"/>
            <a:ext cx="57606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12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00192" y="5621178"/>
            <a:ext cx="168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l-GR" sz="2000" dirty="0" smtClean="0">
                <a:latin typeface="Times New Roman"/>
                <a:cs typeface="Times New Roman"/>
              </a:rPr>
              <a:t>Φ</a:t>
            </a:r>
            <a:r>
              <a:rPr lang="fr-FR" sz="2000" baseline="-25000" dirty="0" err="1" smtClean="0">
                <a:latin typeface="Times New Roman"/>
                <a:cs typeface="Times New Roman"/>
              </a:rPr>
              <a:t>rest</a:t>
            </a:r>
            <a:r>
              <a:rPr lang="fr-FR" sz="2000" baseline="-25000" dirty="0" smtClean="0">
                <a:latin typeface="Times New Roman"/>
                <a:cs typeface="Times New Roman"/>
              </a:rPr>
              <a:t> </a:t>
            </a:r>
            <a:r>
              <a:rPr lang="fr-FR" sz="2000" dirty="0" smtClean="0">
                <a:latin typeface="Times New Roman"/>
                <a:cs typeface="Times New Roman"/>
              </a:rPr>
              <a:t>-</a:t>
            </a:r>
            <a:r>
              <a:rPr lang="el-GR" sz="2000" dirty="0" smtClean="0">
                <a:latin typeface="Times New Roman"/>
                <a:cs typeface="Times New Roman"/>
              </a:rPr>
              <a:t> Φ</a:t>
            </a:r>
            <a:r>
              <a:rPr lang="fr-FR" sz="2000" baseline="-25000" dirty="0" smtClean="0">
                <a:latin typeface="Times New Roman"/>
                <a:cs typeface="Times New Roman"/>
              </a:rPr>
              <a:t>activation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27784" y="1516722"/>
            <a:ext cx="4392488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Maximal difference at 710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56211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Temporal profiles at point x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2644850" y="2708920"/>
            <a:ext cx="2143174" cy="923330"/>
            <a:chOff x="1780754" y="3852371"/>
            <a:chExt cx="2143174" cy="923330"/>
          </a:xfrm>
        </p:grpSpPr>
        <p:sp>
          <p:nvSpPr>
            <p:cNvPr id="19" name="ZoneTexte 18"/>
            <p:cNvSpPr txBox="1"/>
            <p:nvPr/>
          </p:nvSpPr>
          <p:spPr>
            <a:xfrm>
              <a:off x="2096257" y="3852371"/>
              <a:ext cx="18276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l-G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fr-FR" baseline="-250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rest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fr-FR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x,t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l"/>
              <a:r>
                <a:rPr lang="el-G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fr-FR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activation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fr-FR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x,t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l"/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fr-FR" baseline="30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l-G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fr-FR" baseline="-250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rest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l-G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fr-FR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activation</a:t>
              </a:r>
              <a:r>
                <a:rPr lang="fr-FR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1780754" y="4058854"/>
              <a:ext cx="33842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10800000">
              <a:off x="1780754" y="4328956"/>
              <a:ext cx="338458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780754" y="4599058"/>
              <a:ext cx="33842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droit 32"/>
          <p:cNvCxnSpPr/>
          <p:nvPr/>
        </p:nvCxnSpPr>
        <p:spPr>
          <a:xfrm>
            <a:off x="1592777" y="3010788"/>
            <a:ext cx="0" cy="2232000"/>
          </a:xfrm>
          <a:prstGeom prst="line">
            <a:avLst/>
          </a:pr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video3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04048" y="2564904"/>
            <a:ext cx="4026715" cy="308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179512" y="1224136"/>
            <a:ext cx="8856984" cy="47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79388" lvl="0" algn="l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Differences (rest – activated) of photon density maps summed up on 200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periods</a:t>
            </a:r>
            <a:endParaRPr kumimoji="0" lang="en-US" sz="20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5536" y="6021288"/>
            <a:ext cx="8136904" cy="864096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Maximal difference in the 600-800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period, equal to 0.45 % of the photon density at 710 ps.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SPIRIT simulations results (2/2)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8685421" y="6453336"/>
            <a:ext cx="57606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13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7" name="Image 16" descr="img200-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772816"/>
            <a:ext cx="2275731" cy="1800000"/>
          </a:xfrm>
          <a:prstGeom prst="rect">
            <a:avLst/>
          </a:prstGeom>
        </p:spPr>
      </p:pic>
      <p:pic>
        <p:nvPicPr>
          <p:cNvPr id="19" name="Image 18" descr="img400-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581" y="1772816"/>
            <a:ext cx="2275731" cy="1800000"/>
          </a:xfrm>
          <a:prstGeom prst="rect">
            <a:avLst/>
          </a:prstGeom>
        </p:spPr>
      </p:pic>
      <p:pic>
        <p:nvPicPr>
          <p:cNvPr id="20" name="Image 19" descr="img600-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6669" y="1772816"/>
            <a:ext cx="2275731" cy="1800000"/>
          </a:xfrm>
          <a:prstGeom prst="rect">
            <a:avLst/>
          </a:prstGeom>
        </p:spPr>
      </p:pic>
      <p:pic>
        <p:nvPicPr>
          <p:cNvPr id="21" name="Image 20" descr="img800-1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924347"/>
            <a:ext cx="2275731" cy="1800000"/>
          </a:xfrm>
          <a:prstGeom prst="rect">
            <a:avLst/>
          </a:prstGeom>
        </p:spPr>
      </p:pic>
      <p:pic>
        <p:nvPicPr>
          <p:cNvPr id="22" name="Image 21" descr="img1000-12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3924347"/>
            <a:ext cx="2275731" cy="1800000"/>
          </a:xfrm>
          <a:prstGeom prst="rect">
            <a:avLst/>
          </a:prstGeom>
        </p:spPr>
      </p:pic>
      <p:pic>
        <p:nvPicPr>
          <p:cNvPr id="23" name="Image 22" descr="img1200-14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96669" y="3924347"/>
            <a:ext cx="2275731" cy="18000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300192" y="349229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600-800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851920" y="35010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400-600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23928" y="56612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1000-1200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300192" y="56612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1200-1400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331640" y="56612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800-1000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331640" y="35010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200-400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684688"/>
          </a:xfrm>
        </p:spPr>
        <p:txBody>
          <a:bodyPr/>
          <a:lstStyle/>
          <a:p>
            <a:pPr algn="ctr"/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Discussion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5328592"/>
          </a:xfrm>
        </p:spPr>
        <p:txBody>
          <a:bodyPr>
            <a:normAutofit/>
          </a:bodyPr>
          <a:lstStyle/>
          <a:p>
            <a:pPr marL="88900" lvl="0" indent="-20638" algn="just">
              <a:spcBef>
                <a:spcPts val="1800"/>
              </a:spcBef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Detection feasibility of cortical activation on humans with the SPIRIT system:</a:t>
            </a:r>
          </a:p>
          <a:p>
            <a:pPr marL="396000" lvl="0" algn="just">
              <a:spcBef>
                <a:spcPts val="1800"/>
              </a:spcBef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Calibration of simulation results with experimental data</a:t>
            </a:r>
          </a:p>
          <a:p>
            <a:pPr marL="720000" lvl="1" algn="just">
              <a:spcBef>
                <a:spcPts val="60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Mean power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 pulse repetition rate 40 MHz: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photons/pulse</a:t>
            </a:r>
          </a:p>
          <a:p>
            <a:pPr marL="720000" lvl="1" algn="just">
              <a:spcBef>
                <a:spcPts val="60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Output flow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Brainweb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phantom at 800 nm): 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photons/(s.mm²)  on the forehead in the 600 - 800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period.</a:t>
            </a:r>
          </a:p>
          <a:p>
            <a:pPr marL="720000" lvl="1" algn="just">
              <a:spcBef>
                <a:spcPts val="60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0.38% contrast requires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photons on the photocathode </a:t>
            </a:r>
          </a:p>
          <a:p>
            <a:pPr marL="360000" lvl="1" algn="just">
              <a:spcBef>
                <a:spcPts val="1800"/>
              </a:spcBef>
              <a:buNone/>
            </a:pPr>
            <a:r>
              <a:rPr lang="en-US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Contrast / Noise ratio = 1 will be obtained in a 100 ms acquisition with a spatial resolution of 1 mm²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532440" y="6381328"/>
            <a:ext cx="57606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14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628800"/>
            <a:ext cx="8604448" cy="2376264"/>
          </a:xfrm>
        </p:spPr>
        <p:txBody>
          <a:bodyPr>
            <a:noAutofit/>
          </a:bodyPr>
          <a:lstStyle/>
          <a:p>
            <a:pPr marL="0" indent="0">
              <a:lnSpc>
                <a:spcPct val="2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Olfactory cortex activity in newborn receiving odor stimuli </a:t>
            </a:r>
          </a:p>
          <a:p>
            <a:pPr marL="0" lvl="1" indent="0">
              <a:lnSpc>
                <a:spcPct val="2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Early diagnosis of the Alzheimer’s disease</a:t>
            </a:r>
          </a:p>
          <a:p>
            <a:pPr marL="0" indent="0">
              <a:lnSpc>
                <a:spcPct val="2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Fluorescence Imaging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871538" y="112474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99592" y="332656"/>
            <a:ext cx="7772400" cy="6846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Planned clinical applications</a:t>
            </a:r>
            <a:endParaRPr kumimoji="0" lang="en-US" sz="3200" b="0" i="0" u="none" strike="noStrike" kern="1200" cap="none" spc="-100" normalizeH="0" baseline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8532440" y="6381328"/>
            <a:ext cx="576064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15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4509120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just">
              <a:spcBef>
                <a:spcPts val="0"/>
              </a:spcBef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SPIRIT diagnosis will be conducted in parallel with neuropsychological testing and other imaging modalities (MRI, PET and SPECT).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470564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SPIRIT </a:t>
            </a:r>
            <a:r>
              <a:rPr lang="fr-F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project</a:t>
            </a:r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financed</a:t>
            </a:r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by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7126" y="4077072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and </a:t>
            </a:r>
            <a:r>
              <a:rPr lang="fr-F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labeled</a:t>
            </a:r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by</a:t>
            </a:r>
          </a:p>
        </p:txBody>
      </p:sp>
      <p:pic>
        <p:nvPicPr>
          <p:cNvPr id="6" name="Image 5" descr="region limousi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1188000" cy="1571811"/>
          </a:xfrm>
          <a:prstGeom prst="rect">
            <a:avLst/>
          </a:prstGeom>
        </p:spPr>
      </p:pic>
      <p:pic>
        <p:nvPicPr>
          <p:cNvPr id="7" name="Image 6" descr="alsace biovall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941168"/>
            <a:ext cx="1296000" cy="1245069"/>
          </a:xfrm>
          <a:prstGeom prst="rect">
            <a:avLst/>
          </a:prstGeom>
        </p:spPr>
      </p:pic>
      <p:pic>
        <p:nvPicPr>
          <p:cNvPr id="9" name="Image 8" descr="dgcis_bleu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628800"/>
            <a:ext cx="2160000" cy="1111050"/>
          </a:xfrm>
          <a:prstGeom prst="rect">
            <a:avLst/>
          </a:prstGeom>
        </p:spPr>
      </p:pic>
      <p:pic>
        <p:nvPicPr>
          <p:cNvPr id="10" name="Image 9" descr="region alsace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3452" y="1628800"/>
            <a:ext cx="1330516" cy="1548000"/>
          </a:xfrm>
          <a:prstGeom prst="rect">
            <a:avLst/>
          </a:prstGeom>
        </p:spPr>
      </p:pic>
      <p:pic>
        <p:nvPicPr>
          <p:cNvPr id="11" name="Image 10" descr="ose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628800"/>
            <a:ext cx="2376000" cy="796077"/>
          </a:xfrm>
          <a:prstGeom prst="rect">
            <a:avLst/>
          </a:prstGeom>
        </p:spPr>
      </p:pic>
      <p:pic>
        <p:nvPicPr>
          <p:cNvPr id="12" name="Image 11" descr="cancer biosante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5085184"/>
            <a:ext cx="1980000" cy="95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6372200" y="2934906"/>
            <a:ext cx="2376264" cy="18722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1630" y="-25643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SPIRIT </a:t>
            </a:r>
            <a:r>
              <a:rPr lang="fr-F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conducted</a:t>
            </a:r>
            <a:r>
              <a:rPr lang="fr-F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by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611560" y="2924944"/>
            <a:ext cx="2963853" cy="25204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560" y="2921456"/>
            <a:ext cx="309721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CCECFF"/>
                </a:solidFill>
                <a:latin typeface="Times New Roman" pitchFamily="18" charset="0"/>
                <a:cs typeface="Times New Roman" pitchFamily="18" charset="0"/>
              </a:rPr>
              <a:t>LINC </a:t>
            </a:r>
          </a:p>
          <a:p>
            <a:pPr algn="ctr"/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Marine Amouroux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Gilberto Diaz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François Xavier Blé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Farouk Nouizi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Renée Chabrier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Patrick Poulet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3779912" y="2924944"/>
            <a:ext cx="2376264" cy="18722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995936" y="3068960"/>
            <a:ext cx="2016224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InEES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800"/>
              </a:spcBef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Benoit Dubois</a:t>
            </a:r>
          </a:p>
          <a:p>
            <a:pPr algn="ctr">
              <a:spcBef>
                <a:spcPts val="0"/>
              </a:spcBef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Wilfried Uhring</a:t>
            </a:r>
          </a:p>
          <a:p>
            <a:pPr algn="ctr">
              <a:spcBef>
                <a:spcPts val="0"/>
              </a:spcBef>
            </a:pP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Virigine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Zint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444208" y="3150930"/>
            <a:ext cx="22322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companies</a:t>
            </a:r>
          </a:p>
          <a:p>
            <a:pPr algn="ctr">
              <a:spcBef>
                <a:spcPts val="1200"/>
              </a:spcBef>
            </a:pP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Photonis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Montena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Telmat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410"/>
          <p:cNvGraphicFramePr>
            <a:graphicFrameLocks noChangeAspect="1"/>
          </p:cNvGraphicFramePr>
          <p:nvPr/>
        </p:nvGraphicFramePr>
        <p:xfrm>
          <a:off x="7236296" y="6103257"/>
          <a:ext cx="880094" cy="756000"/>
        </p:xfrm>
        <a:graphic>
          <a:graphicData uri="http://schemas.openxmlformats.org/presentationml/2006/ole">
            <p:oleObj spid="_x0000_s86018" name="Image bitmap" r:id="rId5" imgW="1695687" imgH="1457143" progId="PBrush">
              <p:embed/>
            </p:oleObj>
          </a:graphicData>
        </a:graphic>
      </p:graphicFrame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951129"/>
            <a:ext cx="2411163" cy="432000"/>
          </a:xfrm>
          <a:prstGeom prst="rect">
            <a:avLst/>
          </a:prstGeom>
          <a:noFill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5" y="5482122"/>
            <a:ext cx="1727754" cy="504000"/>
          </a:xfrm>
          <a:prstGeom prst="rect">
            <a:avLst/>
          </a:prstGeom>
          <a:noFill/>
        </p:spPr>
      </p:pic>
      <p:pic>
        <p:nvPicPr>
          <p:cNvPr id="15" name="Image 14" descr="Ines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2352" y="5013256"/>
            <a:ext cx="1493784" cy="720000"/>
          </a:xfrm>
          <a:prstGeom prst="rect">
            <a:avLst/>
          </a:prstGeom>
        </p:spPr>
      </p:pic>
      <p:pic>
        <p:nvPicPr>
          <p:cNvPr id="18" name="Image 17" descr="Logo LINC compress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5728" y="5661376"/>
            <a:ext cx="900048" cy="1152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915816" y="617749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fr-FR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You 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movie_diff_005_temps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3428901" y="629637"/>
            <a:ext cx="2880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Outlines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90464" y="1772816"/>
            <a:ext cx="6321896" cy="40937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SPIRIT project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Human optical Head Phantom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SPIRIT simulations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Discussion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19138" y="10525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395536" y="285728"/>
            <a:ext cx="8748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Optical properties of tissues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719138" y="10525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67E8B1A-E536-4695-958E-0A523896B080}" type="slidenum">
              <a:rPr lang="fr-FR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568" y="1046262"/>
            <a:ext cx="684076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Definitions: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Absorption coefficient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= 1 / L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mean free path length of absorption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52320" y="1196912"/>
            <a:ext cx="1260000" cy="1440000"/>
          </a:xfrm>
          <a:prstGeom prst="rect">
            <a:avLst/>
          </a:prstGeom>
          <a:ln/>
        </p:spPr>
      </p:pic>
      <p:pic>
        <p:nvPicPr>
          <p:cNvPr id="18" name="Picture 2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452320" y="2852936"/>
            <a:ext cx="1260000" cy="1440000"/>
          </a:xfrm>
          <a:prstGeom prst="rect">
            <a:avLst/>
          </a:prstGeom>
          <a:noFill/>
          <a:ln/>
        </p:spPr>
      </p:pic>
      <p:sp>
        <p:nvSpPr>
          <p:cNvPr id="21" name="Rectangle 20"/>
          <p:cNvSpPr/>
          <p:nvPr/>
        </p:nvSpPr>
        <p:spPr>
          <a:xfrm>
            <a:off x="683568" y="4797152"/>
            <a:ext cx="48245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Reduced scattering coefficient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‘ = (1-g) µ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just">
              <a:spcAft>
                <a:spcPts val="12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 =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(θ), θ : mean scattering angle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3568" y="3140968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Scattering coefficient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= 1 / L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just">
              <a:spcAft>
                <a:spcPts val="18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L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mean free path length of scattering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6156176" y="4581581"/>
            <a:ext cx="2592288" cy="2159787"/>
            <a:chOff x="6156176" y="4581581"/>
            <a:chExt cx="2592288" cy="2159787"/>
          </a:xfrm>
        </p:grpSpPr>
        <p:pic>
          <p:nvPicPr>
            <p:cNvPr id="14" name="Picture 23" descr="deflecti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6156176" y="4581581"/>
              <a:ext cx="2592288" cy="2159787"/>
            </a:xfrm>
            <a:prstGeom prst="rect">
              <a:avLst/>
            </a:prstGeom>
            <a:noFill/>
            <a:ln/>
          </p:spPr>
        </p:pic>
        <p:sp>
          <p:nvSpPr>
            <p:cNvPr id="23" name="ZoneTexte 22"/>
            <p:cNvSpPr txBox="1"/>
            <p:nvPr/>
          </p:nvSpPr>
          <p:spPr>
            <a:xfrm>
              <a:off x="7200436" y="4761004"/>
              <a:ext cx="64807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395536" y="285728"/>
            <a:ext cx="8748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fr-FR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Tissues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properties</a:t>
            </a:r>
            <a:r>
              <a:rPr lang="fr-FR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 the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  <a:r>
              <a:rPr lang="fr-FR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Infrared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719138" y="10525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99592" y="1681465"/>
            <a:ext cx="288032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Diagnostic window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(680 - 900 nm)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3653826" y="1916832"/>
            <a:ext cx="936104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1560" y="11247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NIR in medicine: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4860032" y="1628800"/>
            <a:ext cx="3312368" cy="792088"/>
            <a:chOff x="4716016" y="1628800"/>
            <a:chExt cx="3312368" cy="792088"/>
          </a:xfrm>
        </p:grpSpPr>
        <p:sp>
          <p:nvSpPr>
            <p:cNvPr id="1032" name="Rectangle 18"/>
            <p:cNvSpPr>
              <a:spLocks noChangeArrowheads="1"/>
            </p:cNvSpPr>
            <p:nvPr/>
          </p:nvSpPr>
          <p:spPr bwMode="auto">
            <a:xfrm>
              <a:off x="4716016" y="1664883"/>
              <a:ext cx="3312368" cy="71985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342900" indent="-342900" algn="ctr">
                <a:spcBef>
                  <a:spcPts val="0"/>
                </a:spcBef>
                <a:buClr>
                  <a:schemeClr val="tx2"/>
                </a:buClr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Low absorption and scattering</a:t>
              </a:r>
            </a:p>
            <a:p>
              <a:pPr marL="342900" indent="-342900" algn="ctr">
                <a:spcBef>
                  <a:spcPts val="0"/>
                </a:spcBef>
                <a:buClr>
                  <a:schemeClr val="tx2"/>
                </a:buClr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µ</a:t>
              </a:r>
              <a:r>
                <a:rPr lang="en-US" sz="2000" baseline="-25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1 mm</a:t>
              </a:r>
              <a:r>
                <a:rPr lang="en-US" sz="2000" baseline="30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and µ</a:t>
              </a:r>
              <a:r>
                <a:rPr lang="en-US" sz="2000" baseline="-25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’ &lt; 4 mm</a:t>
              </a:r>
              <a:r>
                <a:rPr lang="en-US" sz="2000" baseline="30000" dirty="0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</a:t>
              </a:r>
              <a:endParaRPr lang="en-US" sz="2000" baseline="300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4716016" y="1628800"/>
              <a:ext cx="3312368" cy="79208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131840" y="3573016"/>
            <a:ext cx="5472608" cy="3026542"/>
            <a:chOff x="2771800" y="3825376"/>
            <a:chExt cx="5472608" cy="3026542"/>
          </a:xfrm>
        </p:grpSpPr>
        <p:grpSp>
          <p:nvGrpSpPr>
            <p:cNvPr id="25" name="Groupe 24"/>
            <p:cNvGrpSpPr/>
            <p:nvPr/>
          </p:nvGrpSpPr>
          <p:grpSpPr>
            <a:xfrm>
              <a:off x="2771800" y="3825376"/>
              <a:ext cx="3600400" cy="3026542"/>
              <a:chOff x="3707904" y="3284984"/>
              <a:chExt cx="4237794" cy="3415348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07904" y="3284984"/>
                <a:ext cx="4237323" cy="3070694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3707904" y="6318285"/>
                <a:ext cx="4237794" cy="382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>
                    <a:latin typeface="Times New Roman" pitchFamily="18" charset="0"/>
                    <a:cs typeface="Times New Roman" pitchFamily="18" charset="0"/>
                  </a:rPr>
                  <a:t>Hillman E.M.C., J. Biomed. Opt.  2007</a:t>
                </a:r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6372200" y="4478672"/>
              <a:ext cx="18722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(Hb0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</a:p>
            <a:p>
              <a:pPr algn="l"/>
              <a:r>
                <a:rPr lang="en-US" sz="2400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en-US" sz="2400" baseline="-25000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400" dirty="0" err="1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Hb</a:t>
              </a:r>
              <a:r>
                <a:rPr lang="en-US" sz="2400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l"/>
              <a:r>
                <a:rPr lang="en-US" sz="24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en-US" sz="2400" baseline="-250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(H</a:t>
              </a:r>
              <a:r>
                <a:rPr lang="en-US" sz="2400" baseline="-250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O). 10</a:t>
              </a:r>
              <a:r>
                <a:rPr lang="en-US" sz="2400" baseline="30000" dirty="0" smtClean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40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l"/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en-US" sz="2400" baseline="-25000" dirty="0" smtClean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endParaRPr lang="en-US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11560" y="2492896"/>
            <a:ext cx="4464496" cy="1224136"/>
            <a:chOff x="611560" y="2564904"/>
            <a:chExt cx="4464496" cy="1224136"/>
          </a:xfrm>
        </p:grpSpPr>
        <p:sp>
          <p:nvSpPr>
            <p:cNvPr id="14" name="ZoneTexte 13"/>
            <p:cNvSpPr txBox="1"/>
            <p:nvPr/>
          </p:nvSpPr>
          <p:spPr>
            <a:xfrm>
              <a:off x="611560" y="2564904"/>
              <a:ext cx="4464496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  <a:spcAft>
                  <a:spcPts val="600"/>
                </a:spcAft>
              </a:pPr>
              <a:r>
                <a:rPr lang="fr-FR" sz="2400" u="sng" dirty="0" smtClean="0">
                  <a:latin typeface="Times New Roman" pitchFamily="18" charset="0"/>
                  <a:cs typeface="Times New Roman" pitchFamily="18" charset="0"/>
                </a:rPr>
                <a:t>NIRS: </a:t>
              </a:r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Near Infrared</a:t>
              </a:r>
              <a:r>
                <a:rPr lang="fr-FR" sz="2400" u="sng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u="sng" dirty="0" smtClean="0">
                  <a:latin typeface="Times New Roman" pitchFamily="18" charset="0"/>
                  <a:cs typeface="Times New Roman" pitchFamily="18" charset="0"/>
                </a:rPr>
                <a:t>Spectroscopy</a:t>
              </a:r>
              <a:r>
                <a:rPr lang="fr-FR" sz="2400" u="sng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pPr algn="l">
                <a:spcBef>
                  <a:spcPts val="0"/>
                </a:spcBef>
              </a:pPr>
              <a:r>
                <a:rPr lang="fr-FR" sz="2400" dirty="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fr-FR" sz="2000" baseline="-250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at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 </a:t>
              </a:r>
            </a:p>
            <a:p>
              <a:pPr algn="l">
                <a:spcBef>
                  <a:spcPts val="0"/>
                </a:spcBef>
              </a:pP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      µ</a:t>
              </a:r>
              <a:r>
                <a:rPr lang="fr-FR" sz="2000" baseline="-250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 of 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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absorbers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ccolade ouvrante 22"/>
            <p:cNvSpPr/>
            <p:nvPr/>
          </p:nvSpPr>
          <p:spPr>
            <a:xfrm>
              <a:off x="899592" y="3140968"/>
              <a:ext cx="144016" cy="648072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181945"/>
            <a:ext cx="3456384" cy="262275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32" name="Rectangle 18"/>
          <p:cNvSpPr>
            <a:spLocks noChangeArrowheads="1"/>
          </p:cNvSpPr>
          <p:nvPr/>
        </p:nvSpPr>
        <p:spPr bwMode="auto">
          <a:xfrm>
            <a:off x="228600" y="1196975"/>
            <a:ext cx="8558242" cy="15890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endParaRPr lang="fr-FR" sz="9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00662" y="6525344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Hillman E.M.C., J. Biomed. Opt.  2007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034806"/>
            <a:ext cx="3456384" cy="30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285728"/>
            <a:ext cx="8748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  <a:r>
              <a:rPr lang="fr-FR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monitoring by NIRS</a:t>
            </a:r>
            <a:endParaRPr lang="fr-FR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3686542"/>
            <a:ext cx="54006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600" i="1" u="sng" dirty="0" smtClean="0">
                <a:latin typeface="Times New Roman" pitchFamily="18" charset="0"/>
                <a:cs typeface="Times New Roman" pitchFamily="18" charset="0"/>
                <a:sym typeface="Symbol"/>
              </a:rPr>
              <a:t>2) Cerebral physiology: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- Cerebral Blood Volume (CBV)     </a:t>
            </a:r>
          </a:p>
          <a:p>
            <a:pPr algn="just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- Cerebral Blood Flow (CBF)	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- Cerebral Metabolic Rate of Oxygen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(CMRO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560" y="2534414"/>
            <a:ext cx="482453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600" i="1" u="sng" dirty="0" smtClean="0">
                <a:latin typeface="Times New Roman" pitchFamily="18" charset="0"/>
                <a:cs typeface="Times New Roman" pitchFamily="18" charset="0"/>
              </a:rPr>
              <a:t>1) Absorbers concentration:</a:t>
            </a:r>
          </a:p>
          <a:p>
            <a:pPr algn="l"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[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Hb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], [HbO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], [H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O] …</a:t>
            </a:r>
            <a:endParaRPr lang="en-US" sz="2400" dirty="0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95536" y="6470799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560" y="1886342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Parameters of interest: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19263" y="1043771"/>
            <a:ext cx="3789241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71538" y="1142674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Clinical NIRS Apparatus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space réservé du contenu 5" descr="Hamamatsu_duo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24128" y="1404376"/>
            <a:ext cx="2885145" cy="1980000"/>
          </a:xfrm>
        </p:spPr>
      </p:pic>
      <p:pic>
        <p:nvPicPr>
          <p:cNvPr id="8" name="Image 7" descr="Hamamatsu_mul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9868" y="4077820"/>
            <a:ext cx="3098596" cy="25195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2657" y="1599183"/>
            <a:ext cx="43924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Advantages:</a:t>
            </a:r>
          </a:p>
          <a:p>
            <a:pPr algn="l"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Multiple wavelengths: 2 – 4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813083" y="3384376"/>
            <a:ext cx="257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Niro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200, Hamamatsu</a:t>
            </a:r>
          </a:p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MultiChannel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Adapter 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719138" y="10525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8820472" y="6498183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7544" y="3194099"/>
            <a:ext cx="482453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Disadvantages:</a:t>
            </a:r>
          </a:p>
          <a:p>
            <a:pPr marL="447675" indent="-447675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Multiples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optodes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(in contact): </a:t>
            </a:r>
          </a:p>
          <a:p>
            <a:pPr marL="447675" algn="just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from 2 (regional measurements)</a:t>
            </a:r>
          </a:p>
          <a:p>
            <a:pPr marL="447675" algn="just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up to 32 (optical topography)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Hot spot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No depth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SPIRIT Project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84784"/>
            <a:ext cx="8820472" cy="57606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SPIRIT =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Spectroscopie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Proche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Infrarouge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par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Imagerie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Temporelle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747243"/>
            <a:ext cx="867645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u="sng" dirty="0" smtClean="0">
                <a:latin typeface="Times New Roman" pitchFamily="18" charset="0"/>
                <a:cs typeface="Times New Roman" pitchFamily="18" charset="0"/>
                <a:sym typeface="Symbol"/>
              </a:rPr>
              <a:t>The idea</a:t>
            </a:r>
          </a:p>
          <a:p>
            <a:pPr algn="l">
              <a:spcBef>
                <a:spcPts val="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Assemble a whole TR-NIRS system (sources + detectors)</a:t>
            </a:r>
          </a:p>
          <a:p>
            <a:pPr algn="ctr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	without contact (optical fibers) nor scanning</a:t>
            </a:r>
          </a:p>
          <a:p>
            <a:pPr algn="l">
              <a:spcBef>
                <a:spcPts val="600"/>
              </a:spcBef>
            </a:pPr>
            <a:endParaRPr lang="en-US" sz="2000" i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l">
              <a:spcBef>
                <a:spcPts val="600"/>
              </a:spcBef>
            </a:pPr>
            <a:r>
              <a:rPr lang="en-US" sz="3200" u="sng" dirty="0" smtClean="0">
                <a:latin typeface="Times New Roman" pitchFamily="18" charset="0"/>
                <a:cs typeface="Times New Roman" pitchFamily="18" charset="0"/>
                <a:sym typeface="Symbol"/>
              </a:rPr>
              <a:t>The advantages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	- 3D information made possible without image reconstruction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	- No hot spot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871538" y="12049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5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4899" y="1196752"/>
            <a:ext cx="618557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92088" y="188640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SPIRIT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instrumentation (1/2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11560" y="2924944"/>
            <a:ext cx="3672408" cy="1728192"/>
            <a:chOff x="611560" y="1052736"/>
            <a:chExt cx="3672408" cy="1728192"/>
          </a:xfrm>
        </p:grpSpPr>
        <p:cxnSp>
          <p:nvCxnSpPr>
            <p:cNvPr id="9" name="Connecteur droit avec flèche 8"/>
            <p:cNvCxnSpPr>
              <a:stCxn id="11" idx="3"/>
            </p:cNvCxnSpPr>
            <p:nvPr/>
          </p:nvCxnSpPr>
          <p:spPr>
            <a:xfrm flipV="1">
              <a:off x="2123728" y="1052736"/>
              <a:ext cx="2160240" cy="1266527"/>
            </a:xfrm>
            <a:prstGeom prst="straightConnector1">
              <a:avLst/>
            </a:prstGeom>
            <a:ln w="31750">
              <a:solidFill>
                <a:srgbClr val="CC3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611560" y="1857598"/>
              <a:ext cx="1512168" cy="923330"/>
            </a:xfrm>
            <a:prstGeom prst="rect">
              <a:avLst/>
            </a:prstGeom>
            <a:noFill/>
            <a:ln w="19050"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Intensifier with 2 MCP stages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179512" y="4365104"/>
            <a:ext cx="3888432" cy="2304256"/>
            <a:chOff x="179512" y="4365104"/>
            <a:chExt cx="3888432" cy="2304256"/>
          </a:xfrm>
        </p:grpSpPr>
        <p:grpSp>
          <p:nvGrpSpPr>
            <p:cNvPr id="29" name="Groupe 28"/>
            <p:cNvGrpSpPr/>
            <p:nvPr/>
          </p:nvGrpSpPr>
          <p:grpSpPr>
            <a:xfrm>
              <a:off x="179512" y="4365104"/>
              <a:ext cx="3888432" cy="2304256"/>
              <a:chOff x="386859" y="4077072"/>
              <a:chExt cx="3888432" cy="2304256"/>
            </a:xfrm>
          </p:grpSpPr>
          <p:sp>
            <p:nvSpPr>
              <p:cNvPr id="25" name="Explosion 2 24"/>
              <p:cNvSpPr/>
              <p:nvPr/>
            </p:nvSpPr>
            <p:spPr>
              <a:xfrm>
                <a:off x="386859" y="4653136"/>
                <a:ext cx="2880320" cy="1728192"/>
              </a:xfrm>
              <a:prstGeom prst="irregularSeal2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2772088" y="4077072"/>
                <a:ext cx="1503203" cy="82794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629490" y="5313982"/>
              <a:ext cx="1800200" cy="92333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Sub ns pulse:  photocathode polarization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3" name="Connecteur droit avec flèche 22"/>
          <p:cNvCxnSpPr/>
          <p:nvPr/>
        </p:nvCxnSpPr>
        <p:spPr>
          <a:xfrm flipV="1">
            <a:off x="7992380" y="4397944"/>
            <a:ext cx="0" cy="1440000"/>
          </a:xfrm>
          <a:prstGeom prst="straightConnector1">
            <a:avLst/>
          </a:prstGeom>
          <a:ln w="31750">
            <a:solidFill>
              <a:srgbClr val="CC3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164288" y="5844592"/>
            <a:ext cx="1656184" cy="923330"/>
          </a:xfrm>
          <a:prstGeom prst="rect">
            <a:avLst/>
          </a:prstGeom>
          <a:noFill/>
          <a:ln w="19050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ns pulses: driving the laser diodes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3203848" y="5733256"/>
            <a:ext cx="2952328" cy="1006371"/>
            <a:chOff x="2411760" y="1556792"/>
            <a:chExt cx="2952328" cy="1006371"/>
          </a:xfrm>
        </p:grpSpPr>
        <p:cxnSp>
          <p:nvCxnSpPr>
            <p:cNvPr id="40" name="Connecteur droit avec flèche 39"/>
            <p:cNvCxnSpPr>
              <a:stCxn id="41" idx="0"/>
            </p:cNvCxnSpPr>
            <p:nvPr/>
          </p:nvCxnSpPr>
          <p:spPr>
            <a:xfrm flipV="1">
              <a:off x="3887924" y="1556792"/>
              <a:ext cx="0" cy="360040"/>
            </a:xfrm>
            <a:prstGeom prst="straightConnector1">
              <a:avLst/>
            </a:prstGeom>
            <a:ln w="31750">
              <a:solidFill>
                <a:srgbClr val="CC3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2411760" y="1916832"/>
              <a:ext cx="2952328" cy="646331"/>
            </a:xfrm>
            <a:prstGeom prst="rect">
              <a:avLst/>
            </a:prstGeom>
            <a:noFill/>
            <a:ln w="19050"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FPGA module controlling the whole system 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827584" y="980728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8820472" y="6453336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6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836712"/>
            <a:ext cx="1524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e 30"/>
          <p:cNvGrpSpPr/>
          <p:nvPr/>
        </p:nvGrpSpPr>
        <p:grpSpPr>
          <a:xfrm>
            <a:off x="611560" y="1412776"/>
            <a:ext cx="1512168" cy="2197408"/>
            <a:chOff x="611560" y="561454"/>
            <a:chExt cx="1512168" cy="2197408"/>
          </a:xfrm>
        </p:grpSpPr>
        <p:cxnSp>
          <p:nvCxnSpPr>
            <p:cNvPr id="32" name="Connecteur droit avec flèche 31"/>
            <p:cNvCxnSpPr/>
            <p:nvPr/>
          </p:nvCxnSpPr>
          <p:spPr>
            <a:xfrm flipH="1" flipV="1">
              <a:off x="1259632" y="561454"/>
              <a:ext cx="72008" cy="720080"/>
            </a:xfrm>
            <a:prstGeom prst="straightConnector1">
              <a:avLst/>
            </a:prstGeom>
            <a:ln w="31750">
              <a:solidFill>
                <a:srgbClr val="CC3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611560" y="1281534"/>
              <a:ext cx="1512168" cy="1477328"/>
            </a:xfrm>
            <a:prstGeom prst="rect">
              <a:avLst/>
            </a:prstGeom>
            <a:noFill/>
            <a:ln w="19050"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lvl="0" algn="ctr" eaLnBrk="1" fontAlgn="auto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95000"/>
                <a:defRPr/>
              </a:pP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Area uniformly illumined by the light distributor 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3860885" y="1682551"/>
            <a:ext cx="302433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Temporal resolution ≈ 200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412776"/>
            <a:ext cx="3596086" cy="2350655"/>
          </a:xfrm>
          <a:prstGeom prst="rect">
            <a:avLst/>
          </a:prstGeom>
        </p:spPr>
      </p:pic>
      <p:pic>
        <p:nvPicPr>
          <p:cNvPr id="13" name="Picture 8" descr="P1030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2935" y="4293096"/>
            <a:ext cx="2861368" cy="2340000"/>
          </a:xfrm>
          <a:prstGeom prst="rect">
            <a:avLst/>
          </a:prstGeom>
          <a:noFill/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899592" y="260648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The SPIRIT </a:t>
            </a:r>
            <a:r>
              <a:rPr lang="en-US" sz="3200" b="1" spc="-100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instrumentation (2/2)</a:t>
            </a:r>
            <a:endParaRPr kumimoji="0" lang="en-US" sz="3200" b="1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871538" y="1204913"/>
            <a:ext cx="7700962" cy="0"/>
          </a:xfrm>
          <a:prstGeom prst="lin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Espace réservé du contenu 19"/>
          <p:cNvSpPr txBox="1">
            <a:spLocks/>
          </p:cNvSpPr>
          <p:nvPr/>
        </p:nvSpPr>
        <p:spPr>
          <a:xfrm>
            <a:off x="1113459" y="3789040"/>
            <a:ext cx="2880320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640080" marR="0" lvl="0" indent="-5715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+mj-lt"/>
              <a:buNone/>
              <a:tabLst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First prototype assembled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99992" y="2852936"/>
            <a:ext cx="47525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Project evolution:</a:t>
            </a:r>
          </a:p>
          <a:p>
            <a:pPr marL="720000" algn="l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System characterization</a:t>
            </a:r>
          </a:p>
          <a:p>
            <a:pPr marL="720000" algn="l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Software and user interface </a:t>
            </a:r>
          </a:p>
          <a:p>
            <a:pPr marL="720000" algn="l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Development</a:t>
            </a:r>
          </a:p>
          <a:p>
            <a:pPr marL="720000"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Test on phantoms</a:t>
            </a:r>
          </a:p>
          <a:p>
            <a:pPr marL="720000"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Clinical trials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8748464" y="6381328"/>
            <a:ext cx="360040" cy="387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spcBef>
                <a:spcPts val="0"/>
              </a:spcBef>
              <a:buClr>
                <a:schemeClr val="tx2"/>
              </a:buClr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7</a:t>
            </a:r>
            <a:endParaRPr lang="fr-FR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rin_Poulet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Sorin_Poulet</Template>
  <TotalTime>6539</TotalTime>
  <Words>765</Words>
  <Application>Microsoft Office PowerPoint</Application>
  <PresentationFormat>Affichage à l'écran (4:3)</PresentationFormat>
  <Paragraphs>202</Paragraphs>
  <Slides>19</Slides>
  <Notes>19</Notes>
  <HiddenSlides>0</HiddenSlides>
  <MMClips>2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Sorin_Poulet</vt:lpstr>
      <vt:lpstr>1_Conception personnalisée</vt:lpstr>
      <vt:lpstr>Conception personnalisée</vt:lpstr>
      <vt:lpstr>Image bitmap</vt:lpstr>
      <vt:lpstr>Diapositive 1</vt:lpstr>
      <vt:lpstr>Outlines</vt:lpstr>
      <vt:lpstr>Diapositive 3</vt:lpstr>
      <vt:lpstr>Diapositive 4</vt:lpstr>
      <vt:lpstr>Diapositive 5</vt:lpstr>
      <vt:lpstr>Clinical NIRS Apparatus</vt:lpstr>
      <vt:lpstr>The SPIRIT Project</vt:lpstr>
      <vt:lpstr>The SPIRIT instrumentation (1/2)</vt:lpstr>
      <vt:lpstr>Diapositive 9</vt:lpstr>
      <vt:lpstr>Human optical head phantom (1/3)</vt:lpstr>
      <vt:lpstr>Human optical head phantom (2/3)</vt:lpstr>
      <vt:lpstr>Optical head phantom (3/3)</vt:lpstr>
      <vt:lpstr>SPIRIT simulations </vt:lpstr>
      <vt:lpstr>SPIRIT simulations results (1/2) </vt:lpstr>
      <vt:lpstr>SPIRIT simulations results (2/2) </vt:lpstr>
      <vt:lpstr>Discussion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poulet</dc:creator>
  <cp:lastModifiedBy>poulet</cp:lastModifiedBy>
  <cp:revision>552</cp:revision>
  <cp:lastPrinted>2004-05-10T08:20:16Z</cp:lastPrinted>
  <dcterms:created xsi:type="dcterms:W3CDTF">2009-12-09T16:41:27Z</dcterms:created>
  <dcterms:modified xsi:type="dcterms:W3CDTF">2013-03-11T15:33:32Z</dcterms:modified>
</cp:coreProperties>
</file>