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0" r:id="rId9"/>
    <p:sldId id="263" r:id="rId10"/>
    <p:sldId id="276" r:id="rId11"/>
    <p:sldId id="264" r:id="rId12"/>
    <p:sldId id="277" r:id="rId13"/>
    <p:sldId id="278" r:id="rId14"/>
    <p:sldId id="265" r:id="rId15"/>
    <p:sldId id="266" r:id="rId16"/>
    <p:sldId id="267" r:id="rId17"/>
    <p:sldId id="268" r:id="rId18"/>
    <p:sldId id="269" r:id="rId19"/>
    <p:sldId id="279" r:id="rId20"/>
    <p:sldId id="270" r:id="rId21"/>
    <p:sldId id="271" r:id="rId22"/>
    <p:sldId id="272" r:id="rId23"/>
    <p:sldId id="273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GS5mA61sMFKBXX9c10Odmw==" hashData="rCha3fOyXz7Jy8Gf/ZTZbuV1KNc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-2478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17D987-7FC4-4601-8E04-240AC557233A}" type="datetimeFigureOut">
              <a:rPr lang="fr-FR" smtClean="0"/>
              <a:pPr/>
              <a:t>11/03/2013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586150-3870-425C-ADCD-4042EE44574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71F798-FD4A-441E-A78C-82480A15FF2C}" type="datetimeFigureOut">
              <a:rPr lang="en-GB" smtClean="0"/>
              <a:pPr/>
              <a:t>11/03/2013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EB0BCE-D347-4C05-8BF0-BBADB3E3F1D4}" type="slidenum">
              <a:rPr lang="en-GB" smtClean="0"/>
              <a:pPr/>
              <a:t>‹N°›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B0BCE-D347-4C05-8BF0-BBADB3E3F1D4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B0BCE-D347-4C05-8BF0-BBADB3E3F1D4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B0BCE-D347-4C05-8BF0-BBADB3E3F1D4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B0BCE-D347-4C05-8BF0-BBADB3E3F1D4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B0BCE-D347-4C05-8BF0-BBADB3E3F1D4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B0BCE-D347-4C05-8BF0-BBADB3E3F1D4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B0BCE-D347-4C05-8BF0-BBADB3E3F1D4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B0BCE-D347-4C05-8BF0-BBADB3E3F1D4}" type="slidenum">
              <a:rPr lang="en-GB" smtClean="0"/>
              <a:pPr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B0BCE-D347-4C05-8BF0-BBADB3E3F1D4}" type="slidenum">
              <a:rPr lang="en-GB" smtClean="0"/>
              <a:pPr/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B0BCE-D347-4C05-8BF0-BBADB3E3F1D4}" type="slidenum">
              <a:rPr lang="en-GB" smtClean="0"/>
              <a:pPr/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B0BCE-D347-4C05-8BF0-BBADB3E3F1D4}" type="slidenum">
              <a:rPr lang="en-GB" smtClean="0"/>
              <a:pPr/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B0BCE-D347-4C05-8BF0-BBADB3E3F1D4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B0BCE-D347-4C05-8BF0-BBADB3E3F1D4}" type="slidenum">
              <a:rPr lang="en-GB" smtClean="0"/>
              <a:pPr/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B0BCE-D347-4C05-8BF0-BBADB3E3F1D4}" type="slidenum">
              <a:rPr lang="en-GB" smtClean="0"/>
              <a:pPr/>
              <a:t>21</a:t>
            </a:fld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B0BCE-D347-4C05-8BF0-BBADB3E3F1D4}" type="slidenum">
              <a:rPr lang="en-GB" smtClean="0"/>
              <a:pPr/>
              <a:t>22</a:t>
            </a:fld>
            <a:endParaRPr lang="en-GB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B0BCE-D347-4C05-8BF0-BBADB3E3F1D4}" type="slidenum">
              <a:rPr lang="en-GB" smtClean="0"/>
              <a:pPr/>
              <a:t>23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B0BCE-D347-4C05-8BF0-BBADB3E3F1D4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B0BCE-D347-4C05-8BF0-BBADB3E3F1D4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B0BCE-D347-4C05-8BF0-BBADB3E3F1D4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B0BCE-D347-4C05-8BF0-BBADB3E3F1D4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B0BCE-D347-4C05-8BF0-BBADB3E3F1D4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B0BCE-D347-4C05-8BF0-BBADB3E3F1D4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B0BCE-D347-4C05-8BF0-BBADB3E3F1D4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3/11/2013</a:t>
            </a:fld>
            <a:endParaRPr lang="en-US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‹N°›</a:t>
            </a:fld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3/11/2013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3/11/2013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kumimoji="0" lang="fr-FR" dirty="0" smtClean="0"/>
              <a:t>Cliquez pour modifier le style du titre</a:t>
            </a:r>
            <a:endParaRPr kumimoji="0"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dirty="0" smtClean="0"/>
              <a:t>Cliquez pour modifier les styles du texte du masque</a:t>
            </a:r>
          </a:p>
          <a:p>
            <a:pPr lvl="1" eaLnBrk="1" latinLnBrk="0" hangingPunct="1"/>
            <a:r>
              <a:rPr lang="fr-FR" dirty="0" smtClean="0"/>
              <a:t>Deuxième niveau</a:t>
            </a:r>
          </a:p>
          <a:p>
            <a:pPr lvl="2" eaLnBrk="1" latinLnBrk="0" hangingPunct="1"/>
            <a:r>
              <a:rPr lang="fr-FR" dirty="0" smtClean="0"/>
              <a:t>Troisième niveau</a:t>
            </a:r>
          </a:p>
          <a:p>
            <a:pPr lvl="3" eaLnBrk="1" latinLnBrk="0" hangingPunct="1"/>
            <a:r>
              <a:rPr lang="fr-FR" dirty="0" smtClean="0"/>
              <a:t>Quatrième niveau</a:t>
            </a:r>
          </a:p>
          <a:p>
            <a:pPr lvl="4" eaLnBrk="1" latinLnBrk="0" hangingPunct="1"/>
            <a:r>
              <a:rPr lang="fr-FR" dirty="0" smtClean="0"/>
              <a:t>Cinquième niveau</a:t>
            </a:r>
            <a:endParaRPr kumimoji="0"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3/11/2013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dirty="0" smtClean="0"/>
              <a:t>Cliquez pour modifier le style du titre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  <a:latin typeface="+mj-lt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dirty="0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 err="1" smtClean="0"/>
              <a:t>Optdiag</a:t>
            </a:r>
            <a:r>
              <a:rPr lang="en-US" dirty="0" smtClean="0"/>
              <a:t> 2012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2E57653-3E58-4892-A7ED-712530ACC680}" type="slidenum">
              <a:rPr kumimoji="0" lang="en-US" smtClean="0"/>
              <a:pPr/>
              <a:t>‹N°›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3/11/2013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3/11/2013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3/11/2013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3/11/2013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3/11/2013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fr-F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Cliquez sur l'icône pour ajouter une image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3/11/2013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dirty="0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dirty="0" smtClean="0"/>
              <a:t>Deuxième niveau</a:t>
            </a:r>
          </a:p>
          <a:p>
            <a:pPr lvl="2" eaLnBrk="1" latinLnBrk="0" hangingPunct="1"/>
            <a:r>
              <a:rPr kumimoji="0" lang="fr-FR" dirty="0" smtClean="0"/>
              <a:t>Troisième niveau</a:t>
            </a:r>
          </a:p>
          <a:p>
            <a:pPr lvl="3" eaLnBrk="1" latinLnBrk="0" hangingPunct="1"/>
            <a:r>
              <a:rPr kumimoji="0" lang="fr-FR" dirty="0" smtClean="0"/>
              <a:t>Quatrième niveau</a:t>
            </a:r>
          </a:p>
          <a:p>
            <a:pPr lvl="4" eaLnBrk="1" latinLnBrk="0" hangingPunct="1"/>
            <a:r>
              <a:rPr kumimoji="0" lang="fr-FR" dirty="0" smtClean="0"/>
              <a:t>Cinquième niveau</a:t>
            </a:r>
            <a:endParaRPr kumimoji="0" lang="en-US" dirty="0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1ABA4E-CD72-497B-97AA-7213B3980F60}" type="datetimeFigureOut">
              <a:rPr lang="en-US" smtClean="0"/>
              <a:pPr/>
              <a:t>3/11/2013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2E57653-3E58-4892-A7ED-712530ACC680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" pitchFamily="2" charset="2"/>
        <a:buChar char="q"/>
        <a:defRPr kumimoji="0" sz="2800" kern="1200" baseline="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 baseline="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 baseline="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 baseline="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 baseline="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embed/Vnab8vZQcK8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uoptics.com/fr/fluoptics_Fluorescence_Imaging_System.php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emf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ctrTitle"/>
          </p:nvPr>
        </p:nvSpPr>
        <p:spPr>
          <a:xfrm>
            <a:off x="422030" y="908720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fr-FR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Détection des ganglions sentinelles du cancer du sein par des méthodes optiques</a:t>
            </a:r>
            <a:endParaRPr lang="en-GB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1187624" y="3429000"/>
            <a:ext cx="6688832" cy="2040632"/>
          </a:xfrm>
        </p:spPr>
        <p:txBody>
          <a:bodyPr>
            <a:normAutofit fontScale="77500" lnSpcReduction="20000"/>
          </a:bodyPr>
          <a:lstStyle/>
          <a:p>
            <a:r>
              <a:rPr lang="fr-FR" sz="4200" dirty="0" smtClean="0"/>
              <a:t>Franklin Tellier, Patrick Poulet</a:t>
            </a:r>
          </a:p>
          <a:p>
            <a:r>
              <a:rPr lang="fr-FR" sz="3300" dirty="0" smtClean="0"/>
              <a:t> </a:t>
            </a:r>
            <a:endParaRPr lang="fr-FR" sz="3300" i="1" dirty="0" smtClean="0"/>
          </a:p>
          <a:p>
            <a:r>
              <a:rPr lang="fr-FR" sz="3300" i="1" baseline="30000" dirty="0" smtClean="0"/>
              <a:t> </a:t>
            </a:r>
            <a:r>
              <a:rPr lang="fr-FR" sz="3300" i="1" dirty="0" smtClean="0"/>
              <a:t>Laboratoire d’Imagerie et de Neurosciences Cognitives, UMR 7237 Université de Strasbourg CNRS, 67085 Strasbourg</a:t>
            </a:r>
            <a:endParaRPr lang="fr-FR" sz="3300" dirty="0" smtClean="0"/>
          </a:p>
          <a:p>
            <a:endParaRPr lang="en-GB" dirty="0"/>
          </a:p>
        </p:txBody>
      </p:sp>
      <p:pic>
        <p:nvPicPr>
          <p:cNvPr id="4" name="Image 3" descr="Logo LINC 30%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4970287"/>
            <a:ext cx="1440000" cy="1843089"/>
          </a:xfrm>
          <a:prstGeom prst="rect">
            <a:avLst/>
          </a:prstGeom>
        </p:spPr>
      </p:pic>
      <p:pic>
        <p:nvPicPr>
          <p:cNvPr id="5" name="Image 4" descr="cnr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02996" y="5407868"/>
            <a:ext cx="1333500" cy="1333500"/>
          </a:xfrm>
          <a:prstGeom prst="rect">
            <a:avLst/>
          </a:prstGeom>
        </p:spPr>
      </p:pic>
      <p:pic>
        <p:nvPicPr>
          <p:cNvPr id="6" name="Image 5" descr="unistr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6136" y="5733256"/>
            <a:ext cx="1800000" cy="101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Détection</a:t>
            </a:r>
            <a:r>
              <a:rPr lang="en-GB" dirty="0" smtClean="0"/>
              <a:t> par </a:t>
            </a:r>
            <a:r>
              <a:rPr lang="en-GB" dirty="0" err="1" smtClean="0"/>
              <a:t>fluorescnce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Imagerie</a:t>
            </a:r>
            <a:r>
              <a:rPr lang="en-GB" dirty="0" smtClean="0"/>
              <a:t> de fluorescence à </a:t>
            </a:r>
            <a:r>
              <a:rPr lang="en-GB" dirty="0" err="1" smtClean="0"/>
              <a:t>l’ICG</a:t>
            </a:r>
            <a:endParaRPr lang="en-GB" dirty="0" smtClean="0"/>
          </a:p>
        </p:txBody>
      </p:sp>
      <p:sp>
        <p:nvSpPr>
          <p:cNvPr id="6" name="Rectangle 5"/>
          <p:cNvSpPr/>
          <p:nvPr/>
        </p:nvSpPr>
        <p:spPr>
          <a:xfrm>
            <a:off x="251520" y="2276872"/>
            <a:ext cx="85689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			       </a:t>
            </a:r>
            <a:r>
              <a:rPr lang="fr-FR" dirty="0" err="1" smtClean="0"/>
              <a:t>Color</a:t>
            </a:r>
            <a:r>
              <a:rPr lang="fr-FR" dirty="0" smtClean="0"/>
              <a:t> 	  Fluorescence             </a:t>
            </a:r>
            <a:r>
              <a:rPr lang="fr-FR" dirty="0" err="1" smtClean="0"/>
              <a:t>Merged</a:t>
            </a:r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Injection Site ICG </a:t>
            </a:r>
          </a:p>
          <a:p>
            <a:r>
              <a:rPr lang="fr-FR" dirty="0" err="1" smtClean="0"/>
              <a:t>Lymphatic</a:t>
            </a:r>
            <a:r>
              <a:rPr lang="fr-FR" dirty="0" smtClean="0"/>
              <a:t> </a:t>
            </a:r>
            <a:r>
              <a:rPr lang="fr-FR" dirty="0" err="1" smtClean="0"/>
              <a:t>Channels</a:t>
            </a:r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err="1" smtClean="0"/>
              <a:t>Sentinel</a:t>
            </a:r>
            <a:r>
              <a:rPr lang="fr-FR" dirty="0" smtClean="0"/>
              <a:t> </a:t>
            </a:r>
            <a:r>
              <a:rPr lang="fr-FR" dirty="0" err="1" smtClean="0"/>
              <a:t>Lymph</a:t>
            </a:r>
            <a:r>
              <a:rPr lang="fr-FR" dirty="0" smtClean="0"/>
              <a:t> </a:t>
            </a:r>
            <a:r>
              <a:rPr lang="fr-FR" dirty="0" err="1" smtClean="0"/>
              <a:t>Node</a:t>
            </a:r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pPr algn="r"/>
            <a:r>
              <a:rPr lang="fr-FR" dirty="0" smtClean="0"/>
              <a:t>M. </a:t>
            </a:r>
            <a:r>
              <a:rPr lang="fr-FR" dirty="0" err="1" smtClean="0"/>
              <a:t>Hutteman</a:t>
            </a:r>
            <a:r>
              <a:rPr lang="fr-FR" dirty="0" smtClean="0"/>
              <a:t>, </a:t>
            </a:r>
            <a:r>
              <a:rPr lang="en-US" dirty="0" smtClean="0"/>
              <a:t>Breast Cancer Res Treat (2011)</a:t>
            </a:r>
            <a:endParaRPr lang="fr-FR" dirty="0"/>
          </a:p>
        </p:txBody>
      </p:sp>
      <p:grpSp>
        <p:nvGrpSpPr>
          <p:cNvPr id="18" name="Groupe 17"/>
          <p:cNvGrpSpPr/>
          <p:nvPr/>
        </p:nvGrpSpPr>
        <p:grpSpPr>
          <a:xfrm>
            <a:off x="2987799" y="2752725"/>
            <a:ext cx="5544666" cy="2820913"/>
            <a:chOff x="2987799" y="2752725"/>
            <a:chExt cx="5544666" cy="2820913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87799" y="2757488"/>
              <a:ext cx="1800225" cy="1343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60032" y="2752725"/>
              <a:ext cx="1800225" cy="1352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732240" y="2752725"/>
              <a:ext cx="1800225" cy="1352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987824" y="4221088"/>
              <a:ext cx="1800225" cy="1352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860007" y="4221088"/>
              <a:ext cx="1800225" cy="1352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732240" y="4221088"/>
              <a:ext cx="1800225" cy="1352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9183" y="1988840"/>
            <a:ext cx="5853057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Détection</a:t>
            </a:r>
            <a:r>
              <a:rPr lang="en-GB" dirty="0" smtClean="0"/>
              <a:t> </a:t>
            </a:r>
            <a:r>
              <a:rPr lang="en-GB" dirty="0" err="1" smtClean="0"/>
              <a:t>Photoacoustique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257800"/>
          </a:xfrm>
        </p:spPr>
        <p:txBody>
          <a:bodyPr/>
          <a:lstStyle/>
          <a:p>
            <a:r>
              <a:rPr lang="en-GB" dirty="0" err="1" smtClean="0"/>
              <a:t>Imagerie</a:t>
            </a:r>
            <a:r>
              <a:rPr lang="en-GB" dirty="0" smtClean="0"/>
              <a:t> </a:t>
            </a:r>
            <a:r>
              <a:rPr lang="en-GB" dirty="0" err="1" smtClean="0"/>
              <a:t>Photoacoustique</a:t>
            </a: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pPr algn="r">
              <a:spcBef>
                <a:spcPts val="1800"/>
              </a:spcBef>
              <a:buNone/>
            </a:pPr>
            <a:r>
              <a:rPr lang="en-GB" sz="2000" dirty="0" smtClean="0"/>
              <a:t>T.N. </a:t>
            </a:r>
            <a:r>
              <a:rPr lang="en-GB" sz="2000" dirty="0" err="1" smtClean="0"/>
              <a:t>Erpelding</a:t>
            </a:r>
            <a:r>
              <a:rPr lang="en-GB" sz="2000" dirty="0" smtClean="0"/>
              <a:t>, Radiology (2010)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Détection</a:t>
            </a:r>
            <a:r>
              <a:rPr lang="en-GB" dirty="0" smtClean="0"/>
              <a:t> </a:t>
            </a:r>
            <a:r>
              <a:rPr lang="en-GB" dirty="0" err="1" smtClean="0"/>
              <a:t>Photoacoustique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517232"/>
          </a:xfrm>
        </p:spPr>
        <p:txBody>
          <a:bodyPr>
            <a:normAutofit lnSpcReduction="10000"/>
          </a:bodyPr>
          <a:lstStyle/>
          <a:p>
            <a:r>
              <a:rPr lang="en-GB" dirty="0" err="1" smtClean="0"/>
              <a:t>Imagerie</a:t>
            </a:r>
            <a:r>
              <a:rPr lang="en-GB" dirty="0" smtClean="0"/>
              <a:t> </a:t>
            </a:r>
            <a:r>
              <a:rPr lang="en-GB" dirty="0" err="1" smtClean="0"/>
              <a:t>Photoacoustique</a:t>
            </a:r>
            <a:r>
              <a:rPr lang="en-GB" dirty="0" smtClean="0"/>
              <a:t> du MB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sz="2400" dirty="0" smtClean="0"/>
              <a:t>In vivo </a:t>
            </a:r>
            <a:r>
              <a:rPr lang="en-US" sz="2400" dirty="0" err="1" smtClean="0"/>
              <a:t>coregistered</a:t>
            </a:r>
            <a:r>
              <a:rPr lang="en-US" sz="2400" dirty="0" smtClean="0"/>
              <a:t> </a:t>
            </a:r>
            <a:r>
              <a:rPr lang="fr-FR" sz="2400" dirty="0" err="1" smtClean="0"/>
              <a:t>photoacoustic</a:t>
            </a:r>
            <a:r>
              <a:rPr lang="fr-FR" sz="2400" dirty="0" smtClean="0"/>
              <a:t> and US images </a:t>
            </a:r>
            <a:r>
              <a:rPr lang="en-US" sz="2400" dirty="0" smtClean="0"/>
              <a:t>of rat </a:t>
            </a:r>
            <a:r>
              <a:rPr lang="en-US" sz="2400" dirty="0" err="1" smtClean="0"/>
              <a:t>axillary</a:t>
            </a:r>
            <a:r>
              <a:rPr lang="en-US" sz="2400" dirty="0" smtClean="0"/>
              <a:t> region. </a:t>
            </a:r>
          </a:p>
          <a:p>
            <a:pPr marL="594360" indent="-457200">
              <a:buNone/>
            </a:pPr>
            <a:r>
              <a:rPr lang="en-US" sz="2400" dirty="0" smtClean="0"/>
              <a:t>(a) control , (b, c, d) images collected 6, 20, and 31 minutes following </a:t>
            </a:r>
            <a:r>
              <a:rPr lang="en-US" sz="2400" dirty="0" err="1" smtClean="0"/>
              <a:t>methylene</a:t>
            </a:r>
            <a:r>
              <a:rPr lang="en-US" sz="2400" dirty="0" smtClean="0"/>
              <a:t> blue injection.</a:t>
            </a:r>
          </a:p>
          <a:p>
            <a:pPr marL="594360" indent="-457200" algn="r">
              <a:buNone/>
            </a:pPr>
            <a:r>
              <a:rPr lang="en-GB" sz="2000" dirty="0" smtClean="0"/>
              <a:t>T.N. </a:t>
            </a:r>
            <a:r>
              <a:rPr lang="en-GB" sz="2000" dirty="0" err="1" smtClean="0"/>
              <a:t>Erpelding</a:t>
            </a:r>
            <a:r>
              <a:rPr lang="en-GB" sz="2000" dirty="0" smtClean="0"/>
              <a:t>, Radiology (2010)</a:t>
            </a:r>
            <a:endParaRPr lang="en-GB" sz="20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772816"/>
            <a:ext cx="7350919" cy="2764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Détection</a:t>
            </a:r>
            <a:r>
              <a:rPr lang="en-GB" dirty="0" smtClean="0"/>
              <a:t> </a:t>
            </a:r>
            <a:r>
              <a:rPr lang="en-GB" dirty="0" err="1" smtClean="0"/>
              <a:t>Photoacoustique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76064"/>
          </a:xfrm>
        </p:spPr>
        <p:txBody>
          <a:bodyPr>
            <a:normAutofit/>
          </a:bodyPr>
          <a:lstStyle/>
          <a:p>
            <a:r>
              <a:rPr lang="en-GB" dirty="0" err="1" smtClean="0"/>
              <a:t>Imagerie</a:t>
            </a:r>
            <a:r>
              <a:rPr lang="en-GB" dirty="0" smtClean="0"/>
              <a:t> </a:t>
            </a:r>
            <a:r>
              <a:rPr lang="en-GB" dirty="0" err="1" smtClean="0"/>
              <a:t>Photoacoustique</a:t>
            </a:r>
            <a:r>
              <a:rPr lang="en-GB" dirty="0" smtClean="0"/>
              <a:t> de </a:t>
            </a:r>
            <a:r>
              <a:rPr lang="en-GB" dirty="0" err="1" smtClean="0"/>
              <a:t>l’ICG</a:t>
            </a:r>
            <a:endParaRPr lang="en-GB" sz="20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1868619"/>
            <a:ext cx="4577532" cy="4989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4572000" y="1916832"/>
            <a:ext cx="439248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Comparison of spatial resolutions between </a:t>
            </a:r>
            <a:r>
              <a:rPr lang="en-US" sz="2000" dirty="0" err="1" smtClean="0">
                <a:latin typeface="Calibri" pitchFamily="34" charset="0"/>
              </a:rPr>
              <a:t>photoacoustic</a:t>
            </a:r>
            <a:r>
              <a:rPr lang="en-US" sz="2000" dirty="0" smtClean="0">
                <a:latin typeface="Calibri" pitchFamily="34" charset="0"/>
              </a:rPr>
              <a:t> and fluorescence images with increases in imaging depth. </a:t>
            </a:r>
          </a:p>
          <a:p>
            <a:r>
              <a:rPr lang="en-US" sz="2000" dirty="0" smtClean="0">
                <a:latin typeface="Calibri" pitchFamily="34" charset="0"/>
              </a:rPr>
              <a:t>(a) </a:t>
            </a:r>
            <a:r>
              <a:rPr lang="en-US" sz="2000" dirty="0" err="1" smtClean="0">
                <a:latin typeface="Calibri" pitchFamily="34" charset="0"/>
              </a:rPr>
              <a:t>Photoacoustic</a:t>
            </a:r>
            <a:r>
              <a:rPr lang="en-US" sz="2000" dirty="0" smtClean="0">
                <a:latin typeface="Calibri" pitchFamily="34" charset="0"/>
              </a:rPr>
              <a:t> MAP (top row) and corresponding depth-resolved B-scan (bottom row) images of SLNs </a:t>
            </a:r>
          </a:p>
          <a:p>
            <a:r>
              <a:rPr lang="en-US" sz="2000" dirty="0" smtClean="0">
                <a:latin typeface="Calibri" pitchFamily="34" charset="0"/>
              </a:rPr>
              <a:t>(b) 1D profiles taken from along the dotted lines in a . </a:t>
            </a:r>
          </a:p>
          <a:p>
            <a:r>
              <a:rPr lang="en-US" sz="2000" dirty="0" smtClean="0">
                <a:latin typeface="Calibri" pitchFamily="34" charset="0"/>
              </a:rPr>
              <a:t>(c) Fluorescence images of SLNs at three depths. </a:t>
            </a:r>
          </a:p>
          <a:p>
            <a:r>
              <a:rPr lang="en-US" sz="2000" dirty="0" smtClean="0">
                <a:latin typeface="Calibri" pitchFamily="34" charset="0"/>
              </a:rPr>
              <a:t>(d) 1D profiles taken from along the dashed lines in c .</a:t>
            </a:r>
          </a:p>
          <a:p>
            <a:endParaRPr lang="en-US" sz="2000" dirty="0" smtClean="0">
              <a:latin typeface="Calibri" pitchFamily="34" charset="0"/>
            </a:endParaRPr>
          </a:p>
          <a:p>
            <a:pPr algn="r"/>
            <a:r>
              <a:rPr lang="fr-FR" sz="2000" dirty="0" smtClean="0">
                <a:latin typeface="Calibri" pitchFamily="34" charset="0"/>
              </a:rPr>
              <a:t>C. Kim</a:t>
            </a:r>
            <a:r>
              <a:rPr lang="en-GB" sz="2000" dirty="0" smtClean="0">
                <a:latin typeface="Calibri" pitchFamily="34" charset="0"/>
              </a:rPr>
              <a:t>, Radiology (2010)</a:t>
            </a:r>
            <a:endParaRPr lang="en-GB" sz="20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Bleu </a:t>
            </a:r>
            <a:r>
              <a:rPr lang="en-GB" dirty="0" err="1" smtClean="0"/>
              <a:t>Patenté</a:t>
            </a:r>
            <a:r>
              <a:rPr lang="en-GB" dirty="0" smtClean="0"/>
              <a:t> V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Utilisation en </a:t>
            </a:r>
            <a:r>
              <a:rPr lang="en-GB" dirty="0" err="1" smtClean="0"/>
              <a:t>chirurgie</a:t>
            </a:r>
            <a:r>
              <a:rPr lang="en-GB" dirty="0" smtClean="0"/>
              <a:t> </a:t>
            </a:r>
            <a:r>
              <a:rPr lang="en-GB" dirty="0" err="1" smtClean="0"/>
              <a:t>oncologique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err="1" smtClean="0"/>
              <a:t>Propriétés</a:t>
            </a:r>
            <a:r>
              <a:rPr lang="en-GB" dirty="0" smtClean="0"/>
              <a:t> </a:t>
            </a:r>
            <a:r>
              <a:rPr lang="en-GB" dirty="0" err="1" smtClean="0"/>
              <a:t>optiques</a:t>
            </a:r>
            <a:endParaRPr lang="en-GB" dirty="0" smtClean="0"/>
          </a:p>
          <a:p>
            <a:endParaRPr lang="en-GB" dirty="0"/>
          </a:p>
        </p:txBody>
      </p:sp>
      <p:pic>
        <p:nvPicPr>
          <p:cNvPr id="28674" name="Picture 2" descr="Fig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2348880"/>
            <a:ext cx="2741032" cy="226547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212976"/>
            <a:ext cx="5358686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1619672" y="3717032"/>
            <a:ext cx="12961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BPV Libre</a:t>
            </a:r>
          </a:p>
          <a:p>
            <a:endParaRPr lang="fr-FR" dirty="0" smtClean="0">
              <a:solidFill>
                <a:srgbClr val="FF0000"/>
              </a:solidFill>
            </a:endParaRPr>
          </a:p>
          <a:p>
            <a:r>
              <a:rPr lang="fr-FR" dirty="0" smtClean="0">
                <a:solidFill>
                  <a:srgbClr val="FF0000"/>
                </a:solidFill>
              </a:rPr>
              <a:t>BPV Lié</a:t>
            </a:r>
            <a:endParaRPr lang="fr-FR" dirty="0">
              <a:solidFill>
                <a:srgbClr val="FF0000"/>
              </a:solidFill>
            </a:endParaRPr>
          </a:p>
        </p:txBody>
      </p:sp>
      <p:cxnSp>
        <p:nvCxnSpPr>
          <p:cNvPr id="8" name="Connecteur droit avec flèche 7"/>
          <p:cNvCxnSpPr/>
          <p:nvPr/>
        </p:nvCxnSpPr>
        <p:spPr>
          <a:xfrm flipV="1">
            <a:off x="2843808" y="3717032"/>
            <a:ext cx="432048" cy="14401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2627784" y="4509120"/>
            <a:ext cx="432048" cy="43204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/>
              <a:t>Détection</a:t>
            </a:r>
            <a:r>
              <a:rPr lang="en-GB" dirty="0" smtClean="0"/>
              <a:t> des photons </a:t>
            </a:r>
            <a:r>
              <a:rPr lang="en-GB" dirty="0" err="1" smtClean="0"/>
              <a:t>diffusés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Instrumentation</a:t>
            </a:r>
          </a:p>
          <a:p>
            <a:endParaRPr lang="en-GB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1628800"/>
            <a:ext cx="4700880" cy="19442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5" name="Image 8" descr="2011-03-29_10-21-42_454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4222926"/>
            <a:ext cx="3529732" cy="2635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 descr="sonde-opt.jpg"/>
          <p:cNvPicPr/>
          <p:nvPr/>
        </p:nvPicPr>
        <p:blipFill>
          <a:blip r:embed="rId5" cstate="print"/>
          <a:srcRect l="11987" t="28694" r="8684" b="20602"/>
          <a:stretch>
            <a:fillRect/>
          </a:stretch>
        </p:blipFill>
        <p:spPr bwMode="auto">
          <a:xfrm>
            <a:off x="4644008" y="4293096"/>
            <a:ext cx="3960000" cy="2183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827584" y="2132856"/>
            <a:ext cx="80648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2000" dirty="0" err="1" smtClean="0"/>
              <a:t>Sonde</a:t>
            </a:r>
            <a:r>
              <a:rPr lang="en-GB" sz="2000" dirty="0" smtClean="0"/>
              <a:t> per-</a:t>
            </a:r>
            <a:r>
              <a:rPr lang="en-GB" sz="2000" dirty="0" err="1" smtClean="0"/>
              <a:t>opératoire</a:t>
            </a:r>
            <a:endParaRPr lang="en-GB" sz="2000" dirty="0" smtClean="0"/>
          </a:p>
          <a:p>
            <a:pPr>
              <a:buNone/>
            </a:pPr>
            <a:endParaRPr lang="en-GB" sz="2000" dirty="0" smtClean="0"/>
          </a:p>
          <a:p>
            <a:pPr>
              <a:buNone/>
            </a:pPr>
            <a:endParaRPr lang="en-GB" sz="2000" dirty="0" smtClean="0"/>
          </a:p>
          <a:p>
            <a:pPr>
              <a:buNone/>
            </a:pPr>
            <a:endParaRPr lang="en-GB" sz="2000" dirty="0" smtClean="0"/>
          </a:p>
          <a:p>
            <a:pPr>
              <a:buNone/>
            </a:pPr>
            <a:endParaRPr lang="en-GB" sz="2000" dirty="0" smtClean="0"/>
          </a:p>
          <a:p>
            <a:pPr algn="ctr">
              <a:buNone/>
            </a:pPr>
            <a:r>
              <a:rPr lang="en-GB" sz="2000" dirty="0" smtClean="0"/>
              <a:t>                                                     </a:t>
            </a:r>
            <a:r>
              <a:rPr lang="en-GB" sz="2000" dirty="0" err="1" smtClean="0"/>
              <a:t>Schéma</a:t>
            </a:r>
            <a:r>
              <a:rPr lang="en-GB" sz="2000" dirty="0" smtClean="0"/>
              <a:t> de </a:t>
            </a:r>
            <a:r>
              <a:rPr lang="en-GB" sz="2000" dirty="0" err="1" smtClean="0"/>
              <a:t>principe</a:t>
            </a:r>
            <a:r>
              <a:rPr lang="en-GB" sz="2000" dirty="0" smtClean="0"/>
              <a:t> </a:t>
            </a:r>
            <a:r>
              <a:rPr lang="en-GB" sz="2000" dirty="0" err="1" smtClean="0"/>
              <a:t>sonde</a:t>
            </a:r>
            <a:r>
              <a:rPr lang="en-GB" sz="2000" dirty="0" smtClean="0"/>
              <a:t> </a:t>
            </a:r>
            <a:r>
              <a:rPr lang="en-GB" sz="2000" dirty="0" err="1" smtClean="0"/>
              <a:t>monopixel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/>
              <a:t>Détection</a:t>
            </a:r>
            <a:r>
              <a:rPr lang="en-GB" dirty="0" smtClean="0"/>
              <a:t> des photons </a:t>
            </a:r>
            <a:r>
              <a:rPr lang="en-GB" dirty="0" err="1" smtClean="0"/>
              <a:t>diffusés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Résultats</a:t>
            </a:r>
            <a:r>
              <a:rPr lang="en-GB" dirty="0" smtClean="0"/>
              <a:t> chez </a:t>
            </a:r>
            <a:r>
              <a:rPr lang="en-GB" dirty="0" err="1" smtClean="0"/>
              <a:t>l’animal</a:t>
            </a:r>
            <a:endParaRPr lang="en-GB" dirty="0" smtClean="0"/>
          </a:p>
          <a:p>
            <a:pPr>
              <a:buNone/>
            </a:pPr>
            <a:r>
              <a:rPr lang="en-GB" dirty="0" smtClean="0"/>
              <a:t>		</a:t>
            </a:r>
            <a:r>
              <a:rPr lang="en-GB" sz="2000" dirty="0" smtClean="0"/>
              <a:t>ganglion inguinal</a:t>
            </a:r>
          </a:p>
          <a:p>
            <a:pPr>
              <a:buNone/>
            </a:pPr>
            <a:r>
              <a:rPr lang="en-GB" sz="2000" dirty="0" smtClean="0"/>
              <a:t>		                 </a:t>
            </a:r>
            <a:r>
              <a:rPr lang="en-GB" sz="2000" dirty="0" err="1" smtClean="0"/>
              <a:t>poplité</a:t>
            </a:r>
            <a:endParaRPr lang="en-GB" sz="2000" dirty="0" smtClean="0"/>
          </a:p>
          <a:p>
            <a:pPr>
              <a:buNone/>
            </a:pPr>
            <a:r>
              <a:rPr lang="en-GB" sz="2000" dirty="0" smtClean="0"/>
              <a:t>		point </a:t>
            </a:r>
            <a:r>
              <a:rPr lang="en-GB" sz="2000" dirty="0" err="1" smtClean="0"/>
              <a:t>d’injection</a:t>
            </a:r>
            <a:endParaRPr lang="en-GB" sz="2000" dirty="0"/>
          </a:p>
        </p:txBody>
      </p:sp>
      <p:pic>
        <p:nvPicPr>
          <p:cNvPr id="30722" name="Picture 2" descr="Figure 4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1427843"/>
            <a:ext cx="2016224" cy="2289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necteur droit avec flèche 5"/>
          <p:cNvCxnSpPr/>
          <p:nvPr/>
        </p:nvCxnSpPr>
        <p:spPr>
          <a:xfrm>
            <a:off x="3419872" y="3140968"/>
            <a:ext cx="4392488" cy="14401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2640" y="3868187"/>
            <a:ext cx="1993776" cy="2724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5712" y="3573016"/>
            <a:ext cx="472440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AutoShape 3"/>
          <p:cNvSpPr>
            <a:spLocks noChangeAspect="1" noChangeArrowheads="1" noTextEdit="1"/>
          </p:cNvSpPr>
          <p:nvPr/>
        </p:nvSpPr>
        <p:spPr bwMode="auto">
          <a:xfrm>
            <a:off x="1042988" y="3573463"/>
            <a:ext cx="7058025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cxnSp>
        <p:nvCxnSpPr>
          <p:cNvPr id="9" name="Connecteur droit avec flèche 8"/>
          <p:cNvCxnSpPr/>
          <p:nvPr/>
        </p:nvCxnSpPr>
        <p:spPr>
          <a:xfrm>
            <a:off x="3347864" y="3140968"/>
            <a:ext cx="4464496" cy="237626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>
            <a:off x="3419872" y="2852936"/>
            <a:ext cx="3960440" cy="7200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>
            <a:off x="3563888" y="2420888"/>
            <a:ext cx="4032448" cy="21602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>
            <a:off x="3563888" y="2420888"/>
            <a:ext cx="4032448" cy="252028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/>
              <a:t>Détection</a:t>
            </a:r>
            <a:r>
              <a:rPr lang="en-GB" dirty="0" smtClean="0"/>
              <a:t> des photons </a:t>
            </a:r>
            <a:r>
              <a:rPr lang="en-GB" dirty="0" err="1" smtClean="0"/>
              <a:t>diffusés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Résultats</a:t>
            </a:r>
            <a:r>
              <a:rPr lang="en-GB" dirty="0" smtClean="0"/>
              <a:t> </a:t>
            </a:r>
            <a:r>
              <a:rPr lang="en-GB" dirty="0" err="1" smtClean="0"/>
              <a:t>cliniques</a:t>
            </a:r>
            <a:r>
              <a:rPr lang="en-GB" dirty="0" smtClean="0"/>
              <a:t> (</a:t>
            </a:r>
            <a:r>
              <a:rPr lang="en-GB" dirty="0" err="1" smtClean="0"/>
              <a:t>sur</a:t>
            </a:r>
            <a:r>
              <a:rPr lang="en-GB" dirty="0" smtClean="0"/>
              <a:t> </a:t>
            </a:r>
            <a:r>
              <a:rPr lang="en-GB" dirty="0" err="1" smtClean="0"/>
              <a:t>pièces</a:t>
            </a:r>
            <a:r>
              <a:rPr lang="en-GB" dirty="0" smtClean="0"/>
              <a:t> </a:t>
            </a:r>
            <a:r>
              <a:rPr lang="en-GB" dirty="0" err="1" smtClean="0"/>
              <a:t>d’exérèse</a:t>
            </a:r>
            <a:r>
              <a:rPr lang="en-GB" dirty="0" smtClean="0"/>
              <a:t>)</a:t>
            </a:r>
          </a:p>
          <a:p>
            <a:pPr>
              <a:buNone/>
            </a:pPr>
            <a:r>
              <a:rPr lang="en-GB" dirty="0" smtClean="0"/>
              <a:t>	a: 1 </a:t>
            </a:r>
            <a:r>
              <a:rPr lang="en-GB" dirty="0" err="1" smtClean="0"/>
              <a:t>mL</a:t>
            </a:r>
            <a:endParaRPr lang="en-GB" dirty="0" smtClean="0"/>
          </a:p>
          <a:p>
            <a:pPr>
              <a:buNone/>
            </a:pPr>
            <a:r>
              <a:rPr lang="en-GB" dirty="0" smtClean="0"/>
              <a:t>	</a:t>
            </a:r>
          </a:p>
          <a:p>
            <a:pPr>
              <a:buNone/>
            </a:pPr>
            <a:r>
              <a:rPr lang="en-GB" dirty="0" smtClean="0"/>
              <a:t>	b: 0,5 </a:t>
            </a:r>
            <a:r>
              <a:rPr lang="en-GB" dirty="0" err="1" smtClean="0"/>
              <a:t>mL</a:t>
            </a:r>
            <a:endParaRPr lang="en-GB" dirty="0" smtClean="0"/>
          </a:p>
          <a:p>
            <a:pPr>
              <a:buNone/>
            </a:pPr>
            <a:r>
              <a:rPr lang="en-GB" dirty="0" smtClean="0"/>
              <a:t>	     </a:t>
            </a:r>
            <a:r>
              <a:rPr lang="en-GB" sz="2400" dirty="0" smtClean="0"/>
              <a:t>en face du GS	</a:t>
            </a:r>
            <a:endParaRPr lang="en-GB" dirty="0" smtClean="0"/>
          </a:p>
          <a:p>
            <a:pPr>
              <a:buNone/>
            </a:pPr>
            <a:r>
              <a:rPr lang="en-GB" dirty="0" smtClean="0"/>
              <a:t>	</a:t>
            </a:r>
          </a:p>
          <a:p>
            <a:pPr>
              <a:buNone/>
            </a:pPr>
            <a:r>
              <a:rPr lang="en-GB" dirty="0" smtClean="0"/>
              <a:t>	c: 0,25 </a:t>
            </a:r>
            <a:r>
              <a:rPr lang="en-GB" dirty="0" err="1" smtClean="0"/>
              <a:t>mL</a:t>
            </a:r>
            <a:endParaRPr lang="en-GB" dirty="0" smtClean="0"/>
          </a:p>
          <a:p>
            <a:pPr>
              <a:buNone/>
            </a:pPr>
            <a:r>
              <a:rPr lang="en-GB" dirty="0" smtClean="0"/>
              <a:t>	d: </a:t>
            </a:r>
            <a:r>
              <a:rPr lang="en-GB" sz="2400" dirty="0" err="1" smtClean="0"/>
              <a:t>déplacement</a:t>
            </a:r>
            <a:r>
              <a:rPr lang="en-GB" sz="2400" dirty="0" smtClean="0"/>
              <a:t> de la</a:t>
            </a:r>
          </a:p>
          <a:p>
            <a:pPr>
              <a:buNone/>
            </a:pPr>
            <a:r>
              <a:rPr lang="en-GB" sz="2400" dirty="0" err="1" smtClean="0"/>
              <a:t>sonde</a:t>
            </a:r>
            <a:r>
              <a:rPr lang="en-GB" sz="2400" dirty="0" smtClean="0"/>
              <a:t>  1 – 2 – 3 (GS en 2) </a:t>
            </a:r>
            <a:endParaRPr lang="en-GB" sz="2400" dirty="0"/>
          </a:p>
        </p:txBody>
      </p:sp>
      <p:pic>
        <p:nvPicPr>
          <p:cNvPr id="31746" name="Picture 2" descr="Fig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348880"/>
            <a:ext cx="4600794" cy="413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llipse 6"/>
          <p:cNvSpPr/>
          <p:nvPr/>
        </p:nvSpPr>
        <p:spPr>
          <a:xfrm>
            <a:off x="1115656" y="3789040"/>
            <a:ext cx="360000" cy="36004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Détection</a:t>
            </a:r>
            <a:r>
              <a:rPr lang="en-GB" dirty="0" smtClean="0"/>
              <a:t> de fluorescence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Instrumentation</a:t>
            </a:r>
          </a:p>
          <a:p>
            <a:pPr>
              <a:buNone/>
            </a:pPr>
            <a:r>
              <a:rPr lang="en-GB" dirty="0" smtClean="0"/>
              <a:t>			</a:t>
            </a:r>
            <a:r>
              <a:rPr lang="en-GB" dirty="0" err="1" smtClean="0"/>
              <a:t>Sonde</a:t>
            </a:r>
            <a:r>
              <a:rPr lang="en-GB" dirty="0" smtClean="0"/>
              <a:t> per-</a:t>
            </a:r>
            <a:r>
              <a:rPr lang="en-GB" dirty="0" err="1" smtClean="0"/>
              <a:t>opératoire</a:t>
            </a: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 algn="ctr">
              <a:buNone/>
            </a:pPr>
            <a:r>
              <a:rPr lang="en-GB" sz="2000" dirty="0" err="1" smtClean="0"/>
              <a:t>Schéma</a:t>
            </a:r>
            <a:r>
              <a:rPr lang="en-GB" sz="2000" dirty="0" smtClean="0"/>
              <a:t> de </a:t>
            </a:r>
            <a:r>
              <a:rPr lang="en-GB" sz="2000" dirty="0" err="1" smtClean="0"/>
              <a:t>principe</a:t>
            </a:r>
            <a:r>
              <a:rPr lang="en-GB" sz="2000" dirty="0" smtClean="0"/>
              <a:t> </a:t>
            </a:r>
            <a:r>
              <a:rPr lang="en-GB" sz="2000" dirty="0" err="1" smtClean="0"/>
              <a:t>sonde</a:t>
            </a:r>
            <a:r>
              <a:rPr lang="en-GB" sz="2000" dirty="0" smtClean="0"/>
              <a:t> </a:t>
            </a:r>
            <a:r>
              <a:rPr lang="en-GB" sz="2000" dirty="0" err="1" smtClean="0"/>
              <a:t>monopixel</a:t>
            </a:r>
            <a:endParaRPr lang="en-GB" sz="2000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2924944"/>
            <a:ext cx="6279982" cy="25922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Détection</a:t>
            </a:r>
            <a:r>
              <a:rPr lang="en-GB" dirty="0" smtClean="0"/>
              <a:t> de fluorescence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Instrumentation</a:t>
            </a:r>
          </a:p>
          <a:p>
            <a:pPr>
              <a:buNone/>
            </a:pPr>
            <a:r>
              <a:rPr lang="en-GB" dirty="0" smtClean="0"/>
              <a:t>                </a:t>
            </a:r>
            <a:r>
              <a:rPr lang="en-GB" dirty="0" err="1" smtClean="0"/>
              <a:t>Imagerie</a:t>
            </a:r>
            <a:endParaRPr lang="en-GB" dirty="0" smtClean="0"/>
          </a:p>
          <a:p>
            <a:pPr>
              <a:buNone/>
            </a:pPr>
            <a:endParaRPr lang="en-GB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173083"/>
            <a:ext cx="7704856" cy="2568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ZoneTexte 5"/>
          <p:cNvSpPr txBox="1"/>
          <p:nvPr/>
        </p:nvSpPr>
        <p:spPr>
          <a:xfrm>
            <a:off x="3563888" y="1916832"/>
            <a:ext cx="5436096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fr-FR" dirty="0" smtClean="0"/>
              <a:t> Couronne de LED </a:t>
            </a:r>
          </a:p>
          <a:p>
            <a:pPr lvl="1">
              <a:buFont typeface="Arial" pitchFamily="34" charset="0"/>
              <a:buChar char="•"/>
            </a:pPr>
            <a:r>
              <a:rPr lang="fr-FR" dirty="0" smtClean="0"/>
              <a:t>Laser 635 nm (500 mW)</a:t>
            </a:r>
          </a:p>
          <a:p>
            <a:pPr lvl="1">
              <a:buFont typeface="Arial" pitchFamily="34" charset="0"/>
              <a:buChar char="•"/>
            </a:pPr>
            <a:r>
              <a:rPr lang="fr-FR" dirty="0" smtClean="0"/>
              <a:t> 1 filtre Passe Haut </a:t>
            </a:r>
          </a:p>
          <a:p>
            <a:pPr lvl="1">
              <a:buFont typeface="Arial" pitchFamily="34" charset="0"/>
              <a:buChar char="•"/>
            </a:pPr>
            <a:endParaRPr lang="fr-FR" dirty="0" smtClean="0"/>
          </a:p>
          <a:p>
            <a:pPr lvl="1">
              <a:buFont typeface="Arial" pitchFamily="34" charset="0"/>
              <a:buChar char="•"/>
            </a:pPr>
            <a:r>
              <a:rPr lang="fr-FR" dirty="0" smtClean="0"/>
              <a:t>1 objectif unique</a:t>
            </a:r>
          </a:p>
          <a:p>
            <a:pPr lvl="1">
              <a:buFont typeface="Arial" pitchFamily="34" charset="0"/>
              <a:buChar char="•"/>
            </a:pPr>
            <a:r>
              <a:rPr lang="fr-FR" dirty="0" smtClean="0"/>
              <a:t> 1 prisme diviseur de faisceaux</a:t>
            </a:r>
          </a:p>
          <a:p>
            <a:pPr lvl="1">
              <a:buFont typeface="Arial" pitchFamily="34" charset="0"/>
              <a:buChar char="•"/>
            </a:pPr>
            <a:r>
              <a:rPr lang="fr-FR" dirty="0" smtClean="0"/>
              <a:t> 2 caméras: 	- image couleur standard</a:t>
            </a:r>
          </a:p>
          <a:p>
            <a:r>
              <a:rPr lang="fr-FR" dirty="0" smtClean="0"/>
              <a:t>	         	- image NB de fluorescence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404664"/>
            <a:ext cx="7086600" cy="875184"/>
          </a:xfrm>
        </p:spPr>
        <p:txBody>
          <a:bodyPr anchor="t" anchorCtr="0"/>
          <a:lstStyle/>
          <a:p>
            <a:pPr algn="r"/>
            <a:r>
              <a:rPr lang="en-GB" dirty="0" smtClean="0"/>
              <a:t>Plan de </a:t>
            </a:r>
            <a:r>
              <a:rPr lang="en-GB" dirty="0" err="1" smtClean="0"/>
              <a:t>l’exposé</a:t>
            </a:r>
            <a:endParaRPr lang="en-GB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79512" y="1556792"/>
            <a:ext cx="8928992" cy="403244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GB" sz="2400" dirty="0" smtClean="0"/>
              <a:t>Introduction: le concept de ganglion </a:t>
            </a:r>
            <a:r>
              <a:rPr lang="en-GB" sz="2400" dirty="0" err="1" smtClean="0"/>
              <a:t>sentinelle</a:t>
            </a:r>
            <a:endParaRPr lang="en-GB" sz="2400" dirty="0" smtClean="0"/>
          </a:p>
          <a:p>
            <a:pPr>
              <a:spcBef>
                <a:spcPts val="0"/>
              </a:spcBef>
            </a:pPr>
            <a:endParaRPr lang="en-GB" sz="2400" dirty="0" smtClean="0"/>
          </a:p>
          <a:p>
            <a:pPr>
              <a:spcBef>
                <a:spcPts val="0"/>
              </a:spcBef>
            </a:pPr>
            <a:r>
              <a:rPr lang="en-GB" sz="2400" dirty="0" smtClean="0"/>
              <a:t>1. </a:t>
            </a:r>
            <a:r>
              <a:rPr lang="en-GB" sz="2400" dirty="0" err="1" smtClean="0"/>
              <a:t>Principes</a:t>
            </a:r>
            <a:r>
              <a:rPr lang="en-GB" sz="2400" dirty="0" smtClean="0"/>
              <a:t> </a:t>
            </a:r>
            <a:r>
              <a:rPr lang="en-GB" sz="2400" dirty="0" err="1" smtClean="0"/>
              <a:t>généraux</a:t>
            </a:r>
            <a:r>
              <a:rPr lang="en-GB" sz="2400" dirty="0" smtClean="0"/>
              <a:t> pour </a:t>
            </a:r>
            <a:r>
              <a:rPr lang="en-GB" sz="2400" dirty="0" err="1" smtClean="0"/>
              <a:t>une</a:t>
            </a:r>
            <a:r>
              <a:rPr lang="en-GB" sz="2400" dirty="0" smtClean="0"/>
              <a:t> </a:t>
            </a:r>
            <a:r>
              <a:rPr lang="en-GB" sz="2400" dirty="0" err="1" smtClean="0"/>
              <a:t>détection</a:t>
            </a:r>
            <a:r>
              <a:rPr lang="en-GB" sz="2400" dirty="0" smtClean="0"/>
              <a:t> </a:t>
            </a:r>
            <a:r>
              <a:rPr lang="en-GB" sz="2400" dirty="0" err="1" smtClean="0"/>
              <a:t>optique</a:t>
            </a:r>
            <a:endParaRPr lang="en-GB" sz="2400" dirty="0" smtClean="0"/>
          </a:p>
          <a:p>
            <a:pPr>
              <a:spcBef>
                <a:spcPts val="0"/>
              </a:spcBef>
            </a:pPr>
            <a:r>
              <a:rPr lang="en-GB" sz="2400" dirty="0" smtClean="0"/>
              <a:t>	Absorption</a:t>
            </a:r>
          </a:p>
          <a:p>
            <a:pPr>
              <a:spcBef>
                <a:spcPts val="0"/>
              </a:spcBef>
            </a:pPr>
            <a:r>
              <a:rPr lang="en-GB" sz="2400" dirty="0" smtClean="0"/>
              <a:t>	Fluorescence</a:t>
            </a:r>
          </a:p>
          <a:p>
            <a:pPr>
              <a:spcBef>
                <a:spcPts val="0"/>
              </a:spcBef>
            </a:pPr>
            <a:r>
              <a:rPr lang="en-GB" sz="2400" dirty="0" smtClean="0"/>
              <a:t>	</a:t>
            </a:r>
            <a:r>
              <a:rPr lang="en-GB" sz="2400" dirty="0" err="1" smtClean="0"/>
              <a:t>Photoacoustique</a:t>
            </a:r>
            <a:endParaRPr lang="en-GB" sz="2400" dirty="0" smtClean="0"/>
          </a:p>
          <a:p>
            <a:pPr>
              <a:spcBef>
                <a:spcPts val="0"/>
              </a:spcBef>
            </a:pPr>
            <a:endParaRPr lang="en-GB" sz="2400" dirty="0" smtClean="0"/>
          </a:p>
          <a:p>
            <a:pPr>
              <a:spcBef>
                <a:spcPts val="0"/>
              </a:spcBef>
            </a:pPr>
            <a:r>
              <a:rPr lang="en-GB" sz="2400" dirty="0" smtClean="0"/>
              <a:t>2. </a:t>
            </a:r>
            <a:r>
              <a:rPr lang="en-GB" sz="2400" dirty="0" err="1" smtClean="0"/>
              <a:t>Détection</a:t>
            </a:r>
            <a:r>
              <a:rPr lang="en-GB" sz="2400" dirty="0" smtClean="0"/>
              <a:t> par </a:t>
            </a:r>
            <a:r>
              <a:rPr lang="en-GB" sz="2400" dirty="0" err="1" smtClean="0"/>
              <a:t>réflexion</a:t>
            </a:r>
            <a:r>
              <a:rPr lang="en-GB" sz="2400" dirty="0" smtClean="0"/>
              <a:t> diffuse avec le Bleu </a:t>
            </a:r>
            <a:r>
              <a:rPr lang="en-GB" sz="2400" dirty="0" err="1" smtClean="0"/>
              <a:t>Patenté</a:t>
            </a:r>
            <a:r>
              <a:rPr lang="en-GB" sz="2400" dirty="0" smtClean="0"/>
              <a:t> V</a:t>
            </a:r>
          </a:p>
          <a:p>
            <a:pPr>
              <a:spcBef>
                <a:spcPts val="0"/>
              </a:spcBef>
            </a:pPr>
            <a:endParaRPr lang="en-GB" sz="2400" dirty="0" smtClean="0"/>
          </a:p>
          <a:p>
            <a:pPr>
              <a:spcBef>
                <a:spcPts val="0"/>
              </a:spcBef>
            </a:pPr>
            <a:r>
              <a:rPr lang="en-GB" sz="2400" dirty="0" smtClean="0"/>
              <a:t>3. </a:t>
            </a:r>
            <a:r>
              <a:rPr lang="en-GB" sz="2400" dirty="0" err="1" smtClean="0"/>
              <a:t>Détection</a:t>
            </a:r>
            <a:r>
              <a:rPr lang="en-GB" sz="2400" dirty="0" smtClean="0"/>
              <a:t> par fluorescence du Bleu </a:t>
            </a:r>
            <a:r>
              <a:rPr lang="en-GB" sz="2400" dirty="0" err="1" smtClean="0"/>
              <a:t>Patenté</a:t>
            </a:r>
            <a:r>
              <a:rPr lang="en-GB" sz="2400" dirty="0" smtClean="0"/>
              <a:t> V </a:t>
            </a:r>
            <a:r>
              <a:rPr lang="en-GB" sz="2400" dirty="0" err="1" smtClean="0"/>
              <a:t>lié</a:t>
            </a:r>
            <a:r>
              <a:rPr lang="en-GB" sz="2400" dirty="0" smtClean="0"/>
              <a:t> à </a:t>
            </a:r>
            <a:r>
              <a:rPr lang="en-GB" sz="2400" dirty="0" err="1" smtClean="0"/>
              <a:t>l’albumine</a:t>
            </a:r>
            <a:endParaRPr lang="en-GB" sz="2400" dirty="0" smtClean="0"/>
          </a:p>
          <a:p>
            <a:pPr>
              <a:spcBef>
                <a:spcPts val="0"/>
              </a:spcBef>
            </a:pPr>
            <a:endParaRPr lang="en-GB" sz="2400" dirty="0" smtClean="0"/>
          </a:p>
          <a:p>
            <a:pPr>
              <a:spcBef>
                <a:spcPts val="0"/>
              </a:spcBef>
            </a:pPr>
            <a:r>
              <a:rPr lang="en-GB" sz="2400" dirty="0" smtClean="0"/>
              <a:t>4. Conclusions et perspectives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r>
              <a:rPr lang="en-GB" dirty="0" err="1" smtClean="0"/>
              <a:t>Détection</a:t>
            </a:r>
            <a:r>
              <a:rPr lang="en-GB" dirty="0" smtClean="0"/>
              <a:t> de fluorescence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484784"/>
            <a:ext cx="4474840" cy="4709160"/>
          </a:xfrm>
        </p:spPr>
        <p:txBody>
          <a:bodyPr>
            <a:normAutofit fontScale="62500" lnSpcReduction="20000"/>
          </a:bodyPr>
          <a:lstStyle/>
          <a:p>
            <a:r>
              <a:rPr lang="en-GB" sz="4500" dirty="0" err="1" smtClean="0"/>
              <a:t>Résultats</a:t>
            </a:r>
            <a:r>
              <a:rPr lang="en-GB" sz="4500" dirty="0" smtClean="0"/>
              <a:t> </a:t>
            </a:r>
            <a:r>
              <a:rPr lang="en-GB" sz="4500" dirty="0" err="1" smtClean="0"/>
              <a:t>sur</a:t>
            </a:r>
            <a:r>
              <a:rPr lang="en-GB" sz="4500" dirty="0" smtClean="0"/>
              <a:t> </a:t>
            </a:r>
            <a:r>
              <a:rPr lang="en-GB" sz="4500" dirty="0" err="1" smtClean="0"/>
              <a:t>objets</a:t>
            </a:r>
            <a:r>
              <a:rPr lang="en-GB" sz="4500" dirty="0" smtClean="0"/>
              <a:t> test</a:t>
            </a:r>
          </a:p>
          <a:p>
            <a:pPr>
              <a:buNone/>
            </a:pPr>
            <a:r>
              <a:rPr lang="fr-FR" dirty="0" smtClean="0"/>
              <a:t>(a) solvant pur (PBS), </a:t>
            </a:r>
          </a:p>
          <a:p>
            <a:pPr>
              <a:buNone/>
            </a:pPr>
            <a:r>
              <a:rPr lang="fr-FR" dirty="0" smtClean="0"/>
              <a:t>(b) PBV/PBS à 5 µmol/L</a:t>
            </a:r>
          </a:p>
          <a:p>
            <a:pPr>
              <a:buNone/>
            </a:pPr>
            <a:r>
              <a:rPr lang="fr-FR" dirty="0" smtClean="0"/>
              <a:t>(c) PBV/HSA 1 µmol/L</a:t>
            </a:r>
          </a:p>
          <a:p>
            <a:pPr>
              <a:buNone/>
            </a:pPr>
            <a:r>
              <a:rPr lang="fr-FR" dirty="0" smtClean="0"/>
              <a:t>(d) PBV/HSA 2,5 µmol/L</a:t>
            </a:r>
          </a:p>
          <a:p>
            <a:pPr>
              <a:buNone/>
            </a:pPr>
            <a:r>
              <a:rPr lang="fr-FR" dirty="0" smtClean="0"/>
              <a:t>(e) PBV/HSA 5 µmol/L</a:t>
            </a:r>
          </a:p>
          <a:p>
            <a:pPr>
              <a:buNone/>
            </a:pPr>
            <a:r>
              <a:rPr lang="fr-FR" dirty="0" smtClean="0"/>
              <a:t>(f) PBV/HSA 7,5 µmol/L</a:t>
            </a:r>
          </a:p>
          <a:p>
            <a:pPr>
              <a:buNone/>
            </a:pPr>
            <a:r>
              <a:rPr lang="fr-FR" dirty="0" smtClean="0"/>
              <a:t>(g) PBV/HSA 10 µmol/L</a:t>
            </a:r>
          </a:p>
          <a:p>
            <a:pPr>
              <a:buNone/>
            </a:pPr>
            <a:r>
              <a:rPr lang="fr-FR" dirty="0" smtClean="0"/>
              <a:t>    (65 g/L de HSA)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A: image conventionnelle</a:t>
            </a:r>
          </a:p>
          <a:p>
            <a:pPr>
              <a:buNone/>
            </a:pPr>
            <a:r>
              <a:rPr lang="fr-FR" dirty="0" smtClean="0"/>
              <a:t>B: image de fluorescence</a:t>
            </a:r>
          </a:p>
          <a:p>
            <a:pPr>
              <a:buNone/>
            </a:pPr>
            <a:r>
              <a:rPr lang="fr-FR" dirty="0" smtClean="0"/>
              <a:t>C : superposition des 2 </a:t>
            </a:r>
          </a:p>
          <a:p>
            <a:pPr>
              <a:buNone/>
            </a:pPr>
            <a:r>
              <a:rPr lang="fr-FR" dirty="0" smtClean="0"/>
              <a:t>D: intensité de fluorescence </a:t>
            </a:r>
          </a:p>
          <a:p>
            <a:pPr>
              <a:buNone/>
            </a:pPr>
            <a:r>
              <a:rPr lang="fr-FR" dirty="0" smtClean="0"/>
              <a:t>Seuil de détection 1µmol/L</a:t>
            </a:r>
          </a:p>
          <a:p>
            <a:pPr>
              <a:buNone/>
            </a:pPr>
            <a:r>
              <a:rPr lang="fr-FR" dirty="0" smtClean="0"/>
              <a:t>Saturation du signal 5 µmol/L</a:t>
            </a:r>
            <a:endParaRPr lang="en-GB" dirty="0" smtClean="0"/>
          </a:p>
          <a:p>
            <a:endParaRPr lang="en-GB" dirty="0"/>
          </a:p>
        </p:txBody>
      </p:sp>
      <p:pic>
        <p:nvPicPr>
          <p:cNvPr id="33794" name="Picture 2" descr="Fig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988840"/>
            <a:ext cx="4752528" cy="4035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3275856" y="6165304"/>
            <a:ext cx="5868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Imagerie de fluorescence: </a:t>
            </a:r>
            <a:r>
              <a:rPr lang="fr-FR" dirty="0" err="1" smtClean="0"/>
              <a:t>microtubes</a:t>
            </a:r>
            <a:r>
              <a:rPr lang="fr-FR" dirty="0" smtClean="0"/>
              <a:t> contenant des solutions PBV/HSA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Détection</a:t>
            </a:r>
            <a:r>
              <a:rPr lang="en-GB" dirty="0" smtClean="0"/>
              <a:t> de fluorescence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Résultats</a:t>
            </a:r>
            <a:r>
              <a:rPr lang="en-GB" dirty="0" smtClean="0"/>
              <a:t> chez </a:t>
            </a:r>
            <a:r>
              <a:rPr lang="en-GB" dirty="0" err="1" smtClean="0"/>
              <a:t>l’animal</a:t>
            </a:r>
            <a:endParaRPr lang="en-GB" dirty="0" smtClean="0"/>
          </a:p>
          <a:p>
            <a:pPr>
              <a:buNone/>
            </a:pPr>
            <a:r>
              <a:rPr lang="en-GB" dirty="0" smtClean="0"/>
              <a:t>		   </a:t>
            </a:r>
            <a:r>
              <a:rPr lang="en-GB" sz="2000" dirty="0" smtClean="0"/>
              <a:t>Image </a:t>
            </a:r>
            <a:r>
              <a:rPr lang="en-GB" sz="2000" dirty="0" err="1" smtClean="0"/>
              <a:t>couleur</a:t>
            </a:r>
            <a:r>
              <a:rPr lang="en-GB" sz="2000" dirty="0" smtClean="0"/>
              <a:t>          Fluorescence       Images </a:t>
            </a:r>
            <a:r>
              <a:rPr lang="en-GB" sz="2000" dirty="0" err="1" smtClean="0"/>
              <a:t>superposées</a:t>
            </a:r>
            <a:r>
              <a:rPr lang="en-GB" sz="2000" dirty="0" smtClean="0"/>
              <a:t> </a:t>
            </a:r>
            <a:endParaRPr lang="en-GB" dirty="0" smtClean="0"/>
          </a:p>
          <a:p>
            <a:endParaRPr lang="en-GB" dirty="0"/>
          </a:p>
        </p:txBody>
      </p:sp>
      <p:pic>
        <p:nvPicPr>
          <p:cNvPr id="34818" name="Picture 2" descr="Fig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2564904"/>
            <a:ext cx="6743042" cy="3439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755576" y="6093296"/>
            <a:ext cx="820891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Images de fluorescence PBV dans l’albumine sérique de rat (500 µL).</a:t>
            </a:r>
          </a:p>
          <a:p>
            <a:r>
              <a:rPr lang="fr-FR" sz="2000" dirty="0" smtClean="0"/>
              <a:t> (haut) : [PBV] = 20 µmol/L   (bas) [PBV] = 500 µmol/L, rat épilé.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 et perspectives</a:t>
            </a:r>
            <a:endParaRPr lang="en-GB" dirty="0"/>
          </a:p>
        </p:txBody>
      </p:sp>
      <p:sp>
        <p:nvSpPr>
          <p:cNvPr id="4" name="Espace réservé du contenu 3"/>
          <p:cNvSpPr txBox="1">
            <a:spLocks noGrp="1"/>
          </p:cNvSpPr>
          <p:nvPr>
            <p:ph idx="1"/>
          </p:nvPr>
        </p:nvSpPr>
        <p:spPr>
          <a:xfrm>
            <a:off x="179512" y="1600200"/>
            <a:ext cx="8568952" cy="517680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fr-FR" dirty="0" smtClean="0"/>
              <a:t>Méthodes optiques de détection du GS</a:t>
            </a:r>
          </a:p>
          <a:p>
            <a:pPr lvl="1" algn="just">
              <a:buFont typeface="Wingdings" pitchFamily="2" charset="2"/>
              <a:buChar char="ü"/>
            </a:pPr>
            <a:r>
              <a:rPr lang="fr-FR" sz="2000" dirty="0" smtClean="0"/>
              <a:t>Alternative à la détection isotopique</a:t>
            </a:r>
          </a:p>
          <a:p>
            <a:pPr lvl="1" algn="just">
              <a:buFont typeface="Wingdings" pitchFamily="2" charset="2"/>
              <a:buChar char="ü"/>
            </a:pPr>
            <a:r>
              <a:rPr lang="fr-FR" sz="2000" dirty="0" smtClean="0"/>
              <a:t>Multiples approches possibles</a:t>
            </a:r>
          </a:p>
          <a:p>
            <a:pPr lvl="1" algn="just">
              <a:buFont typeface="Wingdings" pitchFamily="2" charset="2"/>
              <a:buChar char="ü"/>
            </a:pPr>
            <a:r>
              <a:rPr lang="fr-FR" sz="2000" dirty="0" smtClean="0"/>
              <a:t>2 propositions avec le PBV (sensibilité 2 </a:t>
            </a:r>
            <a:r>
              <a:rPr lang="fr-FR" sz="2000" dirty="0" err="1" smtClean="0"/>
              <a:t>nmol</a:t>
            </a:r>
            <a:r>
              <a:rPr lang="fr-FR" sz="2000" dirty="0" smtClean="0"/>
              <a:t>/L à 5 mW) </a:t>
            </a:r>
          </a:p>
          <a:p>
            <a:pPr lvl="2" algn="just">
              <a:buNone/>
            </a:pPr>
            <a:r>
              <a:rPr lang="fr-FR" sz="1800" dirty="0" smtClean="0"/>
              <a:t>- Détection des photons diffusés (sonde per-opératoire)</a:t>
            </a:r>
          </a:p>
          <a:p>
            <a:pPr lvl="2" algn="just">
              <a:buNone/>
            </a:pPr>
            <a:r>
              <a:rPr lang="fr-FR" sz="1800" dirty="0" smtClean="0"/>
              <a:t>- Détection des photons de fluorescence (sonde + imagerie)</a:t>
            </a:r>
          </a:p>
          <a:p>
            <a:pPr algn="just">
              <a:buFont typeface="Wingdings" pitchFamily="2" charset="2"/>
              <a:buChar char="q"/>
            </a:pPr>
            <a:r>
              <a:rPr lang="fr-FR" dirty="0" smtClean="0"/>
              <a:t>Avenir		</a:t>
            </a:r>
          </a:p>
          <a:p>
            <a:pPr marL="720000" indent="-457200">
              <a:buNone/>
            </a:pPr>
            <a:r>
              <a:rPr lang="fr-FR" sz="2000" dirty="0" smtClean="0">
                <a:solidFill>
                  <a:srgbClr val="FFFF00"/>
                </a:solidFill>
              </a:rPr>
              <a:t>	</a:t>
            </a:r>
            <a:r>
              <a:rPr lang="fr-FR" sz="2000" dirty="0" smtClean="0"/>
              <a:t>1) Développement d’une sonde bimodale pour la détection optique et magnétique de nanoparticules (projet </a:t>
            </a:r>
            <a:r>
              <a:rPr lang="fr-FR" sz="2000" dirty="0" err="1" smtClean="0"/>
              <a:t>Interreg</a:t>
            </a:r>
            <a:r>
              <a:rPr lang="fr-FR" sz="2000" dirty="0" smtClean="0"/>
              <a:t>).</a:t>
            </a:r>
          </a:p>
          <a:p>
            <a:pPr marL="720000" indent="-457200">
              <a:buNone/>
            </a:pPr>
            <a:r>
              <a:rPr lang="fr-FR" sz="2000" dirty="0" smtClean="0"/>
              <a:t>	2) Développement d’une sonde bimodale (fluo+nucléaire)  (société </a:t>
            </a:r>
            <a:r>
              <a:rPr lang="fr-FR" sz="2000" dirty="0" err="1" smtClean="0"/>
              <a:t>Eurorad</a:t>
            </a:r>
            <a:r>
              <a:rPr lang="fr-FR" sz="2000" dirty="0" smtClean="0"/>
              <a:t>).</a:t>
            </a:r>
          </a:p>
          <a:p>
            <a:pPr marL="720000" indent="-457200">
              <a:buNone/>
            </a:pPr>
            <a:r>
              <a:rPr lang="fr-FR" sz="2000" dirty="0" smtClean="0"/>
              <a:t>	3) PHRC visant à détecter le GS par fluorescence du BPV/HSA incluant 6 centres anticancéreux  (lettre d’intention).</a:t>
            </a:r>
          </a:p>
          <a:p>
            <a:pPr lvl="2" algn="just">
              <a:buFont typeface="Wingdings" pitchFamily="2" charset="2"/>
              <a:buChar char="ü"/>
            </a:pPr>
            <a:endParaRPr lang="fr-FR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/>
          <a:lstStyle/>
          <a:p>
            <a:r>
              <a:rPr lang="en-GB" dirty="0" err="1" smtClean="0"/>
              <a:t>Remerciements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052736"/>
            <a:ext cx="8445624" cy="506916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fr-FR" sz="2400" dirty="0" smtClean="0"/>
              <a:t>LINC</a:t>
            </a:r>
          </a:p>
          <a:p>
            <a:pPr lvl="1">
              <a:buNone/>
            </a:pPr>
            <a:r>
              <a:rPr lang="fr-FR" sz="1800" dirty="0" smtClean="0"/>
              <a:t>Jérôme Steibel, Renée Chabrier, François Xavier Blé, Hervé </a:t>
            </a:r>
            <a:r>
              <a:rPr lang="fr-FR" sz="1800" dirty="0" err="1" smtClean="0"/>
              <a:t>Tubaldo</a:t>
            </a:r>
            <a:r>
              <a:rPr lang="fr-FR" sz="1800" dirty="0" smtClean="0"/>
              <a:t>, Ravelo Rasata, et Jacques Chambron</a:t>
            </a:r>
          </a:p>
          <a:p>
            <a:r>
              <a:rPr lang="fr-FR" sz="2000" dirty="0" smtClean="0"/>
              <a:t>Laboratoire de Biophotonique et Pharmacologie d’</a:t>
            </a:r>
            <a:r>
              <a:rPr lang="fr-FR" sz="2000" dirty="0" err="1" smtClean="0"/>
              <a:t>Illkirch</a:t>
            </a:r>
            <a:endParaRPr lang="fr-FR" sz="2000" dirty="0" smtClean="0"/>
          </a:p>
          <a:p>
            <a:pPr lvl="1">
              <a:buNone/>
            </a:pPr>
            <a:r>
              <a:rPr lang="fr-FR" sz="1800" dirty="0" smtClean="0"/>
              <a:t>Guy Duportail</a:t>
            </a:r>
          </a:p>
          <a:p>
            <a:r>
              <a:rPr lang="fr-FR" sz="2000" dirty="0" smtClean="0"/>
              <a:t>Société Eurorad</a:t>
            </a:r>
          </a:p>
          <a:p>
            <a:pPr lvl="1">
              <a:buNone/>
            </a:pPr>
            <a:r>
              <a:rPr lang="fr-FR" sz="1800" dirty="0" smtClean="0"/>
              <a:t>Hervé Simon</a:t>
            </a:r>
          </a:p>
          <a:p>
            <a:r>
              <a:rPr lang="fr-FR" sz="2000" dirty="0" smtClean="0"/>
              <a:t>Centre Régional de Lutte Contre le Cancer de Strasbourg</a:t>
            </a:r>
          </a:p>
          <a:p>
            <a:pPr lvl="1">
              <a:buNone/>
            </a:pPr>
            <a:r>
              <a:rPr lang="fr-FR" sz="1800" dirty="0" smtClean="0"/>
              <a:t>Jean Pierre </a:t>
            </a:r>
            <a:r>
              <a:rPr lang="fr-FR" sz="1800" dirty="0" err="1" smtClean="0"/>
              <a:t>Ghnassia</a:t>
            </a:r>
            <a:r>
              <a:rPr lang="fr-FR" sz="1800" dirty="0" smtClean="0"/>
              <a:t>, Marc </a:t>
            </a:r>
            <a:r>
              <a:rPr lang="fr-FR" sz="1800" dirty="0" err="1" smtClean="0"/>
              <a:t>Wilt</a:t>
            </a:r>
            <a:r>
              <a:rPr lang="fr-FR" sz="1800" dirty="0" smtClean="0"/>
              <a:t> et Jean François Rodier</a:t>
            </a:r>
          </a:p>
          <a:p>
            <a:pPr lvl="1">
              <a:buNone/>
            </a:pPr>
            <a:endParaRPr lang="fr-FR" sz="1800" dirty="0" smtClean="0"/>
          </a:p>
          <a:p>
            <a:pPr marL="468000" lvl="1">
              <a:buFont typeface="Wingdings" pitchFamily="2" charset="2"/>
              <a:buChar char="q"/>
            </a:pPr>
            <a:r>
              <a:rPr lang="fr-FR" sz="2800" dirty="0" smtClean="0"/>
              <a:t> Financements </a:t>
            </a:r>
            <a:endParaRPr lang="fr-FR" sz="1800" dirty="0" smtClean="0"/>
          </a:p>
          <a:p>
            <a:pPr lvl="1">
              <a:buNone/>
            </a:pPr>
            <a:r>
              <a:rPr lang="fr-FR" sz="1800" dirty="0" smtClean="0"/>
              <a:t>Projet Européen </a:t>
            </a:r>
            <a:r>
              <a:rPr lang="fr-FR" sz="1800" dirty="0" err="1" smtClean="0"/>
              <a:t>Interreg</a:t>
            </a:r>
            <a:r>
              <a:rPr lang="fr-FR" sz="1800" dirty="0" smtClean="0"/>
              <a:t> Nano@</a:t>
            </a:r>
            <a:r>
              <a:rPr lang="fr-FR" sz="1800" dirty="0" err="1" smtClean="0"/>
              <a:t>matrix</a:t>
            </a:r>
            <a:endParaRPr lang="fr-FR" sz="1800" dirty="0" smtClean="0"/>
          </a:p>
          <a:p>
            <a:pPr lvl="1">
              <a:buNone/>
            </a:pPr>
            <a:r>
              <a:rPr lang="fr-FR" sz="1800" dirty="0" smtClean="0"/>
              <a:t>Agence Nationale pour la Recherche et la Technologie.</a:t>
            </a:r>
          </a:p>
          <a:p>
            <a:endParaRPr lang="en-GB" sz="2400" dirty="0"/>
          </a:p>
        </p:txBody>
      </p:sp>
      <p:pic>
        <p:nvPicPr>
          <p:cNvPr id="4" name="Picture 1" descr="C:\Documents and Settings\Franky\Mes documents\Mes images\AN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5733256"/>
            <a:ext cx="1590151" cy="946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 descr="Site Interreg en françai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5661248"/>
            <a:ext cx="5334000" cy="1000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Cancer du </a:t>
            </a:r>
            <a:r>
              <a:rPr lang="en-GB" dirty="0" err="1" smtClean="0"/>
              <a:t>sein</a:t>
            </a:r>
            <a:r>
              <a:rPr lang="en-GB" dirty="0" smtClean="0"/>
              <a:t> et ganglions </a:t>
            </a:r>
            <a:r>
              <a:rPr lang="en-GB" dirty="0" err="1" smtClean="0"/>
              <a:t>sentinelles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Le cancer du </a:t>
            </a:r>
            <a:r>
              <a:rPr lang="en-US" dirty="0" err="1" smtClean="0"/>
              <a:t>sein</a:t>
            </a:r>
            <a:endParaRPr lang="en-US" dirty="0" smtClean="0"/>
          </a:p>
          <a:p>
            <a:pPr lvl="1"/>
            <a:r>
              <a:rPr lang="en-US" dirty="0" err="1" smtClean="0"/>
              <a:t>Taux</a:t>
            </a:r>
            <a:r>
              <a:rPr lang="en-US" dirty="0" smtClean="0"/>
              <a:t> </a:t>
            </a:r>
            <a:r>
              <a:rPr lang="en-US" dirty="0" err="1" smtClean="0"/>
              <a:t>d’incidence</a:t>
            </a:r>
            <a:r>
              <a:rPr lang="en-US" dirty="0" smtClean="0"/>
              <a:t> = 1/1000</a:t>
            </a:r>
          </a:p>
          <a:p>
            <a:pPr lvl="1"/>
            <a:r>
              <a:rPr lang="en-US" dirty="0" smtClean="0"/>
              <a:t>11.000 </a:t>
            </a:r>
            <a:r>
              <a:rPr lang="en-US" dirty="0" err="1" smtClean="0"/>
              <a:t>décès</a:t>
            </a:r>
            <a:r>
              <a:rPr lang="en-US" dirty="0" smtClean="0"/>
              <a:t> par an en France</a:t>
            </a:r>
          </a:p>
          <a:p>
            <a:r>
              <a:rPr lang="en-US" dirty="0" smtClean="0"/>
              <a:t>Les ganglions </a:t>
            </a:r>
            <a:r>
              <a:rPr lang="en-US" dirty="0" err="1" smtClean="0"/>
              <a:t>sentinelles</a:t>
            </a:r>
            <a:r>
              <a:rPr lang="en-US" dirty="0" smtClean="0"/>
              <a:t> (GS)</a:t>
            </a:r>
            <a:endParaRPr lang="en-US" dirty="0" smtClean="0">
              <a:hlinkClick r:id="rId3"/>
            </a:endParaRPr>
          </a:p>
          <a:p>
            <a:pPr lvl="1"/>
            <a:r>
              <a:rPr lang="fr-FR" dirty="0" smtClean="0"/>
              <a:t>Premiers relais ganglionnaires du circuit lymphatique drainant la tumeur primitive et susceptibles d'être le siège d'un envahissement métastatique.</a:t>
            </a:r>
          </a:p>
          <a:p>
            <a:pPr lvl="1"/>
            <a:r>
              <a:rPr lang="fr-FR" dirty="0" smtClean="0"/>
              <a:t>La détection des GS est réalisée par une méthode isotopique après injection d'un radio colloïde marqué et/ou par visualisation intra-opératoire d'un colorant bleu. Taux de détection de 99%.</a:t>
            </a:r>
          </a:p>
          <a:p>
            <a:pPr lvl="1"/>
            <a:r>
              <a:rPr lang="fr-FR" dirty="0" smtClean="0">
                <a:hlinkClick r:id="rId3"/>
              </a:rPr>
              <a:t>Vidéo</a:t>
            </a:r>
            <a:r>
              <a:rPr lang="fr-FR" dirty="0" smtClean="0"/>
              <a:t> </a:t>
            </a:r>
            <a:r>
              <a:rPr lang="fr-FR" dirty="0" err="1" smtClean="0"/>
              <a:t>University</a:t>
            </a:r>
            <a:r>
              <a:rPr lang="fr-FR" dirty="0" smtClean="0"/>
              <a:t> of South Florida    </a:t>
            </a:r>
            <a:endParaRPr lang="en-US" dirty="0" smtClean="0">
              <a:hlinkClick r:id="rId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Détection</a:t>
            </a:r>
            <a:r>
              <a:rPr lang="en-GB" dirty="0" smtClean="0"/>
              <a:t> </a:t>
            </a:r>
            <a:r>
              <a:rPr lang="en-GB" dirty="0" err="1" smtClean="0"/>
              <a:t>optique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709160"/>
          </a:xfrm>
        </p:spPr>
        <p:txBody>
          <a:bodyPr/>
          <a:lstStyle/>
          <a:p>
            <a:r>
              <a:rPr lang="en-GB" dirty="0" err="1" smtClean="0"/>
              <a:t>Objectifs</a:t>
            </a:r>
            <a:endParaRPr lang="en-GB" dirty="0" smtClean="0"/>
          </a:p>
          <a:p>
            <a:pPr lvl="1"/>
            <a:r>
              <a:rPr lang="en-GB" dirty="0" err="1" smtClean="0"/>
              <a:t>Améliorer</a:t>
            </a:r>
            <a:r>
              <a:rPr lang="en-GB" dirty="0" smtClean="0"/>
              <a:t> la </a:t>
            </a:r>
            <a:r>
              <a:rPr lang="en-GB" dirty="0" err="1" smtClean="0"/>
              <a:t>spécificité</a:t>
            </a:r>
            <a:r>
              <a:rPr lang="en-GB" dirty="0" smtClean="0"/>
              <a:t> de </a:t>
            </a:r>
            <a:r>
              <a:rPr lang="en-GB" dirty="0" err="1" smtClean="0"/>
              <a:t>détection</a:t>
            </a:r>
            <a:r>
              <a:rPr lang="en-GB" dirty="0" smtClean="0"/>
              <a:t> des GS </a:t>
            </a:r>
            <a:r>
              <a:rPr lang="en-GB" dirty="0" err="1" smtClean="0"/>
              <a:t>métastasés</a:t>
            </a:r>
            <a:endParaRPr lang="en-GB" dirty="0" smtClean="0"/>
          </a:p>
          <a:p>
            <a:pPr lvl="1"/>
            <a:r>
              <a:rPr lang="en-GB" dirty="0" err="1" smtClean="0"/>
              <a:t>Objectiver</a:t>
            </a:r>
            <a:r>
              <a:rPr lang="en-GB" dirty="0" smtClean="0"/>
              <a:t> la </a:t>
            </a:r>
            <a:r>
              <a:rPr lang="en-GB" dirty="0" err="1" smtClean="0"/>
              <a:t>détection</a:t>
            </a:r>
            <a:r>
              <a:rPr lang="en-GB" dirty="0" smtClean="0"/>
              <a:t> </a:t>
            </a:r>
            <a:r>
              <a:rPr lang="en-GB" dirty="0" err="1" smtClean="0"/>
              <a:t>visuelle</a:t>
            </a:r>
            <a:endParaRPr lang="en-GB" dirty="0" smtClean="0"/>
          </a:p>
          <a:p>
            <a:pPr lvl="1"/>
            <a:r>
              <a:rPr lang="en-GB" dirty="0" err="1" smtClean="0"/>
              <a:t>Eliminer</a:t>
            </a:r>
            <a:r>
              <a:rPr lang="en-GB" dirty="0" smtClean="0"/>
              <a:t> les </a:t>
            </a:r>
            <a:r>
              <a:rPr lang="en-GB" dirty="0" err="1" smtClean="0"/>
              <a:t>traceurs</a:t>
            </a:r>
            <a:r>
              <a:rPr lang="en-GB" dirty="0" smtClean="0"/>
              <a:t> </a:t>
            </a:r>
            <a:r>
              <a:rPr lang="en-GB" dirty="0" err="1" smtClean="0"/>
              <a:t>radioactifs</a:t>
            </a:r>
            <a:endParaRPr lang="en-GB" dirty="0" smtClean="0"/>
          </a:p>
          <a:p>
            <a:r>
              <a:rPr lang="en-GB" dirty="0" err="1" smtClean="0"/>
              <a:t>Contraintes</a:t>
            </a:r>
            <a:r>
              <a:rPr lang="en-GB" dirty="0" smtClean="0"/>
              <a:t> </a:t>
            </a:r>
            <a:r>
              <a:rPr lang="en-GB" dirty="0" err="1" smtClean="0"/>
              <a:t>légales</a:t>
            </a:r>
            <a:endParaRPr lang="en-GB" dirty="0" smtClean="0"/>
          </a:p>
          <a:p>
            <a:pPr lvl="1"/>
            <a:r>
              <a:rPr lang="en-GB" dirty="0" smtClean="0"/>
              <a:t>Utilisation d’un </a:t>
            </a:r>
            <a:r>
              <a:rPr lang="en-GB" dirty="0" err="1" smtClean="0"/>
              <a:t>marqueur</a:t>
            </a:r>
            <a:r>
              <a:rPr lang="en-GB" dirty="0" smtClean="0"/>
              <a:t> avec AMM</a:t>
            </a:r>
          </a:p>
          <a:p>
            <a:pPr lvl="1"/>
            <a:r>
              <a:rPr lang="en-GB" dirty="0" smtClean="0"/>
              <a:t>Limitation de </a:t>
            </a:r>
            <a:r>
              <a:rPr lang="en-GB" dirty="0" err="1" smtClean="0"/>
              <a:t>l’intensité</a:t>
            </a:r>
            <a:r>
              <a:rPr lang="en-GB" dirty="0" smtClean="0"/>
              <a:t> </a:t>
            </a:r>
            <a:r>
              <a:rPr lang="en-GB" dirty="0" err="1" smtClean="0"/>
              <a:t>lumineuse</a:t>
            </a:r>
            <a:endParaRPr lang="en-GB" dirty="0" smtClean="0"/>
          </a:p>
          <a:p>
            <a:r>
              <a:rPr lang="en-GB" dirty="0" err="1" smtClean="0"/>
              <a:t>Contraintes</a:t>
            </a:r>
            <a:r>
              <a:rPr lang="en-GB" dirty="0" smtClean="0"/>
              <a:t> </a:t>
            </a:r>
            <a:r>
              <a:rPr lang="en-GB" dirty="0" err="1" smtClean="0"/>
              <a:t>pratiques</a:t>
            </a:r>
            <a:endParaRPr lang="en-GB" dirty="0" smtClean="0"/>
          </a:p>
          <a:p>
            <a:pPr lvl="1"/>
            <a:r>
              <a:rPr lang="en-GB" dirty="0" err="1" smtClean="0"/>
              <a:t>Résolution</a:t>
            </a:r>
            <a:r>
              <a:rPr lang="en-GB" dirty="0" smtClean="0"/>
              <a:t> </a:t>
            </a:r>
            <a:r>
              <a:rPr lang="en-GB" dirty="0" err="1" smtClean="0"/>
              <a:t>temporelle</a:t>
            </a:r>
            <a:endParaRPr lang="en-GB" dirty="0" smtClean="0"/>
          </a:p>
          <a:p>
            <a:pPr lvl="1"/>
            <a:r>
              <a:rPr lang="en-GB" dirty="0" smtClean="0"/>
              <a:t>Dimensions du </a:t>
            </a:r>
            <a:r>
              <a:rPr lang="en-GB" dirty="0" err="1" smtClean="0"/>
              <a:t>dispositif</a:t>
            </a:r>
            <a:r>
              <a:rPr lang="en-GB" dirty="0" smtClean="0"/>
              <a:t> 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Détection</a:t>
            </a:r>
            <a:r>
              <a:rPr lang="en-GB" dirty="0" smtClean="0"/>
              <a:t> </a:t>
            </a:r>
            <a:r>
              <a:rPr lang="en-GB" dirty="0" err="1" smtClean="0"/>
              <a:t>optique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09160"/>
          </a:xfrm>
        </p:spPr>
        <p:txBody>
          <a:bodyPr>
            <a:normAutofit/>
          </a:bodyPr>
          <a:lstStyle/>
          <a:p>
            <a:r>
              <a:rPr lang="en-GB" dirty="0" smtClean="0"/>
              <a:t>Colorants avec AMM</a:t>
            </a:r>
          </a:p>
          <a:p>
            <a:pPr>
              <a:buNone/>
            </a:pPr>
            <a:endParaRPr lang="en-GB" dirty="0" smtClean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323528" y="2492896"/>
          <a:ext cx="8496943" cy="2880321"/>
        </p:xfrm>
        <a:graphic>
          <a:graphicData uri="http://schemas.openxmlformats.org/drawingml/2006/table">
            <a:tbl>
              <a:tblPr/>
              <a:tblGrid>
                <a:gridCol w="1053289"/>
                <a:gridCol w="1755895"/>
                <a:gridCol w="1053289"/>
                <a:gridCol w="1263946"/>
                <a:gridCol w="1263946"/>
                <a:gridCol w="1053289"/>
                <a:gridCol w="1053289"/>
              </a:tblGrid>
              <a:tr h="8478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Molécule</a:t>
                      </a:r>
                      <a:endParaRPr lang="fr-FR" sz="2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Dénominations</a:t>
                      </a:r>
                      <a:endParaRPr lang="fr-FR" sz="2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Albumine</a:t>
                      </a:r>
                      <a:endParaRPr lang="fr-FR" sz="2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  <a:sym typeface="Symbol"/>
                        </a:rPr>
                        <a:t></a:t>
                      </a:r>
                      <a:r>
                        <a:rPr lang="fr-FR" sz="2000" baseline="-2500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exc</a:t>
                      </a:r>
                      <a:endParaRPr lang="fr-FR" sz="2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(nm)</a:t>
                      </a:r>
                      <a:endParaRPr lang="fr-FR" sz="2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  <a:sym typeface="Symbol"/>
                        </a:rPr>
                        <a:t></a:t>
                      </a:r>
                      <a:endParaRPr lang="fr-FR" sz="2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(mol</a:t>
                      </a:r>
                      <a:r>
                        <a:rPr lang="fr-FR" sz="2000" baseline="3000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-1</a:t>
                      </a:r>
                      <a:r>
                        <a:rPr lang="fr-FR" sz="200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.L.cm</a:t>
                      </a:r>
                      <a:r>
                        <a:rPr lang="fr-FR" sz="2000" baseline="3000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-1</a:t>
                      </a:r>
                      <a:r>
                        <a:rPr lang="fr-FR" sz="200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)</a:t>
                      </a:r>
                      <a:endParaRPr lang="fr-FR" sz="2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  <a:sym typeface="Symbol"/>
                        </a:rPr>
                        <a:t></a:t>
                      </a:r>
                      <a:r>
                        <a:rPr lang="fr-FR" sz="2000" baseline="-2500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em</a:t>
                      </a:r>
                      <a:endParaRPr lang="fr-FR" sz="2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(nm)</a:t>
                      </a:r>
                      <a:endParaRPr lang="fr-FR" sz="2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  <a:sym typeface="Symbol"/>
                        </a:rPr>
                        <a:t></a:t>
                      </a:r>
                      <a:endParaRPr lang="fr-FR" sz="2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(%)</a:t>
                      </a:r>
                      <a:endParaRPr lang="fr-FR" sz="2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883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ICG</a:t>
                      </a:r>
                      <a:endParaRPr lang="fr-FR" sz="2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IC Green, Pulsion, Infracyanine</a:t>
                      </a:r>
                      <a:endParaRPr lang="fr-FR" sz="2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Libre</a:t>
                      </a:r>
                      <a:endParaRPr lang="fr-FR" sz="2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780</a:t>
                      </a:r>
                      <a:endParaRPr lang="fr-FR" sz="2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114.000</a:t>
                      </a:r>
                      <a:endParaRPr lang="fr-FR" sz="2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806</a:t>
                      </a:r>
                      <a:endParaRPr lang="fr-FR" sz="2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2,7</a:t>
                      </a:r>
                      <a:endParaRPr lang="fr-FR" sz="2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95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Liée</a:t>
                      </a:r>
                      <a:endParaRPr lang="fr-FR" sz="2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805</a:t>
                      </a:r>
                      <a:endParaRPr lang="fr-FR" sz="2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20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825</a:t>
                      </a:r>
                      <a:endParaRPr lang="fr-FR" sz="2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9,3</a:t>
                      </a:r>
                      <a:endParaRPr lang="fr-FR" sz="2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883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PBV</a:t>
                      </a:r>
                      <a:endParaRPr lang="fr-FR" sz="20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>
                        <a:alpha val="32941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Patent Blue V</a:t>
                      </a:r>
                      <a:endParaRPr lang="fr-FR" sz="20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>
                        <a:alpha val="3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Libre</a:t>
                      </a:r>
                      <a:endParaRPr lang="fr-FR" sz="20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>
                        <a:alpha val="3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638</a:t>
                      </a:r>
                      <a:endParaRPr lang="fr-FR" sz="20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>
                        <a:alpha val="3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120.000</a:t>
                      </a:r>
                      <a:endParaRPr lang="fr-FR" sz="20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>
                        <a:alpha val="3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660</a:t>
                      </a:r>
                      <a:endParaRPr lang="fr-FR" sz="20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>
                        <a:alpha val="3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0,05</a:t>
                      </a:r>
                      <a:endParaRPr lang="fr-FR" sz="2000" b="1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>
                        <a:alpha val="32941"/>
                      </a:srgbClr>
                    </a:solidFill>
                  </a:tcPr>
                </a:tc>
              </a:tr>
              <a:tr h="39488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Liée</a:t>
                      </a:r>
                      <a:endParaRPr lang="fr-FR" sz="2000" b="1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>
                        <a:alpha val="3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640</a:t>
                      </a:r>
                      <a:endParaRPr lang="fr-FR" sz="20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>
                        <a:alpha val="3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100.000</a:t>
                      </a:r>
                      <a:endParaRPr lang="fr-FR" sz="2000" b="1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>
                        <a:alpha val="3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660</a:t>
                      </a:r>
                      <a:endParaRPr lang="fr-FR" sz="20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>
                        <a:alpha val="3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1,5</a:t>
                      </a:r>
                      <a:endParaRPr lang="fr-FR" sz="20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>
                        <a:alpha val="32941"/>
                      </a:srgbClr>
                    </a:solidFill>
                  </a:tcPr>
                </a:tc>
              </a:tr>
              <a:tr h="3948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MB</a:t>
                      </a:r>
                      <a:endParaRPr lang="fr-FR" sz="2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dirty="0" err="1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Proveblue</a:t>
                      </a:r>
                      <a:endParaRPr lang="fr-FR" sz="2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Libre</a:t>
                      </a:r>
                      <a:endParaRPr lang="fr-FR" sz="2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664</a:t>
                      </a:r>
                      <a:endParaRPr lang="fr-FR" sz="2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84.500</a:t>
                      </a:r>
                      <a:endParaRPr lang="fr-FR" sz="2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690</a:t>
                      </a:r>
                      <a:endParaRPr lang="fr-FR" sz="20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2,0</a:t>
                      </a:r>
                      <a:endParaRPr lang="fr-FR" sz="2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Détection</a:t>
            </a:r>
            <a:r>
              <a:rPr lang="en-GB" dirty="0" smtClean="0"/>
              <a:t> </a:t>
            </a:r>
            <a:r>
              <a:rPr lang="en-GB" dirty="0" err="1" smtClean="0"/>
              <a:t>optique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09160"/>
          </a:xfrm>
        </p:spPr>
        <p:txBody>
          <a:bodyPr>
            <a:normAutofit/>
          </a:bodyPr>
          <a:lstStyle/>
          <a:p>
            <a:r>
              <a:rPr lang="en-GB" dirty="0" smtClean="0"/>
              <a:t>Interactions </a:t>
            </a:r>
            <a:r>
              <a:rPr lang="en-GB" dirty="0" err="1" smtClean="0"/>
              <a:t>marqueur</a:t>
            </a:r>
            <a:r>
              <a:rPr lang="en-GB" dirty="0" smtClean="0"/>
              <a:t> – </a:t>
            </a:r>
            <a:r>
              <a:rPr lang="en-GB" dirty="0" err="1" smtClean="0"/>
              <a:t>lumière</a:t>
            </a:r>
            <a:endParaRPr lang="en-GB" dirty="0" smtClean="0"/>
          </a:p>
          <a:p>
            <a:pPr lvl="1"/>
            <a:r>
              <a:rPr lang="en-GB" dirty="0" smtClean="0"/>
              <a:t>Absorption: photons </a:t>
            </a:r>
            <a:r>
              <a:rPr lang="en-GB" dirty="0" err="1" smtClean="0"/>
              <a:t>diffusés</a:t>
            </a:r>
            <a:endParaRPr lang="en-GB" dirty="0" smtClean="0"/>
          </a:p>
          <a:p>
            <a:pPr lvl="1"/>
            <a:r>
              <a:rPr lang="en-GB" dirty="0" smtClean="0"/>
              <a:t>Fluorescence</a:t>
            </a:r>
          </a:p>
          <a:p>
            <a:pPr lvl="1"/>
            <a:r>
              <a:rPr lang="en-GB" dirty="0" smtClean="0"/>
              <a:t>Transitions non </a:t>
            </a:r>
            <a:r>
              <a:rPr lang="en-GB" dirty="0" err="1" smtClean="0"/>
              <a:t>radiatives</a:t>
            </a:r>
            <a:r>
              <a:rPr lang="en-GB" dirty="0" smtClean="0"/>
              <a:t>: </a:t>
            </a:r>
            <a:r>
              <a:rPr lang="en-GB" dirty="0" err="1" smtClean="0"/>
              <a:t>photoacoustique</a:t>
            </a:r>
            <a:endParaRPr lang="en-GB" dirty="0"/>
          </a:p>
        </p:txBody>
      </p:sp>
      <p:pic>
        <p:nvPicPr>
          <p:cNvPr id="25604" name="Picture 4" descr="http://www.olympusmicro.com/primer/java/jablonski/jabintro/jablonskijavafigur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3212976"/>
            <a:ext cx="3619500" cy="3248026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5940152" y="602128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Document Olympus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/>
              <a:t>Détection</a:t>
            </a:r>
            <a:r>
              <a:rPr lang="en-GB" dirty="0" smtClean="0"/>
              <a:t> des photons </a:t>
            </a:r>
            <a:r>
              <a:rPr lang="en-GB" dirty="0" err="1" smtClean="0"/>
              <a:t>diffusés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Spectroscopie</a:t>
            </a:r>
            <a:r>
              <a:rPr lang="en-GB" dirty="0" smtClean="0"/>
              <a:t> </a:t>
            </a:r>
            <a:r>
              <a:rPr lang="en-GB" dirty="0" err="1" smtClean="0"/>
              <a:t>proche</a:t>
            </a:r>
            <a:r>
              <a:rPr lang="en-GB" dirty="0" smtClean="0"/>
              <a:t> </a:t>
            </a:r>
            <a:r>
              <a:rPr lang="en-GB" dirty="0" err="1" smtClean="0"/>
              <a:t>infrarouge</a:t>
            </a:r>
            <a:endParaRPr lang="en-GB" dirty="0" smtClean="0"/>
          </a:p>
          <a:p>
            <a:pPr lvl="1"/>
            <a:r>
              <a:rPr lang="en-GB" dirty="0" err="1" smtClean="0"/>
              <a:t>Oxymétrie</a:t>
            </a:r>
            <a:r>
              <a:rPr lang="en-GB" dirty="0" smtClean="0"/>
              <a:t> </a:t>
            </a:r>
            <a:r>
              <a:rPr lang="en-GB" dirty="0" err="1" smtClean="0"/>
              <a:t>tissulaire</a:t>
            </a:r>
            <a:endParaRPr lang="en-GB" dirty="0" smtClean="0"/>
          </a:p>
          <a:p>
            <a:pPr lvl="1"/>
            <a:r>
              <a:rPr lang="en-GB" dirty="0" smtClean="0"/>
              <a:t>Transposition à la </a:t>
            </a:r>
            <a:r>
              <a:rPr lang="en-GB" dirty="0" err="1" smtClean="0"/>
              <a:t>détection</a:t>
            </a:r>
            <a:r>
              <a:rPr lang="en-GB" dirty="0" smtClean="0"/>
              <a:t> d’un colorant bleu</a:t>
            </a:r>
            <a:endParaRPr lang="en-GB" dirty="0"/>
          </a:p>
        </p:txBody>
      </p:sp>
      <p:pic>
        <p:nvPicPr>
          <p:cNvPr id="4" name="Espace réservé du contenu 5" descr="Hamamatsu_duo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3212976"/>
            <a:ext cx="3987189" cy="273630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827584" y="6084004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Document Hamamatsu</a:t>
            </a:r>
            <a:endParaRPr lang="en-GB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31623" y="2996952"/>
            <a:ext cx="3756801" cy="2700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2996952"/>
            <a:ext cx="442133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4860032" y="5949280"/>
            <a:ext cx="3888432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 err="1" smtClean="0">
                <a:cs typeface="Arial" charset="0"/>
              </a:rPr>
              <a:t>Spectre</a:t>
            </a:r>
            <a:r>
              <a:rPr lang="en-US" sz="1600" dirty="0" smtClean="0">
                <a:cs typeface="Arial" charset="0"/>
              </a:rPr>
              <a:t> </a:t>
            </a:r>
            <a:r>
              <a:rPr lang="en-US" sz="1600" dirty="0" err="1" smtClean="0">
                <a:cs typeface="Arial" charset="0"/>
              </a:rPr>
              <a:t>d’absorption</a:t>
            </a:r>
            <a:r>
              <a:rPr lang="en-US" sz="1600" dirty="0" smtClean="0">
                <a:cs typeface="Arial" charset="0"/>
              </a:rPr>
              <a:t> du Bleu </a:t>
            </a:r>
            <a:r>
              <a:rPr lang="en-US" sz="1600" dirty="0" err="1" smtClean="0">
                <a:cs typeface="Arial" charset="0"/>
              </a:rPr>
              <a:t>Patenté</a:t>
            </a:r>
            <a:r>
              <a:rPr lang="en-US" sz="1600" dirty="0" smtClean="0">
                <a:cs typeface="Arial" charset="0"/>
              </a:rPr>
              <a:t> </a:t>
            </a:r>
            <a:r>
              <a:rPr lang="en-US" sz="1600" dirty="0">
                <a:cs typeface="Arial" charset="0"/>
              </a:rPr>
              <a:t>V</a:t>
            </a:r>
          </a:p>
        </p:txBody>
      </p:sp>
      <p:sp>
        <p:nvSpPr>
          <p:cNvPr id="9" name="ZoneTexte 8"/>
          <p:cNvSpPr txBox="1">
            <a:spLocks noChangeArrowheads="1"/>
          </p:cNvSpPr>
          <p:nvPr/>
        </p:nvSpPr>
        <p:spPr bwMode="auto">
          <a:xfrm>
            <a:off x="4572000" y="5868561"/>
            <a:ext cx="4392487" cy="584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latin typeface="+mn-lt"/>
              </a:rPr>
              <a:t>Eau (</a:t>
            </a:r>
            <a:r>
              <a:rPr lang="en-US" sz="1600" dirty="0" err="1" smtClean="0">
                <a:latin typeface="+mn-lt"/>
              </a:rPr>
              <a:t>vert</a:t>
            </a:r>
            <a:r>
              <a:rPr lang="en-US" sz="1600" dirty="0" smtClean="0">
                <a:latin typeface="+mn-lt"/>
              </a:rPr>
              <a:t>), </a:t>
            </a:r>
            <a:r>
              <a:rPr lang="en-US" sz="1600" dirty="0" err="1" smtClean="0">
                <a:latin typeface="+mn-lt"/>
              </a:rPr>
              <a:t>Hb</a:t>
            </a:r>
            <a:r>
              <a:rPr lang="en-US" sz="1600" dirty="0" smtClean="0">
                <a:latin typeface="+mn-lt"/>
              </a:rPr>
              <a:t> (bleu) et HbO2 (rouge)  </a:t>
            </a:r>
          </a:p>
          <a:p>
            <a:pPr algn="ctr"/>
            <a:r>
              <a:rPr lang="en-US" sz="1600" dirty="0" smtClean="0"/>
              <a:t>E.M.C. </a:t>
            </a:r>
            <a:r>
              <a:rPr lang="en-US" sz="1600" dirty="0" smtClean="0">
                <a:latin typeface="+mn-lt"/>
              </a:rPr>
              <a:t>Hillman JBO (2007)</a:t>
            </a:r>
            <a:endParaRPr lang="en-US" sz="16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Détection</a:t>
            </a:r>
            <a:r>
              <a:rPr lang="en-GB" dirty="0" smtClean="0"/>
              <a:t> par </a:t>
            </a:r>
            <a:r>
              <a:rPr lang="en-GB" dirty="0" err="1" smtClean="0"/>
              <a:t>fluorescnce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Imagerie</a:t>
            </a:r>
            <a:r>
              <a:rPr lang="en-GB" dirty="0" smtClean="0"/>
              <a:t> de fluorescence</a:t>
            </a:r>
          </a:p>
          <a:p>
            <a:pPr>
              <a:buNone/>
            </a:pPr>
            <a:r>
              <a:rPr lang="en-GB" dirty="0" smtClean="0"/>
              <a:t>		</a:t>
            </a:r>
            <a:r>
              <a:rPr lang="en-GB" sz="2000" dirty="0" smtClean="0"/>
              <a:t>Instrumentation type </a:t>
            </a:r>
            <a:endParaRPr lang="en-GB" dirty="0" smtClean="0"/>
          </a:p>
        </p:txBody>
      </p:sp>
      <p:pic>
        <p:nvPicPr>
          <p:cNvPr id="8194" name="Picture 2" descr="imaging system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996952"/>
            <a:ext cx="5556979" cy="3148955"/>
          </a:xfrm>
          <a:prstGeom prst="rect">
            <a:avLst/>
          </a:prstGeom>
          <a:noFill/>
        </p:spPr>
      </p:pic>
      <p:pic>
        <p:nvPicPr>
          <p:cNvPr id="8196" name="Picture 4" descr="http://www.fluoptics.com/fr/preclinical/fluobeam_lon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2204864"/>
            <a:ext cx="2419026" cy="3672408"/>
          </a:xfrm>
          <a:prstGeom prst="rect">
            <a:avLst/>
          </a:prstGeom>
          <a:noFill/>
        </p:spPr>
      </p:pic>
      <p:sp>
        <p:nvSpPr>
          <p:cNvPr id="14" name="ZoneTexte 13"/>
          <p:cNvSpPr txBox="1"/>
          <p:nvPr/>
        </p:nvSpPr>
        <p:spPr>
          <a:xfrm>
            <a:off x="5580112" y="6093296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Document </a:t>
            </a:r>
            <a:r>
              <a:rPr lang="en-GB" dirty="0" err="1" smtClean="0"/>
              <a:t>Fluoptics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Détection</a:t>
            </a:r>
            <a:r>
              <a:rPr lang="en-GB" dirty="0" smtClean="0"/>
              <a:t> par </a:t>
            </a:r>
            <a:r>
              <a:rPr lang="en-GB" dirty="0" err="1" smtClean="0"/>
              <a:t>fluorescnce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Imagerie</a:t>
            </a:r>
            <a:r>
              <a:rPr lang="en-GB" dirty="0" smtClean="0"/>
              <a:t> de fluorescence à </a:t>
            </a:r>
            <a:r>
              <a:rPr lang="en-GB" dirty="0" err="1" smtClean="0"/>
              <a:t>l’ICG</a:t>
            </a:r>
            <a:endParaRPr lang="en-GB" dirty="0" smtClean="0"/>
          </a:p>
        </p:txBody>
      </p:sp>
      <p:sp>
        <p:nvSpPr>
          <p:cNvPr id="6" name="Rectangle 5"/>
          <p:cNvSpPr/>
          <p:nvPr/>
        </p:nvSpPr>
        <p:spPr>
          <a:xfrm>
            <a:off x="251520" y="2276872"/>
            <a:ext cx="85689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			       </a:t>
            </a:r>
            <a:r>
              <a:rPr lang="fr-FR" dirty="0" err="1" smtClean="0"/>
              <a:t>Color</a:t>
            </a:r>
            <a:r>
              <a:rPr lang="fr-FR" dirty="0" smtClean="0"/>
              <a:t> 	  Fluorescence             </a:t>
            </a:r>
            <a:r>
              <a:rPr lang="fr-FR" dirty="0" err="1" smtClean="0"/>
              <a:t>Merged</a:t>
            </a:r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Injection Site ICG /HSA</a:t>
            </a:r>
          </a:p>
          <a:p>
            <a:r>
              <a:rPr lang="fr-FR" dirty="0" smtClean="0"/>
              <a:t>No </a:t>
            </a:r>
            <a:r>
              <a:rPr lang="fr-FR" dirty="0" err="1" smtClean="0"/>
              <a:t>Lymphatic</a:t>
            </a:r>
            <a:r>
              <a:rPr lang="fr-FR" dirty="0" smtClean="0"/>
              <a:t> </a:t>
            </a:r>
            <a:r>
              <a:rPr lang="fr-FR" dirty="0" err="1" smtClean="0"/>
              <a:t>Channels</a:t>
            </a:r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err="1" smtClean="0"/>
              <a:t>Sentinel</a:t>
            </a:r>
            <a:r>
              <a:rPr lang="fr-FR" dirty="0" smtClean="0"/>
              <a:t> </a:t>
            </a:r>
            <a:r>
              <a:rPr lang="fr-FR" dirty="0" err="1" smtClean="0"/>
              <a:t>Lymph</a:t>
            </a:r>
            <a:r>
              <a:rPr lang="fr-FR" dirty="0" smtClean="0"/>
              <a:t> </a:t>
            </a:r>
            <a:r>
              <a:rPr lang="fr-FR" dirty="0" err="1" smtClean="0"/>
              <a:t>Node</a:t>
            </a:r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pPr algn="r"/>
            <a:r>
              <a:rPr lang="fr-FR" dirty="0" smtClean="0"/>
              <a:t>M. </a:t>
            </a:r>
            <a:r>
              <a:rPr lang="fr-FR" dirty="0" err="1" smtClean="0"/>
              <a:t>Hutteman</a:t>
            </a:r>
            <a:r>
              <a:rPr lang="fr-FR" dirty="0" smtClean="0"/>
              <a:t>, </a:t>
            </a:r>
            <a:r>
              <a:rPr lang="en-US" dirty="0" smtClean="0"/>
              <a:t>Breast Cancer Res Treat (2011)</a:t>
            </a:r>
            <a:endParaRPr lang="fr-FR" dirty="0"/>
          </a:p>
        </p:txBody>
      </p:sp>
      <p:grpSp>
        <p:nvGrpSpPr>
          <p:cNvPr id="12" name="Groupe 11"/>
          <p:cNvGrpSpPr/>
          <p:nvPr/>
        </p:nvGrpSpPr>
        <p:grpSpPr>
          <a:xfrm>
            <a:off x="2987824" y="2752725"/>
            <a:ext cx="5616624" cy="2836515"/>
            <a:chOff x="2987824" y="2752725"/>
            <a:chExt cx="5616624" cy="2836515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785173" y="4246215"/>
              <a:ext cx="1819275" cy="1343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87824" y="2780928"/>
              <a:ext cx="1800225" cy="1352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60007" y="2780928"/>
              <a:ext cx="1800225" cy="1352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804223" y="2752725"/>
              <a:ext cx="1800225" cy="1352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987824" y="4236690"/>
              <a:ext cx="1800225" cy="1352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860007" y="4236690"/>
              <a:ext cx="1800225" cy="1352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Nuances de gris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1064</TotalTime>
  <Words>794</Words>
  <Application>Microsoft Office PowerPoint</Application>
  <PresentationFormat>Affichage à l'écran (4:3)</PresentationFormat>
  <Paragraphs>280</Paragraphs>
  <Slides>23</Slides>
  <Notes>23</Notes>
  <HiddenSlides>1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4" baseType="lpstr">
      <vt:lpstr>Apex</vt:lpstr>
      <vt:lpstr>Détection des ganglions sentinelles du cancer du sein par des méthodes optiques</vt:lpstr>
      <vt:lpstr>Plan de l’exposé</vt:lpstr>
      <vt:lpstr>Cancer du sein et ganglions sentinelles </vt:lpstr>
      <vt:lpstr>Détection optique</vt:lpstr>
      <vt:lpstr>Détection optique</vt:lpstr>
      <vt:lpstr>Détection optique</vt:lpstr>
      <vt:lpstr>Détection des photons diffusés</vt:lpstr>
      <vt:lpstr>Détection par fluorescnce</vt:lpstr>
      <vt:lpstr>Détection par fluorescnce</vt:lpstr>
      <vt:lpstr>Détection par fluorescnce</vt:lpstr>
      <vt:lpstr>Détection Photoacoustique</vt:lpstr>
      <vt:lpstr>Détection Photoacoustique</vt:lpstr>
      <vt:lpstr>Détection Photoacoustique</vt:lpstr>
      <vt:lpstr>Bleu Patenté V</vt:lpstr>
      <vt:lpstr>Détection des photons diffusés</vt:lpstr>
      <vt:lpstr>Détection des photons diffusés</vt:lpstr>
      <vt:lpstr>Détection des photons diffusés</vt:lpstr>
      <vt:lpstr>Détection de fluorescence</vt:lpstr>
      <vt:lpstr>Détection de fluorescence</vt:lpstr>
      <vt:lpstr>Détection de fluorescence</vt:lpstr>
      <vt:lpstr>Détection de fluorescence</vt:lpstr>
      <vt:lpstr>Conclusions et perspectives</vt:lpstr>
      <vt:lpstr>Remerciements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Détection des ganglions sentinelles du cancer du sein par des méthodes optiques</dc:title>
  <dc:creator>poulet</dc:creator>
  <cp:lastModifiedBy>poulet</cp:lastModifiedBy>
  <cp:revision>49</cp:revision>
  <dcterms:created xsi:type="dcterms:W3CDTF">2012-05-04T14:16:34Z</dcterms:created>
  <dcterms:modified xsi:type="dcterms:W3CDTF">2013-03-11T15:29:21Z</dcterms:modified>
</cp:coreProperties>
</file>