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vml" ContentType="application/vnd.openxmlformats-officedocument.vmlDrawing"/>
  <Default Extension="tiff" ContentType="image/tiff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1"/>
    <p:sldMasterId id="2147483696" r:id="rId2"/>
  </p:sldMasterIdLst>
  <p:notesMasterIdLst>
    <p:notesMasterId r:id="rId23"/>
  </p:notesMasterIdLst>
  <p:handoutMasterIdLst>
    <p:handoutMasterId r:id="rId24"/>
  </p:handoutMasterIdLst>
  <p:sldIdLst>
    <p:sldId id="256" r:id="rId3"/>
    <p:sldId id="257" r:id="rId4"/>
    <p:sldId id="258" r:id="rId5"/>
    <p:sldId id="259" r:id="rId6"/>
    <p:sldId id="260" r:id="rId7"/>
    <p:sldId id="261" r:id="rId8"/>
    <p:sldId id="263" r:id="rId9"/>
    <p:sldId id="272" r:id="rId10"/>
    <p:sldId id="262" r:id="rId11"/>
    <p:sldId id="264" r:id="rId12"/>
    <p:sldId id="265" r:id="rId13"/>
    <p:sldId id="266" r:id="rId14"/>
    <p:sldId id="275" r:id="rId15"/>
    <p:sldId id="268" r:id="rId16"/>
    <p:sldId id="274" r:id="rId17"/>
    <p:sldId id="267" r:id="rId18"/>
    <p:sldId id="269" r:id="rId19"/>
    <p:sldId id="271" r:id="rId20"/>
    <p:sldId id="273" r:id="rId21"/>
    <p:sldId id="270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Full" cryptAlgorithmClass="hash" cryptAlgorithmType="typeAny" cryptAlgorithmSid="4" spinCount="100000" saltData="72b3K3RDMhX+F12ekVCFbw==" hashData="NGqhkXc0Doyy70WrJWV0mt3+yRI=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FF"/>
    <a:srgbClr val="006600"/>
    <a:srgbClr val="0000FF"/>
    <a:srgbClr val="FF5050"/>
    <a:srgbClr val="99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0" d="100"/>
          <a:sy n="60" d="100"/>
        </p:scale>
        <p:origin x="-2478" y="-7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17D987-7FC4-4601-8E04-240AC557233A}" type="datetimeFigureOut">
              <a:rPr lang="fr-FR" smtClean="0"/>
              <a:pPr/>
              <a:t>11/03/2013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586150-3870-425C-ADCD-4042EE44574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71F798-FD4A-441E-A78C-82480A15FF2C}" type="datetimeFigureOut">
              <a:rPr lang="en-GB" smtClean="0"/>
              <a:pPr/>
              <a:t>11/03/2013</a:t>
            </a:fld>
            <a:endParaRPr lang="en-GB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EB0BCE-D347-4C05-8BF0-BBADB3E3F1D4}" type="slidenum">
              <a:rPr lang="en-GB" smtClean="0"/>
              <a:pPr/>
              <a:t>‹N°›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B0BCE-D347-4C05-8BF0-BBADB3E3F1D4}" type="slidenum">
              <a:rPr lang="en-GB" smtClean="0"/>
              <a:pPr/>
              <a:t>1</a:t>
            </a:fld>
            <a:endParaRPr lang="en-GB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B0BCE-D347-4C05-8BF0-BBADB3E3F1D4}" type="slidenum">
              <a:rPr lang="en-GB" smtClean="0"/>
              <a:pPr/>
              <a:t>10</a:t>
            </a:fld>
            <a:endParaRPr lang="en-GB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B0BCE-D347-4C05-8BF0-BBADB3E3F1D4}" type="slidenum">
              <a:rPr lang="en-GB" smtClean="0"/>
              <a:pPr/>
              <a:t>11</a:t>
            </a:fld>
            <a:endParaRPr lang="en-GB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B0BCE-D347-4C05-8BF0-BBADB3E3F1D4}" type="slidenum">
              <a:rPr lang="en-GB" smtClean="0"/>
              <a:pPr/>
              <a:t>12</a:t>
            </a:fld>
            <a:endParaRPr lang="en-GB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B0BCE-D347-4C05-8BF0-BBADB3E3F1D4}" type="slidenum">
              <a:rPr lang="en-GB" smtClean="0"/>
              <a:pPr/>
              <a:t>13</a:t>
            </a:fld>
            <a:endParaRPr lang="en-GB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B0BCE-D347-4C05-8BF0-BBADB3E3F1D4}" type="slidenum">
              <a:rPr lang="en-GB" smtClean="0"/>
              <a:pPr/>
              <a:t>14</a:t>
            </a:fld>
            <a:endParaRPr lang="en-GB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B0BCE-D347-4C05-8BF0-BBADB3E3F1D4}" type="slidenum">
              <a:rPr lang="en-GB" smtClean="0"/>
              <a:pPr/>
              <a:t>15</a:t>
            </a:fld>
            <a:endParaRPr lang="en-GB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B0BCE-D347-4C05-8BF0-BBADB3E3F1D4}" type="slidenum">
              <a:rPr lang="en-GB" smtClean="0"/>
              <a:pPr/>
              <a:t>16</a:t>
            </a:fld>
            <a:endParaRPr lang="en-GB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B0BCE-D347-4C05-8BF0-BBADB3E3F1D4}" type="slidenum">
              <a:rPr lang="en-GB" smtClean="0"/>
              <a:pPr/>
              <a:t>17</a:t>
            </a:fld>
            <a:endParaRPr lang="en-GB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B0BCE-D347-4C05-8BF0-BBADB3E3F1D4}" type="slidenum">
              <a:rPr lang="en-GB" smtClean="0"/>
              <a:pPr/>
              <a:t>18</a:t>
            </a:fld>
            <a:endParaRPr lang="en-GB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B0BCE-D347-4C05-8BF0-BBADB3E3F1D4}" type="slidenum">
              <a:rPr lang="en-GB" smtClean="0"/>
              <a:pPr/>
              <a:t>19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B0BCE-D347-4C05-8BF0-BBADB3E3F1D4}" type="slidenum">
              <a:rPr lang="en-GB" smtClean="0"/>
              <a:pPr/>
              <a:t>2</a:t>
            </a:fld>
            <a:endParaRPr lang="en-GB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B0BCE-D347-4C05-8BF0-BBADB3E3F1D4}" type="slidenum">
              <a:rPr lang="en-GB" smtClean="0"/>
              <a:pPr/>
              <a:t>20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B0BCE-D347-4C05-8BF0-BBADB3E3F1D4}" type="slidenum">
              <a:rPr lang="en-GB" smtClean="0"/>
              <a:pPr/>
              <a:t>3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B0BCE-D347-4C05-8BF0-BBADB3E3F1D4}" type="slidenum">
              <a:rPr lang="en-GB" smtClean="0"/>
              <a:pPr/>
              <a:t>4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B0BCE-D347-4C05-8BF0-BBADB3E3F1D4}" type="slidenum">
              <a:rPr lang="en-GB" smtClean="0"/>
              <a:pPr/>
              <a:t>5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B0BCE-D347-4C05-8BF0-BBADB3E3F1D4}" type="slidenum">
              <a:rPr lang="en-GB" smtClean="0"/>
              <a:pPr/>
              <a:t>6</a:t>
            </a:fld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B0BCE-D347-4C05-8BF0-BBADB3E3F1D4}" type="slidenum">
              <a:rPr lang="en-GB" smtClean="0"/>
              <a:pPr/>
              <a:t>7</a:t>
            </a:fld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B0BCE-D347-4C05-8BF0-BBADB3E3F1D4}" type="slidenum">
              <a:rPr lang="en-GB" smtClean="0"/>
              <a:pPr/>
              <a:t>8</a:t>
            </a:fld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B0BCE-D347-4C05-8BF0-BBADB3E3F1D4}" type="slidenum">
              <a:rPr lang="en-GB" smtClean="0"/>
              <a:pPr/>
              <a:t>9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solidFill>
                  <a:schemeClr val="tx1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fr-FR" dirty="0" smtClean="0"/>
              <a:t>Cliquez pour modifier le style du titre</a:t>
            </a:r>
            <a:endParaRPr kumimoji="0" lang="en-US" dirty="0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>
          <a:xfrm>
            <a:off x="3923928" y="6309320"/>
            <a:ext cx="2133600" cy="365125"/>
          </a:xfrm>
        </p:spPr>
        <p:txBody>
          <a:bodyPr/>
          <a:lstStyle/>
          <a:p>
            <a:fld id="{C0DE6146-B54B-4AD3-B104-D81BADD4CC6E}" type="datetime1">
              <a:rPr lang="en-US" smtClean="0"/>
              <a:pPr/>
              <a:t>3/11/2013</a:t>
            </a:fld>
            <a:endParaRPr lang="en-US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>
          <a:xfrm>
            <a:off x="35496" y="6448251"/>
            <a:ext cx="3456384" cy="365125"/>
          </a:xfrm>
        </p:spPr>
        <p:txBody>
          <a:bodyPr/>
          <a:lstStyle>
            <a:lvl1pPr>
              <a:defRPr sz="1400" b="0">
                <a:latin typeface="+mj-lt"/>
              </a:defRPr>
            </a:lvl1pPr>
          </a:lstStyle>
          <a:p>
            <a:r>
              <a:rPr lang="fr-FR" dirty="0" smtClean="0"/>
              <a:t>PW13B-BO105-12   02/01/2013</a:t>
            </a:r>
            <a:endParaRPr lang="en-GB" dirty="0" smtClean="0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>
          <a:xfrm>
            <a:off x="8274496" y="6448251"/>
            <a:ext cx="762000" cy="365125"/>
          </a:xfrm>
        </p:spPr>
        <p:txBody>
          <a:bodyPr/>
          <a:lstStyle>
            <a:lvl1pPr>
              <a:defRPr sz="1400">
                <a:latin typeface="+mj-lt"/>
              </a:defRPr>
            </a:lvl1pPr>
          </a:lstStyle>
          <a:p>
            <a:fld id="{D2E57653-3E58-4892-A7ED-712530ACC680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dirty="0" smtClean="0"/>
              <a:t>Cliquez pour modifier le style des sous-titres du masque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B08E2-8C22-4ABC-86AB-F8435015855F}" type="datetime1">
              <a:rPr lang="en-US" smtClean="0"/>
              <a:pPr/>
              <a:t>3/11/2013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PW13B-BO105-12   02/01/2013</a:t>
            </a:r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‹N°›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0CEE7-7487-4164-A15C-8E7FB4A27B35}" type="datetime1">
              <a:rPr lang="en-US" smtClean="0"/>
              <a:pPr/>
              <a:t>3/11/2013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PW13B-BO105-12   02/01/2013</a:t>
            </a:r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‹N°›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en-GB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7ED1A-D822-45D0-9236-3B20692D6AE9}" type="datetime1">
              <a:rPr lang="en-US" smtClean="0"/>
              <a:pPr/>
              <a:t>3/11/2013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PW13B-BO105-12   02/01/2013</a:t>
            </a:r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2B1DC-DD39-48A8-AC8B-010E8D556FF2}" type="slidenum">
              <a:rPr lang="en-GB" smtClean="0"/>
              <a:pPr/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BC9B6-5108-490E-811C-A3720F7352D3}" type="datetime1">
              <a:rPr lang="en-US" smtClean="0"/>
              <a:pPr/>
              <a:t>3/11/2013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PW13B-BO105-12   02/01/2013</a:t>
            </a:r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2B1DC-DD39-48A8-AC8B-010E8D556FF2}" type="slidenum">
              <a:rPr lang="en-GB" smtClean="0"/>
              <a:pPr/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CD674-252B-4F52-83B3-87755823BCAC}" type="datetime1">
              <a:rPr lang="en-US" smtClean="0"/>
              <a:pPr/>
              <a:t>3/11/2013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PW13B-BO105-12   02/01/2013</a:t>
            </a:r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2B1DC-DD39-48A8-AC8B-010E8D556FF2}" type="slidenum">
              <a:rPr lang="en-GB" smtClean="0"/>
              <a:pPr/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A91D1-E40E-4EBC-9256-E9568587A249}" type="datetime1">
              <a:rPr lang="en-US" smtClean="0"/>
              <a:pPr/>
              <a:t>3/11/2013</a:t>
            </a:fld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PW13B-BO105-12   02/01/2013</a:t>
            </a:r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2B1DC-DD39-48A8-AC8B-010E8D556FF2}" type="slidenum">
              <a:rPr lang="en-GB" smtClean="0"/>
              <a:pPr/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47194-AF2C-4879-9751-D9B1BC927E27}" type="datetime1">
              <a:rPr lang="en-US" smtClean="0"/>
              <a:pPr/>
              <a:t>3/11/2013</a:t>
            </a:fld>
            <a:endParaRPr lang="en-GB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PW13B-BO105-12   02/01/2013</a:t>
            </a:r>
            <a:endParaRPr lang="en-GB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2B1DC-DD39-48A8-AC8B-010E8D556FF2}" type="slidenum">
              <a:rPr lang="en-GB" smtClean="0"/>
              <a:pPr/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GB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37241-5EF3-4935-BCF9-E4576D749542}" type="datetime1">
              <a:rPr lang="en-US" smtClean="0"/>
              <a:pPr/>
              <a:t>3/11/2013</a:t>
            </a:fld>
            <a:endParaRPr lang="en-GB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PW13B-BO105-12   02/01/2013</a:t>
            </a:r>
            <a:endParaRPr lang="en-GB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2B1DC-DD39-48A8-AC8B-010E8D556FF2}" type="slidenum">
              <a:rPr lang="en-GB" smtClean="0"/>
              <a:pPr/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4B9AE-A2B6-4E0B-B480-023393DB8F44}" type="datetime1">
              <a:rPr lang="en-US" smtClean="0"/>
              <a:pPr/>
              <a:t>3/11/2013</a:t>
            </a:fld>
            <a:endParaRPr lang="en-GB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PW13B-BO105-12   02/01/2013</a:t>
            </a:r>
            <a:endParaRPr lang="en-GB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2B1DC-DD39-48A8-AC8B-010E8D556FF2}" type="slidenum">
              <a:rPr lang="en-GB" smtClean="0"/>
              <a:pPr/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6EDBE-731E-4BD8-88B4-6B87CA324D95}" type="datetime1">
              <a:rPr lang="en-US" smtClean="0"/>
              <a:pPr/>
              <a:t>3/11/2013</a:t>
            </a:fld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PW13B-BO105-12   02/01/2013</a:t>
            </a:r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2B1DC-DD39-48A8-AC8B-010E8D556FF2}" type="slidenum">
              <a:rPr lang="en-GB" smtClean="0"/>
              <a:pPr/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kumimoji="0" lang="fr-FR" dirty="0" smtClean="0"/>
              <a:t>Cliquez pour modifier le style du titre</a:t>
            </a:r>
            <a:endParaRPr kumimoji="0"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709160"/>
          </a:xfrm>
        </p:spPr>
        <p:txBody>
          <a:bodyPr/>
          <a:lstStyle>
            <a:lvl1pPr>
              <a:defRPr b="1"/>
            </a:lvl1pPr>
          </a:lstStyle>
          <a:p>
            <a:pPr lvl="0" eaLnBrk="1" latinLnBrk="0" hangingPunct="1"/>
            <a:r>
              <a:rPr lang="fr-FR" dirty="0" smtClean="0"/>
              <a:t>Cliquez pour modifier les styles du texte du masque</a:t>
            </a:r>
          </a:p>
          <a:p>
            <a:pPr lvl="1" eaLnBrk="1" latinLnBrk="0" hangingPunct="1"/>
            <a:r>
              <a:rPr lang="fr-FR" dirty="0" smtClean="0"/>
              <a:t>Deuxième niveau</a:t>
            </a:r>
          </a:p>
          <a:p>
            <a:pPr lvl="2" eaLnBrk="1" latinLnBrk="0" hangingPunct="1"/>
            <a:r>
              <a:rPr lang="fr-FR" dirty="0" smtClean="0"/>
              <a:t>Troisième niveau</a:t>
            </a:r>
          </a:p>
          <a:p>
            <a:pPr lvl="3" eaLnBrk="1" latinLnBrk="0" hangingPunct="1"/>
            <a:r>
              <a:rPr lang="fr-FR" dirty="0" smtClean="0"/>
              <a:t>Quatrième niveau</a:t>
            </a:r>
          </a:p>
          <a:p>
            <a:pPr lvl="4" eaLnBrk="1" latinLnBrk="0" hangingPunct="1"/>
            <a:r>
              <a:rPr lang="fr-FR" dirty="0" smtClean="0"/>
              <a:t>Cinquième niveau</a:t>
            </a:r>
            <a:endParaRPr kumimoji="0" lang="en-US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139952" y="6381328"/>
            <a:ext cx="2133600" cy="365125"/>
          </a:xfrm>
        </p:spPr>
        <p:txBody>
          <a:bodyPr/>
          <a:lstStyle/>
          <a:p>
            <a:fld id="{3E555A2E-5542-4170-BA3A-107ED6B40609}" type="datetime1">
              <a:rPr lang="en-US" smtClean="0"/>
              <a:pPr/>
              <a:t>3/11/2013</a:t>
            </a:fld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5496" y="6448251"/>
            <a:ext cx="3312368" cy="365125"/>
          </a:xfrm>
        </p:spPr>
        <p:txBody>
          <a:bodyPr/>
          <a:lstStyle>
            <a:lvl1pPr algn="l">
              <a:defRPr sz="1400">
                <a:latin typeface="+mj-lt"/>
              </a:defRPr>
            </a:lvl1pPr>
          </a:lstStyle>
          <a:p>
            <a:r>
              <a:rPr lang="en-US" smtClean="0"/>
              <a:t>PW13B-BO105-12   02/01/2013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244408" y="6416675"/>
            <a:ext cx="762000" cy="365125"/>
          </a:xfrm>
        </p:spPr>
        <p:txBody>
          <a:bodyPr/>
          <a:lstStyle>
            <a:lvl1pPr>
              <a:defRPr sz="1400">
                <a:latin typeface="+mj-lt"/>
              </a:defRPr>
            </a:lvl1pPr>
          </a:lstStyle>
          <a:p>
            <a:fld id="{D2E57653-3E58-4892-A7ED-712530ACC680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en-GB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4031C-8E52-4117-9BE2-0AFB88C4A9E9}" type="datetime1">
              <a:rPr lang="en-US" smtClean="0"/>
              <a:pPr/>
              <a:t>3/11/2013</a:t>
            </a:fld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PW13B-BO105-12   02/01/2013</a:t>
            </a:r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2B1DC-DD39-48A8-AC8B-010E8D556FF2}" type="slidenum">
              <a:rPr lang="en-GB" smtClean="0"/>
              <a:pPr/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GB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CD339-95E2-4491-8B99-5E4DD6FA6AA7}" type="datetime1">
              <a:rPr lang="en-US" smtClean="0"/>
              <a:pPr/>
              <a:t>3/11/2013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PW13B-BO105-12   02/01/2013</a:t>
            </a:r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2B1DC-DD39-48A8-AC8B-010E8D556FF2}" type="slidenum">
              <a:rPr lang="en-GB" smtClean="0"/>
              <a:pPr/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en-GB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859E6-557B-4CFC-B815-F48B8D63BE39}" type="datetime1">
              <a:rPr lang="en-US" smtClean="0"/>
              <a:pPr/>
              <a:t>3/11/2013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PW13B-BO105-12   02/01/2013</a:t>
            </a:r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2B1DC-DD39-48A8-AC8B-010E8D556FF2}" type="slidenum">
              <a:rPr lang="en-GB" smtClean="0"/>
              <a:pPr/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tx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dirty="0" smtClean="0"/>
              <a:t>Cliquez pour modifier le style du titre</a:t>
            </a:r>
            <a:endParaRPr kumimoji="0"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  <a:latin typeface="+mj-lt"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dirty="0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fld id="{5E1FFE0C-BB7B-4F11-98B1-2A1E9C08156B}" type="datetime1">
              <a:rPr lang="en-US" smtClean="0"/>
              <a:pPr/>
              <a:t>3/11/2013</a:t>
            </a:fld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PW13B-BO105-12   02/01/2013</a:t>
            </a:r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D2E57653-3E58-4892-A7ED-712530ACC680}" type="slidenum">
              <a:rPr kumimoji="0" lang="en-US" smtClean="0"/>
              <a:pPr/>
              <a:t>‹N°›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416B5-A9B8-400F-BC55-BA7E1410C1DB}" type="datetime1">
              <a:rPr lang="en-US" smtClean="0"/>
              <a:pPr/>
              <a:t>3/11/2013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PW13B-BO105-12   02/01/2013</a:t>
            </a:r>
            <a:endParaRPr kumimoji="0"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‹N°›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1FB7A-3077-473D-898D-D85C44340D85}" type="datetime1">
              <a:rPr lang="en-US" smtClean="0"/>
              <a:pPr/>
              <a:t>3/11/2013</a:t>
            </a:fld>
            <a:endParaRPr lang="en-US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PW13B-BO105-12   02/01/2013</a:t>
            </a:r>
            <a:endParaRPr kumimoji="0" lang="en-US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‹N°›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26E1C-7CB5-4E00-BAC9-B7BF75225E16}" type="datetime1">
              <a:rPr lang="en-US" smtClean="0"/>
              <a:pPr/>
              <a:t>3/11/2013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PW13B-BO105-12   02/01/2013</a:t>
            </a:r>
            <a:endParaRPr kumimoji="0"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‹N°›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D1FC5-FE34-4CEC-9FC3-8FAF0A8346DD}" type="datetime1">
              <a:rPr lang="en-US" smtClean="0"/>
              <a:pPr/>
              <a:t>3/11/2013</a:t>
            </a:fld>
            <a:endParaRPr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PW13B-BO105-12   02/01/2013</a:t>
            </a:r>
            <a:endParaRPr kumimoji="0"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‹N°›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D2235-423C-43F0-9F18-84BBE542B1D2}" type="datetime1">
              <a:rPr lang="en-US" smtClean="0"/>
              <a:pPr/>
              <a:t>3/11/2013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PW13B-BO105-12   02/01/2013</a:t>
            </a:r>
            <a:endParaRPr kumimoji="0"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‹N°›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fr-FR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Cliquez sur l'icône pour ajouter une image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6D9EB-0D30-4E7B-BDA8-30B304ED0A4A}" type="datetime1">
              <a:rPr lang="en-US" smtClean="0"/>
              <a:pPr/>
              <a:t>3/11/2013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PW13B-BO105-12   02/01/2013</a:t>
            </a:r>
            <a:endParaRPr kumimoji="0"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‹N°›</a:t>
            </a:fld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fr-FR" dirty="0" smtClean="0"/>
              <a:t>Cliquez pour modifier le style du titre</a:t>
            </a:r>
            <a:endParaRPr kumimoji="0" lang="en-US" dirty="0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dirty="0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dirty="0" smtClean="0"/>
              <a:t>Deuxième niveau</a:t>
            </a:r>
          </a:p>
          <a:p>
            <a:pPr lvl="2" eaLnBrk="1" latinLnBrk="0" hangingPunct="1"/>
            <a:r>
              <a:rPr kumimoji="0" lang="fr-FR" dirty="0" smtClean="0"/>
              <a:t>Troisième niveau</a:t>
            </a:r>
          </a:p>
          <a:p>
            <a:pPr lvl="3" eaLnBrk="1" latinLnBrk="0" hangingPunct="1"/>
            <a:r>
              <a:rPr kumimoji="0" lang="fr-FR" dirty="0" smtClean="0"/>
              <a:t>Quatrième niveau</a:t>
            </a:r>
          </a:p>
          <a:p>
            <a:pPr lvl="4" eaLnBrk="1" latinLnBrk="0" hangingPunct="1"/>
            <a:r>
              <a:rPr kumimoji="0" lang="fr-FR" dirty="0" smtClean="0"/>
              <a:t>Cinquième niveau</a:t>
            </a:r>
            <a:endParaRPr kumimoji="0" lang="en-US" dirty="0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4A978FF-1403-4D52-99F1-51543FE0803C}" type="datetime1">
              <a:rPr lang="en-US" smtClean="0"/>
              <a:pPr/>
              <a:t>3/11/2013</a:t>
            </a:fld>
            <a:endParaRPr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r>
              <a:rPr kumimoji="0" lang="en-US" smtClean="0"/>
              <a:t>PW13B-BO105-12   02/01/2013</a:t>
            </a:r>
            <a:endParaRPr kumimoji="0" lang="en-US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2E57653-3E58-4892-A7ED-712530ACC680}" type="slidenum">
              <a:rPr kumimoji="0" lang="en-US" smtClean="0"/>
              <a:pPr/>
              <a:t>‹N°›</a:t>
            </a:fld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dt="0"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solidFill>
            <a:schemeClr val="tx1"/>
          </a:soli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" pitchFamily="2" charset="2"/>
        <a:buChar char="q"/>
        <a:defRPr kumimoji="0" sz="2800" kern="1200" baseline="0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 baseline="0">
          <a:solidFill>
            <a:schemeClr val="tx1"/>
          </a:solidFill>
          <a:latin typeface="Calibri" pitchFamily="34" charset="0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 baseline="0">
          <a:solidFill>
            <a:schemeClr val="tx1"/>
          </a:solidFill>
          <a:latin typeface="Calibri" pitchFamily="34" charset="0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 baseline="0">
          <a:solidFill>
            <a:schemeClr val="tx1"/>
          </a:solidFill>
          <a:latin typeface="Calibri" pitchFamily="34" charset="0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 baseline="0">
          <a:solidFill>
            <a:schemeClr val="tx1"/>
          </a:solidFill>
          <a:latin typeface="Calibri" pitchFamily="34" charset="0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8A332D-799C-488E-902E-86CE031FA3DE}" type="datetime1">
              <a:rPr lang="en-US" smtClean="0"/>
              <a:pPr/>
              <a:t>3/11/2013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mtClean="0"/>
              <a:t>PW13B-BO105-12   02/01/2013</a:t>
            </a:r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E2B1DC-DD39-48A8-AC8B-010E8D556FF2}" type="slidenum">
              <a:rPr lang="en-GB" smtClean="0"/>
              <a:pPr/>
              <a:t>‹N°›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if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gif"/><Relationship Id="rId5" Type="http://schemas.openxmlformats.org/officeDocument/2006/relationships/image" Target="../media/image20.emf"/><Relationship Id="rId4" Type="http://schemas.openxmlformats.org/officeDocument/2006/relationships/image" Target="../media/image19.tif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Documents%20and%20Settings\Poulet.IPBRECH.000\Mes%20documents\Recherche\R&#233;dactions\Congr&#232;s%202013\BIOS%20San%20Francisco\video3.mpeg" TargetMode="External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Documents%20and%20Settings\Poulet.IPBRECH.000\Mes%20documents\Recherche\R&#233;dactions\Congr&#232;s%202013\BIOS%20San%20Francisco\video3.mpeg" TargetMode="External"/><Relationship Id="rId6" Type="http://schemas.openxmlformats.org/officeDocument/2006/relationships/image" Target="../media/image24.png"/><Relationship Id="rId5" Type="http://schemas.openxmlformats.org/officeDocument/2006/relationships/image" Target="../media/image23.gif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ctrTitle"/>
          </p:nvPr>
        </p:nvSpPr>
        <p:spPr>
          <a:xfrm>
            <a:off x="395536" y="404664"/>
            <a:ext cx="8229600" cy="1828800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chemeClr val="tx1"/>
                </a:solidFill>
                <a:effectLst/>
              </a:rPr>
              <a:t>A time-gated near-infrared spectroscopic imaging device for clinical applications.</a:t>
            </a:r>
            <a:endParaRPr lang="fr-FR" sz="3600" dirty="0">
              <a:solidFill>
                <a:schemeClr val="tx1"/>
              </a:solidFill>
              <a:effectLst/>
            </a:endParaRPr>
          </a:p>
        </p:txBody>
      </p:sp>
      <p:sp>
        <p:nvSpPr>
          <p:cNvPr id="2" name="Sous-titre 1"/>
          <p:cNvSpPr>
            <a:spLocks noGrp="1"/>
          </p:cNvSpPr>
          <p:nvPr>
            <p:ph type="subTitle" idx="1"/>
          </p:nvPr>
        </p:nvSpPr>
        <p:spPr>
          <a:xfrm>
            <a:off x="683568" y="2708920"/>
            <a:ext cx="7344816" cy="2016224"/>
          </a:xfrm>
        </p:spPr>
        <p:txBody>
          <a:bodyPr>
            <a:noAutofit/>
          </a:bodyPr>
          <a:lstStyle/>
          <a:p>
            <a:r>
              <a:rPr lang="en-US" sz="2400" dirty="0" smtClean="0">
                <a:latin typeface="+mj-lt"/>
              </a:rPr>
              <a:t>Patrick Poulet, Wilfried Uhring, Walter Hanselmann, René </a:t>
            </a:r>
            <a:r>
              <a:rPr lang="en-US" sz="2400" dirty="0" err="1" smtClean="0">
                <a:latin typeface="+mj-lt"/>
              </a:rPr>
              <a:t>Glazenborg</a:t>
            </a:r>
            <a:r>
              <a:rPr lang="en-US" sz="2400" dirty="0" smtClean="0">
                <a:latin typeface="+mj-lt"/>
              </a:rPr>
              <a:t>, Farouk Nouizi, Renée Chabrier, Virginie Zint, Werner Hirschi</a:t>
            </a:r>
            <a:r>
              <a:rPr lang="fr-FR" sz="2400" dirty="0" smtClean="0">
                <a:latin typeface="+mj-lt"/>
              </a:rPr>
              <a:t>  </a:t>
            </a:r>
          </a:p>
          <a:p>
            <a:pPr algn="l">
              <a:spcBef>
                <a:spcPts val="0"/>
              </a:spcBef>
            </a:pPr>
            <a:endParaRPr lang="fr-FR" sz="2400" spc="-150" dirty="0" smtClean="0">
              <a:latin typeface="+mj-lt"/>
            </a:endParaRPr>
          </a:p>
          <a:p>
            <a:pPr>
              <a:spcBef>
                <a:spcPts val="0"/>
              </a:spcBef>
            </a:pPr>
            <a:r>
              <a:rPr lang="fr-FR" sz="2400" spc="-150" dirty="0" err="1" smtClean="0">
                <a:latin typeface="+mj-lt"/>
              </a:rPr>
              <a:t>Icube</a:t>
            </a:r>
            <a:r>
              <a:rPr lang="fr-FR" sz="2400" spc="-150" dirty="0" smtClean="0">
                <a:latin typeface="+mj-lt"/>
              </a:rPr>
              <a:t>, Université de Strasbourg / CNRS, France</a:t>
            </a:r>
          </a:p>
          <a:p>
            <a:pPr>
              <a:spcBef>
                <a:spcPts val="0"/>
              </a:spcBef>
            </a:pPr>
            <a:r>
              <a:rPr lang="fr-FR" sz="2400" spc="-150" dirty="0" err="1" smtClean="0">
                <a:latin typeface="+mj-lt"/>
              </a:rPr>
              <a:t>Montena</a:t>
            </a:r>
            <a:r>
              <a:rPr lang="fr-FR" sz="2400" spc="-150" dirty="0" smtClean="0">
                <a:latin typeface="+mj-lt"/>
              </a:rPr>
              <a:t> </a:t>
            </a:r>
            <a:r>
              <a:rPr lang="fr-FR" sz="2400" spc="-150" dirty="0" err="1" smtClean="0">
                <a:latin typeface="+mj-lt"/>
              </a:rPr>
              <a:t>emc</a:t>
            </a:r>
            <a:r>
              <a:rPr lang="fr-FR" sz="2400" spc="-150" dirty="0" smtClean="0">
                <a:latin typeface="+mj-lt"/>
              </a:rPr>
              <a:t>, </a:t>
            </a:r>
            <a:r>
              <a:rPr lang="fr-FR" sz="2400" spc="-150" dirty="0" err="1" smtClean="0">
                <a:latin typeface="+mj-lt"/>
              </a:rPr>
              <a:t>Montena</a:t>
            </a:r>
            <a:r>
              <a:rPr lang="fr-FR" sz="2400" spc="-150" dirty="0" smtClean="0">
                <a:latin typeface="+mj-lt"/>
              </a:rPr>
              <a:t>, </a:t>
            </a:r>
            <a:r>
              <a:rPr lang="fr-FR" sz="2400" spc="-150" smtClean="0">
                <a:latin typeface="+mj-lt"/>
              </a:rPr>
              <a:t>Suisse </a:t>
            </a:r>
          </a:p>
          <a:p>
            <a:pPr>
              <a:spcBef>
                <a:spcPts val="0"/>
              </a:spcBef>
            </a:pPr>
            <a:r>
              <a:rPr lang="fr-FR" sz="2400" spc="-150" smtClean="0">
                <a:latin typeface="+mj-lt"/>
              </a:rPr>
              <a:t>Photonis</a:t>
            </a:r>
            <a:r>
              <a:rPr lang="fr-FR" sz="2400" spc="-150" dirty="0" smtClean="0">
                <a:latin typeface="+mj-lt"/>
              </a:rPr>
              <a:t>, </a:t>
            </a:r>
            <a:r>
              <a:rPr lang="fr-FR" sz="2400" spc="-150" dirty="0" err="1" smtClean="0">
                <a:latin typeface="+mj-lt"/>
              </a:rPr>
              <a:t>Roden</a:t>
            </a:r>
            <a:r>
              <a:rPr lang="fr-FR" sz="2400" spc="-150" dirty="0" smtClean="0">
                <a:latin typeface="+mj-lt"/>
              </a:rPr>
              <a:t>, </a:t>
            </a:r>
            <a:r>
              <a:rPr lang="fr-FR" sz="2400" spc="-150" dirty="0" err="1" smtClean="0">
                <a:latin typeface="+mj-lt"/>
              </a:rPr>
              <a:t>Netherlands</a:t>
            </a:r>
            <a:endParaRPr lang="fr-FR" sz="2400" spc="-150" dirty="0" smtClean="0">
              <a:latin typeface="+mj-lt"/>
            </a:endParaRPr>
          </a:p>
        </p:txBody>
      </p:sp>
      <p:pic>
        <p:nvPicPr>
          <p:cNvPr id="7" name="Image 6" descr="Icub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9999" y="5370406"/>
            <a:ext cx="2027745" cy="650882"/>
          </a:xfrm>
          <a:prstGeom prst="rect">
            <a:avLst/>
          </a:prstGeom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6165352"/>
            <a:ext cx="2411163" cy="432000"/>
          </a:xfrm>
          <a:prstGeom prst="rect">
            <a:avLst/>
          </a:prstGeom>
          <a:noFill/>
        </p:spPr>
      </p:pic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27784" y="6093294"/>
            <a:ext cx="1872000" cy="546076"/>
          </a:xfrm>
          <a:prstGeom prst="rect">
            <a:avLst/>
          </a:prstGeom>
          <a:noFill/>
        </p:spPr>
      </p:pic>
      <p:pic>
        <p:nvPicPr>
          <p:cNvPr id="23554" name="Picture 2" descr="SPIE BiO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65379" y="5810969"/>
            <a:ext cx="2143125" cy="714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Acquisition principles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A sequence acquisition consists in acquiring</a:t>
            </a:r>
          </a:p>
          <a:p>
            <a:pPr lvl="1"/>
            <a:r>
              <a:rPr lang="en-US" sz="2000" i="1" dirty="0" smtClean="0"/>
              <a:t>M</a:t>
            </a:r>
            <a:r>
              <a:rPr lang="en-US" sz="2000" dirty="0" smtClean="0"/>
              <a:t> images </a:t>
            </a:r>
            <a:r>
              <a:rPr lang="en-US" sz="2000" i="1" dirty="0" smtClean="0"/>
              <a:t>I (I = 1:M)</a:t>
            </a:r>
            <a:r>
              <a:rPr lang="en-US" sz="2000" dirty="0" smtClean="0"/>
              <a:t> for each wavelength </a:t>
            </a:r>
            <a:r>
              <a:rPr lang="en-US" sz="2000" i="1" dirty="0" smtClean="0"/>
              <a:t>j (j = 1:N)</a:t>
            </a:r>
            <a:r>
              <a:rPr lang="en-US" sz="2000" dirty="0" smtClean="0"/>
              <a:t>,</a:t>
            </a:r>
          </a:p>
          <a:p>
            <a:pPr lvl="1"/>
            <a:r>
              <a:rPr lang="en-US" sz="2000" dirty="0" smtClean="0"/>
              <a:t>An image </a:t>
            </a:r>
            <a:r>
              <a:rPr lang="en-US" sz="2000" i="1" dirty="0" err="1" smtClean="0"/>
              <a:t>i</a:t>
            </a:r>
            <a:r>
              <a:rPr lang="en-US" sz="2000" dirty="0" smtClean="0"/>
              <a:t> corresponds to a temporal position </a:t>
            </a:r>
            <a:r>
              <a:rPr lang="en-US" sz="2000" i="1" dirty="0" err="1" smtClean="0"/>
              <a:t>i</a:t>
            </a:r>
            <a:r>
              <a:rPr lang="en-US" sz="2000" dirty="0" smtClean="0"/>
              <a:t> of the gate. </a:t>
            </a:r>
          </a:p>
          <a:p>
            <a:pPr lvl="1"/>
            <a:r>
              <a:rPr lang="en-US" sz="2000" dirty="0" smtClean="0"/>
              <a:t>Interlacing the wavelengths and the temporal positions: acquisition of </a:t>
            </a:r>
            <a:r>
              <a:rPr lang="en-US" sz="2000" i="1" dirty="0" smtClean="0"/>
              <a:t>M </a:t>
            </a:r>
            <a:r>
              <a:rPr lang="en-US" sz="2000" dirty="0" smtClean="0"/>
              <a:t>x </a:t>
            </a:r>
            <a:r>
              <a:rPr lang="en-US" sz="2000" i="1" dirty="0" smtClean="0"/>
              <a:t>N</a:t>
            </a:r>
            <a:r>
              <a:rPr lang="en-US" sz="2000" dirty="0" smtClean="0"/>
              <a:t> 2D images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PW13B-BO105-12   02/01/2013</a:t>
            </a:r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02749" y="3284984"/>
            <a:ext cx="6832820" cy="3290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709160"/>
          </a:xfrm>
        </p:spPr>
        <p:txBody>
          <a:bodyPr>
            <a:noAutofit/>
          </a:bodyPr>
          <a:lstStyle/>
          <a:p>
            <a:r>
              <a:rPr lang="en-US" dirty="0" smtClean="0"/>
              <a:t>Temporal resolution (time gated camera)</a:t>
            </a:r>
            <a:endParaRPr lang="en-GB" dirty="0" smtClean="0"/>
          </a:p>
          <a:p>
            <a:pPr lvl="1"/>
            <a:r>
              <a:rPr lang="en-US" sz="2000" dirty="0" smtClean="0"/>
              <a:t>Titanium sapphire laser at 800 nm, lighting a white paper screen, laser pulse  &lt; 8 </a:t>
            </a:r>
            <a:r>
              <a:rPr lang="en-US" sz="2000" dirty="0" err="1" smtClean="0"/>
              <a:t>ps</a:t>
            </a:r>
            <a:r>
              <a:rPr lang="en-US" sz="2000" dirty="0" smtClean="0"/>
              <a:t> FWHM. Inter-frame delay 40 ps. </a:t>
            </a:r>
          </a:p>
          <a:p>
            <a:pPr lvl="1"/>
            <a:endParaRPr lang="en-US" sz="2000" dirty="0" smtClean="0"/>
          </a:p>
          <a:p>
            <a:pPr lvl="1"/>
            <a:endParaRPr lang="en-US" sz="2000" dirty="0" smtClean="0"/>
          </a:p>
          <a:p>
            <a:pPr lvl="1"/>
            <a:endParaRPr lang="en-US" sz="2000" dirty="0" smtClean="0"/>
          </a:p>
          <a:p>
            <a:pPr lvl="1"/>
            <a:endParaRPr lang="en-US" sz="2000" dirty="0" smtClean="0"/>
          </a:p>
          <a:p>
            <a:pPr lvl="1"/>
            <a:endParaRPr lang="en-US" sz="2000" dirty="0" smtClean="0"/>
          </a:p>
          <a:p>
            <a:pPr lvl="1"/>
            <a:endParaRPr lang="en-US" sz="2000" dirty="0" smtClean="0"/>
          </a:p>
          <a:p>
            <a:pPr lvl="1"/>
            <a:endParaRPr lang="en-US" sz="2000" dirty="0" smtClean="0"/>
          </a:p>
          <a:p>
            <a:pPr lvl="1"/>
            <a:endParaRPr lang="en-US" sz="2000" dirty="0" smtClean="0"/>
          </a:p>
          <a:p>
            <a:pPr lvl="1"/>
            <a:r>
              <a:rPr lang="en-US" sz="2000" dirty="0" smtClean="0"/>
              <a:t>Total aperture of the image intensifier &lt; 80 </a:t>
            </a:r>
            <a:r>
              <a:rPr lang="en-US" sz="2000" dirty="0" err="1" smtClean="0"/>
              <a:t>ps</a:t>
            </a:r>
            <a:endParaRPr lang="en-US" sz="2000" dirty="0" smtClean="0"/>
          </a:p>
          <a:p>
            <a:pPr lvl="1"/>
            <a:r>
              <a:rPr lang="en-US" sz="2000" dirty="0" smtClean="0"/>
              <a:t>Temporal gate width &lt; 200 ps.</a:t>
            </a:r>
          </a:p>
          <a:p>
            <a:pPr lvl="1"/>
            <a:endParaRPr lang="fr-FR" sz="2000" dirty="0" smtClean="0"/>
          </a:p>
          <a:p>
            <a:pPr lvl="1"/>
            <a:endParaRPr lang="en-GB" sz="2000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564904"/>
            <a:ext cx="6395026" cy="2574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Results</a:t>
            </a:r>
            <a:endParaRPr lang="en-GB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PW13B-BO105-12   02/01/2013</a:t>
            </a:r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3861048"/>
            <a:ext cx="3802381" cy="2549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709160"/>
          </a:xfrm>
        </p:spPr>
        <p:txBody>
          <a:bodyPr>
            <a:noAutofit/>
          </a:bodyPr>
          <a:lstStyle/>
          <a:p>
            <a:r>
              <a:rPr lang="en-US" dirty="0" smtClean="0"/>
              <a:t>Temporal resolution (whole SPIRIT device)</a:t>
            </a:r>
            <a:endParaRPr lang="en-GB" dirty="0" smtClean="0"/>
          </a:p>
          <a:p>
            <a:pPr lvl="1"/>
            <a:r>
              <a:rPr lang="en-US" sz="2000" dirty="0" smtClean="0"/>
              <a:t>Laser diode (830 nm) pulse width = 75 </a:t>
            </a:r>
            <a:r>
              <a:rPr lang="en-US" sz="2000" dirty="0" err="1" smtClean="0"/>
              <a:t>ps</a:t>
            </a:r>
            <a:r>
              <a:rPr lang="en-US" sz="2000" dirty="0" smtClean="0"/>
              <a:t> FWHM (measured using a streak camera) </a:t>
            </a:r>
          </a:p>
          <a:p>
            <a:pPr lvl="1"/>
            <a:endParaRPr lang="en-US" sz="2000" dirty="0" smtClean="0"/>
          </a:p>
          <a:p>
            <a:pPr lvl="1"/>
            <a:endParaRPr lang="en-US" sz="2000" dirty="0" smtClean="0"/>
          </a:p>
          <a:p>
            <a:pPr lvl="1">
              <a:buNone/>
            </a:pPr>
            <a:endParaRPr lang="en-US" sz="2000" dirty="0" smtClean="0"/>
          </a:p>
          <a:p>
            <a:pPr lvl="1"/>
            <a:endParaRPr lang="en-US" sz="2000" dirty="0" smtClean="0"/>
          </a:p>
          <a:p>
            <a:pPr lvl="1"/>
            <a:endParaRPr lang="en-US" sz="2000" dirty="0" smtClean="0"/>
          </a:p>
          <a:p>
            <a:pPr lvl="1"/>
            <a:endParaRPr lang="en-US" sz="2000" dirty="0" smtClean="0"/>
          </a:p>
          <a:p>
            <a:pPr lvl="1"/>
            <a:endParaRPr lang="en-US" sz="2000" dirty="0" smtClean="0"/>
          </a:p>
          <a:p>
            <a:pPr lvl="1"/>
            <a:endParaRPr lang="en-US" sz="2000" dirty="0" smtClean="0"/>
          </a:p>
          <a:p>
            <a:pPr lvl="1"/>
            <a:r>
              <a:rPr lang="en-US" sz="2000" dirty="0" smtClean="0"/>
              <a:t>Total measured width (FWHM) = 210 </a:t>
            </a:r>
            <a:r>
              <a:rPr lang="en-US" sz="2000" dirty="0" err="1" smtClean="0"/>
              <a:t>ps</a:t>
            </a:r>
            <a:r>
              <a:rPr lang="en-US" sz="2000" dirty="0" smtClean="0"/>
              <a:t> (laser diode  + ICCD camera) </a:t>
            </a:r>
            <a:endParaRPr lang="en-GB" sz="2000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Results</a:t>
            </a:r>
            <a:endParaRPr lang="en-GB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PW13B-BO105-12   02/01/2013</a:t>
            </a:r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 l="1707" r="6112"/>
          <a:stretch/>
        </p:blipFill>
        <p:spPr bwMode="auto">
          <a:xfrm>
            <a:off x="2472582" y="2636912"/>
            <a:ext cx="3755602" cy="280857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le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" y="3068960"/>
            <a:ext cx="4880610" cy="334899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Test objects</a:t>
            </a:r>
            <a:endParaRPr lang="en-GB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PW13B-BO105-12   02/01/2013</a:t>
            </a:r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11" name="Image 10" descr="lego_int_fil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27894" y="3024336"/>
            <a:ext cx="4880610" cy="3429000"/>
          </a:xfrm>
          <a:prstGeom prst="rect">
            <a:avLst/>
          </a:prstGeom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1268760"/>
            <a:ext cx="8784976" cy="2592288"/>
          </a:xfrm>
        </p:spPr>
        <p:txBody>
          <a:bodyPr>
            <a:noAutofit/>
          </a:bodyPr>
          <a:lstStyle/>
          <a:p>
            <a:r>
              <a:rPr lang="en-US" dirty="0" smtClean="0"/>
              <a:t>3D Surface imaging: Image of LEGO bricks</a:t>
            </a:r>
            <a:endParaRPr lang="en-US" sz="2000" dirty="0" smtClean="0"/>
          </a:p>
          <a:p>
            <a:pPr lvl="1"/>
            <a:r>
              <a:rPr lang="en-US" sz="2000" dirty="0" smtClean="0"/>
              <a:t>30 ms acquisition time per image, 40 gate positions, 10 </a:t>
            </a:r>
            <a:r>
              <a:rPr lang="en-US" sz="2000" dirty="0" err="1" smtClean="0"/>
              <a:t>ps</a:t>
            </a:r>
            <a:r>
              <a:rPr lang="en-US" sz="2000" dirty="0" smtClean="0"/>
              <a:t> step</a:t>
            </a:r>
          </a:p>
          <a:p>
            <a:pPr lvl="1"/>
            <a:r>
              <a:rPr lang="en-US" sz="2000" dirty="0" smtClean="0"/>
              <a:t>Surface position computed from the time gate at ½ height</a:t>
            </a:r>
          </a:p>
          <a:p>
            <a:pPr lvl="1"/>
            <a:r>
              <a:rPr lang="en-US" sz="2000" dirty="0" smtClean="0"/>
              <a:t>Spatial Resolution: 0.2 x 0.2 x 1.5 mm</a:t>
            </a:r>
          </a:p>
          <a:p>
            <a:pPr lvl="1">
              <a:buNone/>
            </a:pPr>
            <a:r>
              <a:rPr lang="en-US" sz="2000" dirty="0" smtClean="0"/>
              <a:t>        without data processing			filtered image </a:t>
            </a:r>
          </a:p>
          <a:p>
            <a:pPr lvl="1"/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Test objects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1124744"/>
            <a:ext cx="8784976" cy="4709160"/>
          </a:xfrm>
        </p:spPr>
        <p:txBody>
          <a:bodyPr>
            <a:noAutofit/>
          </a:bodyPr>
          <a:lstStyle/>
          <a:p>
            <a:r>
              <a:rPr lang="en-US" dirty="0" smtClean="0"/>
              <a:t>The phantom</a:t>
            </a:r>
          </a:p>
          <a:p>
            <a:pPr lvl="1"/>
            <a:r>
              <a:rPr lang="en-US" sz="2000" dirty="0" smtClean="0"/>
              <a:t>23 mm thick polyester resin block, 120 x 95 mm.</a:t>
            </a:r>
          </a:p>
          <a:p>
            <a:pPr lvl="1"/>
            <a:r>
              <a:rPr lang="en-US" sz="2000" dirty="0" smtClean="0"/>
              <a:t>Titanium oxide particles + black India ink:  background reduced scattering (µ</a:t>
            </a:r>
            <a:r>
              <a:rPr lang="en-US" sz="2000" baseline="-25000" dirty="0" smtClean="0"/>
              <a:t>s</a:t>
            </a:r>
            <a:r>
              <a:rPr lang="en-US" sz="2000" dirty="0" smtClean="0"/>
              <a:t>’) and absorption (µ</a:t>
            </a:r>
            <a:r>
              <a:rPr lang="en-US" sz="2000" baseline="-25000" dirty="0" smtClean="0"/>
              <a:t>a</a:t>
            </a:r>
            <a:r>
              <a:rPr lang="en-US" sz="2000" dirty="0" smtClean="0"/>
              <a:t>) coefficients (µ</a:t>
            </a:r>
            <a:r>
              <a:rPr lang="en-US" sz="2000" baseline="-25000" dirty="0" smtClean="0"/>
              <a:t>a</a:t>
            </a:r>
            <a:r>
              <a:rPr lang="en-US" sz="2000" dirty="0" smtClean="0"/>
              <a:t> = 0.005 mm</a:t>
            </a:r>
            <a:r>
              <a:rPr lang="en-US" sz="2000" baseline="30000" dirty="0" smtClean="0"/>
              <a:t>-1</a:t>
            </a:r>
            <a:r>
              <a:rPr lang="en-US" sz="2000" dirty="0" smtClean="0"/>
              <a:t>, µ</a:t>
            </a:r>
            <a:r>
              <a:rPr lang="en-US" sz="2000" baseline="-25000" dirty="0" smtClean="0"/>
              <a:t>s</a:t>
            </a:r>
            <a:r>
              <a:rPr lang="en-US" sz="2000" dirty="0" smtClean="0"/>
              <a:t>’ = 0.9 mm</a:t>
            </a:r>
            <a:r>
              <a:rPr lang="en-US" sz="2000" baseline="30000" dirty="0" smtClean="0"/>
              <a:t>-1</a:t>
            </a:r>
            <a:r>
              <a:rPr lang="en-US" sz="2000" dirty="0" smtClean="0"/>
              <a:t>)</a:t>
            </a:r>
          </a:p>
          <a:p>
            <a:pPr lvl="1">
              <a:spcBef>
                <a:spcPts val="1200"/>
              </a:spcBef>
            </a:pPr>
            <a:r>
              <a:rPr lang="en-US" sz="2000" dirty="0" smtClean="0"/>
              <a:t>Absorbing rods: top at       3.5             5             9             11 mm under surface</a:t>
            </a:r>
          </a:p>
          <a:p>
            <a:pPr lvl="1"/>
            <a:r>
              <a:rPr lang="en-US" sz="2000" dirty="0" smtClean="0"/>
              <a:t> µ</a:t>
            </a:r>
            <a:r>
              <a:rPr lang="en-US" sz="2000" baseline="-25000" dirty="0" smtClean="0"/>
              <a:t>a</a:t>
            </a:r>
            <a:r>
              <a:rPr lang="en-US" sz="2000" dirty="0" smtClean="0"/>
              <a:t> x 10, 30 or 100</a:t>
            </a:r>
          </a:p>
          <a:p>
            <a:pPr lvl="1">
              <a:buNone/>
            </a:pPr>
            <a:endParaRPr lang="en-US" sz="2000" dirty="0" smtClean="0"/>
          </a:p>
          <a:p>
            <a:endParaRPr lang="fr-FR" dirty="0" smtClean="0"/>
          </a:p>
          <a:p>
            <a:pPr lvl="1">
              <a:buNone/>
            </a:pPr>
            <a:endParaRPr lang="en-GB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PW13B-BO105-12   02/01/2013</a:t>
            </a:r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7" name="Image 6" descr="Objet test_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06483" y="3138256"/>
            <a:ext cx="3901821" cy="3243072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2555776" y="3717032"/>
            <a:ext cx="864096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ts val="3900"/>
              </a:spcBef>
            </a:pPr>
            <a:r>
              <a:rPr lang="en-GB" dirty="0" smtClean="0">
                <a:latin typeface="Calibri" pitchFamily="34" charset="0"/>
              </a:rPr>
              <a:t>x 10</a:t>
            </a:r>
          </a:p>
          <a:p>
            <a:pPr algn="r">
              <a:spcBef>
                <a:spcPts val="3600"/>
              </a:spcBef>
            </a:pPr>
            <a:r>
              <a:rPr lang="en-GB" dirty="0" smtClean="0">
                <a:latin typeface="Calibri" pitchFamily="34" charset="0"/>
              </a:rPr>
              <a:t>x 30</a:t>
            </a:r>
          </a:p>
          <a:p>
            <a:pPr algn="r">
              <a:spcBef>
                <a:spcPts val="3600"/>
              </a:spcBef>
            </a:pPr>
            <a:r>
              <a:rPr lang="en-GB" dirty="0" smtClean="0">
                <a:latin typeface="Calibri" pitchFamily="34" charset="0"/>
              </a:rPr>
              <a:t>x 100</a:t>
            </a:r>
            <a:endParaRPr lang="en-GB" dirty="0">
              <a:latin typeface="Calibri" pitchFamily="34" charset="0"/>
            </a:endParaRPr>
          </a:p>
        </p:txBody>
      </p:sp>
      <p:grpSp>
        <p:nvGrpSpPr>
          <p:cNvPr id="41" name="Groupe 40"/>
          <p:cNvGrpSpPr>
            <a:grpSpLocks noChangeAspect="1"/>
          </p:cNvGrpSpPr>
          <p:nvPr/>
        </p:nvGrpSpPr>
        <p:grpSpPr>
          <a:xfrm>
            <a:off x="3586605" y="3273328"/>
            <a:ext cx="3542400" cy="2813256"/>
            <a:chOff x="3600000" y="2916000"/>
            <a:chExt cx="4320000" cy="3430800"/>
          </a:xfrm>
        </p:grpSpPr>
        <p:cxnSp>
          <p:nvCxnSpPr>
            <p:cNvPr id="10" name="Connecteur droit 9"/>
            <p:cNvCxnSpPr/>
            <p:nvPr/>
          </p:nvCxnSpPr>
          <p:spPr>
            <a:xfrm>
              <a:off x="3600000" y="4572000"/>
              <a:ext cx="4320000" cy="0"/>
            </a:xfrm>
            <a:prstGeom prst="line">
              <a:avLst/>
            </a:prstGeom>
            <a:ln w="1905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necteur droit 10"/>
            <p:cNvCxnSpPr/>
            <p:nvPr/>
          </p:nvCxnSpPr>
          <p:spPr>
            <a:xfrm>
              <a:off x="3600000" y="5482800"/>
              <a:ext cx="4320000" cy="0"/>
            </a:xfrm>
            <a:prstGeom prst="line">
              <a:avLst/>
            </a:prstGeom>
            <a:ln w="1905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necteur droit 11"/>
            <p:cNvCxnSpPr/>
            <p:nvPr/>
          </p:nvCxnSpPr>
          <p:spPr>
            <a:xfrm>
              <a:off x="3600000" y="3672000"/>
              <a:ext cx="4320000" cy="0"/>
            </a:xfrm>
            <a:prstGeom prst="line">
              <a:avLst/>
            </a:prstGeom>
            <a:ln w="1905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necteur droit 21"/>
            <p:cNvCxnSpPr/>
            <p:nvPr/>
          </p:nvCxnSpPr>
          <p:spPr>
            <a:xfrm>
              <a:off x="4212000" y="2924944"/>
              <a:ext cx="0" cy="3420000"/>
            </a:xfrm>
            <a:prstGeom prst="line">
              <a:avLst/>
            </a:prstGeom>
            <a:ln w="1905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necteur droit 23"/>
            <p:cNvCxnSpPr/>
            <p:nvPr/>
          </p:nvCxnSpPr>
          <p:spPr>
            <a:xfrm>
              <a:off x="5292000" y="2916000"/>
              <a:ext cx="0" cy="3420000"/>
            </a:xfrm>
            <a:prstGeom prst="line">
              <a:avLst/>
            </a:prstGeom>
            <a:ln w="1905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necteur droit 24"/>
            <p:cNvCxnSpPr/>
            <p:nvPr/>
          </p:nvCxnSpPr>
          <p:spPr>
            <a:xfrm>
              <a:off x="6372000" y="2926800"/>
              <a:ext cx="0" cy="3420000"/>
            </a:xfrm>
            <a:prstGeom prst="line">
              <a:avLst/>
            </a:prstGeom>
            <a:ln w="1905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necteur droit 25"/>
            <p:cNvCxnSpPr/>
            <p:nvPr/>
          </p:nvCxnSpPr>
          <p:spPr>
            <a:xfrm>
              <a:off x="7452000" y="2926800"/>
              <a:ext cx="0" cy="3420000"/>
            </a:xfrm>
            <a:prstGeom prst="line">
              <a:avLst/>
            </a:prstGeom>
            <a:ln w="1905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Ellipse 26"/>
            <p:cNvSpPr/>
            <p:nvPr/>
          </p:nvSpPr>
          <p:spPr>
            <a:xfrm>
              <a:off x="5148000" y="3528000"/>
              <a:ext cx="288000" cy="2880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Ellipse 27"/>
            <p:cNvSpPr/>
            <p:nvPr/>
          </p:nvSpPr>
          <p:spPr>
            <a:xfrm>
              <a:off x="4068000" y="3528000"/>
              <a:ext cx="288000" cy="2880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Ellipse 28"/>
            <p:cNvSpPr/>
            <p:nvPr/>
          </p:nvSpPr>
          <p:spPr>
            <a:xfrm>
              <a:off x="6228000" y="3528000"/>
              <a:ext cx="288000" cy="2880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Ellipse 29"/>
            <p:cNvSpPr/>
            <p:nvPr/>
          </p:nvSpPr>
          <p:spPr>
            <a:xfrm>
              <a:off x="7308000" y="3528000"/>
              <a:ext cx="288000" cy="2880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35" name="Groupe 34"/>
            <p:cNvGrpSpPr/>
            <p:nvPr/>
          </p:nvGrpSpPr>
          <p:grpSpPr>
            <a:xfrm>
              <a:off x="4067944" y="4428000"/>
              <a:ext cx="3528000" cy="288000"/>
              <a:chOff x="4220400" y="3680400"/>
              <a:chExt cx="3528000" cy="288000"/>
            </a:xfrm>
          </p:grpSpPr>
          <p:sp>
            <p:nvSpPr>
              <p:cNvPr id="31" name="Ellipse 30"/>
              <p:cNvSpPr/>
              <p:nvPr/>
            </p:nvSpPr>
            <p:spPr>
              <a:xfrm>
                <a:off x="5300400" y="3680400"/>
                <a:ext cx="288000" cy="288000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2" name="Ellipse 31"/>
              <p:cNvSpPr/>
              <p:nvPr/>
            </p:nvSpPr>
            <p:spPr>
              <a:xfrm>
                <a:off x="4220400" y="3680400"/>
                <a:ext cx="288000" cy="288000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3" name="Ellipse 32"/>
              <p:cNvSpPr/>
              <p:nvPr/>
            </p:nvSpPr>
            <p:spPr>
              <a:xfrm>
                <a:off x="6380400" y="3680400"/>
                <a:ext cx="288000" cy="288000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4" name="Ellipse 33"/>
              <p:cNvSpPr/>
              <p:nvPr/>
            </p:nvSpPr>
            <p:spPr>
              <a:xfrm>
                <a:off x="7460400" y="3680400"/>
                <a:ext cx="288000" cy="288000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36" name="Groupe 35"/>
            <p:cNvGrpSpPr/>
            <p:nvPr/>
          </p:nvGrpSpPr>
          <p:grpSpPr>
            <a:xfrm>
              <a:off x="4068000" y="5328000"/>
              <a:ext cx="3528000" cy="288000"/>
              <a:chOff x="4220400" y="3680400"/>
              <a:chExt cx="3528000" cy="288000"/>
            </a:xfrm>
          </p:grpSpPr>
          <p:sp>
            <p:nvSpPr>
              <p:cNvPr id="37" name="Ellipse 36"/>
              <p:cNvSpPr/>
              <p:nvPr/>
            </p:nvSpPr>
            <p:spPr>
              <a:xfrm>
                <a:off x="5300400" y="3680400"/>
                <a:ext cx="288000" cy="288000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8" name="Ellipse 37"/>
              <p:cNvSpPr/>
              <p:nvPr/>
            </p:nvSpPr>
            <p:spPr>
              <a:xfrm>
                <a:off x="4220400" y="3680400"/>
                <a:ext cx="288000" cy="288000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9" name="Ellipse 38"/>
              <p:cNvSpPr/>
              <p:nvPr/>
            </p:nvSpPr>
            <p:spPr>
              <a:xfrm>
                <a:off x="6380400" y="3680400"/>
                <a:ext cx="288000" cy="288000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0" name="Ellipse 39"/>
              <p:cNvSpPr/>
              <p:nvPr/>
            </p:nvSpPr>
            <p:spPr>
              <a:xfrm>
                <a:off x="7460400" y="3680400"/>
                <a:ext cx="288000" cy="288000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50" name="Groupe 49"/>
          <p:cNvGrpSpPr/>
          <p:nvPr/>
        </p:nvGrpSpPr>
        <p:grpSpPr>
          <a:xfrm>
            <a:off x="683568" y="4221088"/>
            <a:ext cx="4464360" cy="1368152"/>
            <a:chOff x="683568" y="4221088"/>
            <a:chExt cx="4464360" cy="1368152"/>
          </a:xfrm>
        </p:grpSpPr>
        <p:sp>
          <p:nvSpPr>
            <p:cNvPr id="42" name="Rectangle 41"/>
            <p:cNvSpPr/>
            <p:nvPr/>
          </p:nvSpPr>
          <p:spPr>
            <a:xfrm>
              <a:off x="3923928" y="4437240"/>
              <a:ext cx="1224000" cy="1152000"/>
            </a:xfrm>
            <a:prstGeom prst="rect">
              <a:avLst/>
            </a:prstGeom>
            <a:solidFill>
              <a:schemeClr val="accent1">
                <a:alpha val="49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" name="ZoneTexte 42"/>
            <p:cNvSpPr txBox="1"/>
            <p:nvPr/>
          </p:nvSpPr>
          <p:spPr>
            <a:xfrm>
              <a:off x="683568" y="4221088"/>
              <a:ext cx="165618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dirty="0" smtClean="0">
                  <a:latin typeface="Calibri" pitchFamily="34" charset="0"/>
                </a:rPr>
                <a:t>Imaged area</a:t>
              </a:r>
              <a:endParaRPr lang="en-GB" sz="2000" dirty="0">
                <a:latin typeface="Calibri" pitchFamily="34" charset="0"/>
              </a:endParaRPr>
            </a:p>
          </p:txBody>
        </p:sp>
        <p:cxnSp>
          <p:nvCxnSpPr>
            <p:cNvPr id="45" name="Connecteur droit avec flèche 44"/>
            <p:cNvCxnSpPr/>
            <p:nvPr/>
          </p:nvCxnSpPr>
          <p:spPr>
            <a:xfrm>
              <a:off x="2195736" y="4572000"/>
              <a:ext cx="1656184" cy="43204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Connecteur droit 48"/>
            <p:cNvCxnSpPr/>
            <p:nvPr/>
          </p:nvCxnSpPr>
          <p:spPr>
            <a:xfrm flipH="1">
              <a:off x="755576" y="4572000"/>
              <a:ext cx="144016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Test objects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1196752"/>
            <a:ext cx="8784976" cy="4709160"/>
          </a:xfrm>
        </p:spPr>
        <p:txBody>
          <a:bodyPr>
            <a:noAutofit/>
          </a:bodyPr>
          <a:lstStyle/>
          <a:p>
            <a:r>
              <a:rPr lang="en-US" dirty="0" smtClean="0"/>
              <a:t>Single shot acquisitions</a:t>
            </a:r>
          </a:p>
          <a:p>
            <a:pPr lvl="1"/>
            <a:r>
              <a:rPr lang="en-US" dirty="0" smtClean="0"/>
              <a:t>30 ms acquisition time per image</a:t>
            </a:r>
          </a:p>
          <a:p>
            <a:pPr lvl="1"/>
            <a:r>
              <a:rPr lang="en-US" dirty="0" smtClean="0"/>
              <a:t>100 time gate positions, 10 </a:t>
            </a:r>
            <a:r>
              <a:rPr lang="en-US" dirty="0" err="1" smtClean="0"/>
              <a:t>ps</a:t>
            </a:r>
            <a:r>
              <a:rPr lang="en-US" dirty="0" smtClean="0"/>
              <a:t> step 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The brighter image (</a:t>
            </a:r>
            <a:r>
              <a:rPr lang="en-US" dirty="0" err="1" smtClean="0"/>
              <a:t>Im</a:t>
            </a:r>
            <a:r>
              <a:rPr lang="en-US" dirty="0" smtClean="0"/>
              <a:t>(0)) is used as a reference and the corresponding time as the origin. </a:t>
            </a:r>
          </a:p>
          <a:p>
            <a:pPr lvl="1"/>
            <a:r>
              <a:rPr lang="en-US" dirty="0" smtClean="0"/>
              <a:t>Absorbance images A(t) are computed from the successive images </a:t>
            </a:r>
            <a:r>
              <a:rPr lang="en-US" dirty="0" err="1" smtClean="0"/>
              <a:t>Im</a:t>
            </a:r>
            <a:r>
              <a:rPr lang="en-US" dirty="0" smtClean="0"/>
              <a:t>(t) using:</a:t>
            </a:r>
            <a:endParaRPr lang="fr-FR" dirty="0" smtClean="0"/>
          </a:p>
          <a:p>
            <a:pPr lvl="1">
              <a:buNone/>
            </a:pPr>
            <a:endParaRPr lang="en-GB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PW13B-BO105-12   02/01/2013</a:t>
            </a:r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lang="en-US" smtClean="0"/>
              <a:pPr/>
              <a:t>15</a:t>
            </a:fld>
            <a:endParaRPr lang="en-US" dirty="0"/>
          </a:p>
        </p:txBody>
      </p:sp>
      <p:graphicFrame>
        <p:nvGraphicFramePr>
          <p:cNvPr id="44033" name="Object 1"/>
          <p:cNvGraphicFramePr>
            <a:graphicFrameLocks noChangeAspect="1"/>
          </p:cNvGraphicFramePr>
          <p:nvPr/>
        </p:nvGraphicFramePr>
        <p:xfrm>
          <a:off x="3113088" y="4729163"/>
          <a:ext cx="3060700" cy="352425"/>
        </p:xfrm>
        <a:graphic>
          <a:graphicData uri="http://schemas.openxmlformats.org/presentationml/2006/ole">
            <p:oleObj spid="_x0000_s95234" name="Equation" r:id="rId4" imgW="3682800" imgH="41904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1124744"/>
            <a:ext cx="8784976" cy="576064"/>
          </a:xfrm>
        </p:spPr>
        <p:txBody>
          <a:bodyPr>
            <a:noAutofit/>
          </a:bodyPr>
          <a:lstStyle/>
          <a:p>
            <a:r>
              <a:rPr lang="en-US" dirty="0" smtClean="0"/>
              <a:t>  Absorbance images and profiles</a:t>
            </a:r>
          </a:p>
          <a:p>
            <a:pPr lvl="1"/>
            <a:endParaRPr lang="en-US" sz="2000" dirty="0" smtClean="0"/>
          </a:p>
          <a:p>
            <a:pPr lvl="1"/>
            <a:endParaRPr lang="en-US" sz="2000" dirty="0" smtClean="0"/>
          </a:p>
          <a:p>
            <a:pPr lvl="1"/>
            <a:endParaRPr lang="en-US" sz="2000" dirty="0" smtClean="0"/>
          </a:p>
          <a:p>
            <a:pPr lvl="1"/>
            <a:endParaRPr lang="en-US" sz="2000" dirty="0" smtClean="0"/>
          </a:p>
          <a:p>
            <a:pPr lvl="1"/>
            <a:endParaRPr lang="en-US" sz="2000" dirty="0" smtClean="0"/>
          </a:p>
          <a:p>
            <a:pPr lvl="1"/>
            <a:endParaRPr lang="en-US" sz="2000" dirty="0" smtClean="0"/>
          </a:p>
          <a:p>
            <a:pPr lvl="1">
              <a:buNone/>
            </a:pPr>
            <a:endParaRPr lang="en-US" sz="2000" dirty="0" smtClean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Test objects</a:t>
            </a:r>
            <a:endParaRPr lang="en-GB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PW13B-BO105-12   02/01/2013</a:t>
            </a:r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96259" name="Picture 3" descr="C:\Documents and Settings\Poulet.IPBRECH.000\Mes documents\Recherche\SPIRIT\Mesures\SPIRIT objet test\20130130\acq1_sscalque\abs_cor_images\abs_AcqImage50_cor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1916832"/>
            <a:ext cx="2082800" cy="2052320"/>
          </a:xfrm>
          <a:prstGeom prst="rect">
            <a:avLst/>
          </a:prstGeom>
          <a:noFill/>
        </p:spPr>
      </p:pic>
      <p:pic>
        <p:nvPicPr>
          <p:cNvPr id="96260" name="Picture 4" descr="C:\Documents and Settings\Poulet.IPBRECH.000\Mes documents\Recherche\SPIRIT\Mesures\SPIRIT objet test\20130130\acq1_sscalque\abs_cor_images\abs_AcqImage25_cor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5" y="1952744"/>
            <a:ext cx="2082800" cy="2052320"/>
          </a:xfrm>
          <a:prstGeom prst="rect">
            <a:avLst/>
          </a:prstGeom>
          <a:noFill/>
        </p:spPr>
      </p:pic>
      <p:pic>
        <p:nvPicPr>
          <p:cNvPr id="96262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1772816"/>
            <a:ext cx="4053165" cy="2850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" name="Forme libre 25"/>
          <p:cNvSpPr/>
          <p:nvPr/>
        </p:nvSpPr>
        <p:spPr>
          <a:xfrm>
            <a:off x="2808514" y="1592943"/>
            <a:ext cx="3331029" cy="1857828"/>
          </a:xfrm>
          <a:custGeom>
            <a:avLst/>
            <a:gdLst>
              <a:gd name="connsiteX0" fmla="*/ 0 w 3331029"/>
              <a:gd name="connsiteY0" fmla="*/ 1857828 h 1857828"/>
              <a:gd name="connsiteX1" fmla="*/ 163286 w 3331029"/>
              <a:gd name="connsiteY1" fmla="*/ 943428 h 1857828"/>
              <a:gd name="connsiteX2" fmla="*/ 696686 w 3331029"/>
              <a:gd name="connsiteY2" fmla="*/ 181428 h 1857828"/>
              <a:gd name="connsiteX3" fmla="*/ 1926772 w 3331029"/>
              <a:gd name="connsiteY3" fmla="*/ 50800 h 1857828"/>
              <a:gd name="connsiteX4" fmla="*/ 3102429 w 3331029"/>
              <a:gd name="connsiteY4" fmla="*/ 486228 h 1857828"/>
              <a:gd name="connsiteX5" fmla="*/ 3298372 w 3331029"/>
              <a:gd name="connsiteY5" fmla="*/ 605971 h 1857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31029" h="1857828">
                <a:moveTo>
                  <a:pt x="0" y="1857828"/>
                </a:moveTo>
                <a:cubicBezTo>
                  <a:pt x="23586" y="1540328"/>
                  <a:pt x="47172" y="1222828"/>
                  <a:pt x="163286" y="943428"/>
                </a:cubicBezTo>
                <a:cubicBezTo>
                  <a:pt x="279400" y="664028"/>
                  <a:pt x="402772" y="330199"/>
                  <a:pt x="696686" y="181428"/>
                </a:cubicBezTo>
                <a:cubicBezTo>
                  <a:pt x="990600" y="32657"/>
                  <a:pt x="1525815" y="0"/>
                  <a:pt x="1926772" y="50800"/>
                </a:cubicBezTo>
                <a:cubicBezTo>
                  <a:pt x="2327729" y="101600"/>
                  <a:pt x="2873829" y="393700"/>
                  <a:pt x="3102429" y="486228"/>
                </a:cubicBezTo>
                <a:cubicBezTo>
                  <a:pt x="3331029" y="578756"/>
                  <a:pt x="3314700" y="592363"/>
                  <a:pt x="3298372" y="605971"/>
                </a:cubicBezTo>
              </a:path>
            </a:pathLst>
          </a:custGeom>
          <a:ln w="25400">
            <a:solidFill>
              <a:srgbClr val="0000FF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Forme libre 27"/>
          <p:cNvSpPr/>
          <p:nvPr/>
        </p:nvSpPr>
        <p:spPr>
          <a:xfrm>
            <a:off x="2808514" y="1625600"/>
            <a:ext cx="3374572" cy="1052286"/>
          </a:xfrm>
          <a:custGeom>
            <a:avLst/>
            <a:gdLst>
              <a:gd name="connsiteX0" fmla="*/ 0 w 3374572"/>
              <a:gd name="connsiteY0" fmla="*/ 682171 h 1052286"/>
              <a:gd name="connsiteX1" fmla="*/ 228600 w 3374572"/>
              <a:gd name="connsiteY1" fmla="*/ 94343 h 1052286"/>
              <a:gd name="connsiteX2" fmla="*/ 1055915 w 3374572"/>
              <a:gd name="connsiteY2" fmla="*/ 159657 h 1052286"/>
              <a:gd name="connsiteX3" fmla="*/ 3374572 w 3374572"/>
              <a:gd name="connsiteY3" fmla="*/ 1052286 h 1052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74572" h="1052286">
                <a:moveTo>
                  <a:pt x="0" y="682171"/>
                </a:moveTo>
                <a:cubicBezTo>
                  <a:pt x="26307" y="431800"/>
                  <a:pt x="52614" y="181429"/>
                  <a:pt x="228600" y="94343"/>
                </a:cubicBezTo>
                <a:cubicBezTo>
                  <a:pt x="404586" y="7257"/>
                  <a:pt x="531586" y="0"/>
                  <a:pt x="1055915" y="159657"/>
                </a:cubicBezTo>
                <a:cubicBezTo>
                  <a:pt x="1580244" y="319314"/>
                  <a:pt x="2477408" y="685800"/>
                  <a:pt x="3374572" y="1052286"/>
                </a:cubicBezTo>
              </a:path>
            </a:pathLst>
          </a:custGeom>
          <a:ln w="254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Forme libre 28"/>
          <p:cNvSpPr/>
          <p:nvPr/>
        </p:nvSpPr>
        <p:spPr>
          <a:xfrm>
            <a:off x="4180114" y="2723243"/>
            <a:ext cx="1730829" cy="792843"/>
          </a:xfrm>
          <a:custGeom>
            <a:avLst/>
            <a:gdLst>
              <a:gd name="connsiteX0" fmla="*/ 0 w 1730829"/>
              <a:gd name="connsiteY0" fmla="*/ 792843 h 792843"/>
              <a:gd name="connsiteX1" fmla="*/ 206829 w 1730829"/>
              <a:gd name="connsiteY1" fmla="*/ 128814 h 792843"/>
              <a:gd name="connsiteX2" fmla="*/ 511629 w 1730829"/>
              <a:gd name="connsiteY2" fmla="*/ 19957 h 792843"/>
              <a:gd name="connsiteX3" fmla="*/ 990600 w 1730829"/>
              <a:gd name="connsiteY3" fmla="*/ 85271 h 792843"/>
              <a:gd name="connsiteX4" fmla="*/ 1730829 w 1730829"/>
              <a:gd name="connsiteY4" fmla="*/ 324757 h 792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30829" h="792843">
                <a:moveTo>
                  <a:pt x="0" y="792843"/>
                </a:moveTo>
                <a:cubicBezTo>
                  <a:pt x="60779" y="525235"/>
                  <a:pt x="121558" y="257628"/>
                  <a:pt x="206829" y="128814"/>
                </a:cubicBezTo>
                <a:cubicBezTo>
                  <a:pt x="292100" y="0"/>
                  <a:pt x="381001" y="27214"/>
                  <a:pt x="511629" y="19957"/>
                </a:cubicBezTo>
                <a:cubicBezTo>
                  <a:pt x="642257" y="12700"/>
                  <a:pt x="787400" y="34471"/>
                  <a:pt x="990600" y="85271"/>
                </a:cubicBezTo>
                <a:cubicBezTo>
                  <a:pt x="1193800" y="136071"/>
                  <a:pt x="1462314" y="230414"/>
                  <a:pt x="1730829" y="324757"/>
                </a:cubicBezTo>
              </a:path>
            </a:pathLst>
          </a:cu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Forme libre 30"/>
          <p:cNvSpPr/>
          <p:nvPr/>
        </p:nvSpPr>
        <p:spPr>
          <a:xfrm>
            <a:off x="4136571" y="2071914"/>
            <a:ext cx="2220686" cy="965200"/>
          </a:xfrm>
          <a:custGeom>
            <a:avLst/>
            <a:gdLst>
              <a:gd name="connsiteX0" fmla="*/ 0 w 2220686"/>
              <a:gd name="connsiteY0" fmla="*/ 203200 h 965200"/>
              <a:gd name="connsiteX1" fmla="*/ 97972 w 2220686"/>
              <a:gd name="connsiteY1" fmla="*/ 72572 h 965200"/>
              <a:gd name="connsiteX2" fmla="*/ 195943 w 2220686"/>
              <a:gd name="connsiteY2" fmla="*/ 7257 h 965200"/>
              <a:gd name="connsiteX3" fmla="*/ 337458 w 2220686"/>
              <a:gd name="connsiteY3" fmla="*/ 29029 h 965200"/>
              <a:gd name="connsiteX4" fmla="*/ 522515 w 2220686"/>
              <a:gd name="connsiteY4" fmla="*/ 127000 h 965200"/>
              <a:gd name="connsiteX5" fmla="*/ 1240972 w 2220686"/>
              <a:gd name="connsiteY5" fmla="*/ 464457 h 965200"/>
              <a:gd name="connsiteX6" fmla="*/ 1763486 w 2220686"/>
              <a:gd name="connsiteY6" fmla="*/ 693057 h 965200"/>
              <a:gd name="connsiteX7" fmla="*/ 2220686 w 2220686"/>
              <a:gd name="connsiteY7" fmla="*/ 965200 h 96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20686" h="965200">
                <a:moveTo>
                  <a:pt x="0" y="203200"/>
                </a:moveTo>
                <a:cubicBezTo>
                  <a:pt x="32657" y="154214"/>
                  <a:pt x="65315" y="105229"/>
                  <a:pt x="97972" y="72572"/>
                </a:cubicBezTo>
                <a:cubicBezTo>
                  <a:pt x="130629" y="39915"/>
                  <a:pt x="156029" y="14514"/>
                  <a:pt x="195943" y="7257"/>
                </a:cubicBezTo>
                <a:cubicBezTo>
                  <a:pt x="235857" y="0"/>
                  <a:pt x="283029" y="9072"/>
                  <a:pt x="337458" y="29029"/>
                </a:cubicBezTo>
                <a:cubicBezTo>
                  <a:pt x="391887" y="48986"/>
                  <a:pt x="371929" y="54429"/>
                  <a:pt x="522515" y="127000"/>
                </a:cubicBezTo>
                <a:cubicBezTo>
                  <a:pt x="673101" y="199571"/>
                  <a:pt x="1034143" y="370114"/>
                  <a:pt x="1240972" y="464457"/>
                </a:cubicBezTo>
                <a:cubicBezTo>
                  <a:pt x="1447801" y="558800"/>
                  <a:pt x="1600200" y="609600"/>
                  <a:pt x="1763486" y="693057"/>
                </a:cubicBezTo>
                <a:cubicBezTo>
                  <a:pt x="1926772" y="776514"/>
                  <a:pt x="2073729" y="870857"/>
                  <a:pt x="2220686" y="965200"/>
                </a:cubicBezTo>
              </a:path>
            </a:pathLst>
          </a:custGeom>
          <a:ln w="25400">
            <a:solidFill>
              <a:srgbClr val="00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6263" name="Picture 7" descr="C:\Documents and Settings\Poulet.IPBRECH.000\Mes documents\Recherche\SPIRIT\Mesures\SPIRIT objet test\20130130\acq1_sscalque\abs_cor_images\spirit_acq1_sscalque-1-99_cor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31640" y="1844824"/>
            <a:ext cx="2364784" cy="2330177"/>
          </a:xfrm>
          <a:prstGeom prst="rect">
            <a:avLst/>
          </a:prstGeom>
          <a:noFill/>
        </p:spPr>
      </p:pic>
      <p:sp>
        <p:nvSpPr>
          <p:cNvPr id="33" name="ZoneTexte 32"/>
          <p:cNvSpPr txBox="1"/>
          <p:nvPr/>
        </p:nvSpPr>
        <p:spPr>
          <a:xfrm>
            <a:off x="323528" y="4221088"/>
            <a:ext cx="453650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sz="2000" dirty="0" smtClean="0">
                <a:latin typeface="Calibri" pitchFamily="34" charset="0"/>
              </a:rPr>
              <a:t>     t = 250 </a:t>
            </a:r>
            <a:r>
              <a:rPr lang="en-US" sz="2000" dirty="0" err="1" smtClean="0">
                <a:latin typeface="Calibri" pitchFamily="34" charset="0"/>
              </a:rPr>
              <a:t>ps</a:t>
            </a:r>
            <a:r>
              <a:rPr lang="en-US" sz="2000" dirty="0" smtClean="0">
                <a:latin typeface="Calibri" pitchFamily="34" charset="0"/>
              </a:rPr>
              <a:t>                    t = 500 </a:t>
            </a:r>
            <a:r>
              <a:rPr lang="en-US" sz="2000" dirty="0" err="1" smtClean="0">
                <a:latin typeface="Calibri" pitchFamily="34" charset="0"/>
              </a:rPr>
              <a:t>ps</a:t>
            </a:r>
            <a:endParaRPr lang="en-US" sz="2000" dirty="0" smtClean="0">
              <a:latin typeface="Calibri" pitchFamily="34" charset="0"/>
            </a:endParaRPr>
          </a:p>
          <a:p>
            <a:endParaRPr lang="en-GB" dirty="0"/>
          </a:p>
        </p:txBody>
      </p:sp>
      <p:sp>
        <p:nvSpPr>
          <p:cNvPr id="34" name="ZoneTexte 33"/>
          <p:cNvSpPr txBox="1"/>
          <p:nvPr/>
        </p:nvSpPr>
        <p:spPr>
          <a:xfrm>
            <a:off x="251520" y="4581128"/>
            <a:ext cx="8496944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spcBef>
                <a:spcPts val="1200"/>
              </a:spcBef>
              <a:buFont typeface="Wingdings" pitchFamily="2" charset="2"/>
              <a:buChar char="§"/>
            </a:pPr>
            <a:r>
              <a:rPr lang="en-US" sz="2400" dirty="0" smtClean="0">
                <a:latin typeface="Calibri" pitchFamily="34" charset="0"/>
              </a:rPr>
              <a:t> </a:t>
            </a:r>
            <a:r>
              <a:rPr lang="en-US" sz="2000" dirty="0" smtClean="0">
                <a:latin typeface="Calibri" pitchFamily="34" charset="0"/>
              </a:rPr>
              <a:t>Absorbing rods at depth  </a:t>
            </a:r>
            <a:r>
              <a:rPr lang="en-US" sz="2000" dirty="0" smtClean="0">
                <a:latin typeface="Calibri" pitchFamily="34" charset="0"/>
                <a:sym typeface="Symbol"/>
              </a:rPr>
              <a:t></a:t>
            </a:r>
            <a:r>
              <a:rPr lang="en-US" sz="2000" dirty="0" smtClean="0">
                <a:latin typeface="Calibri" pitchFamily="34" charset="0"/>
              </a:rPr>
              <a:t> 5 mm and µ</a:t>
            </a:r>
            <a:r>
              <a:rPr lang="en-US" sz="2000" baseline="-25000" dirty="0" smtClean="0">
                <a:latin typeface="Calibri" pitchFamily="34" charset="0"/>
              </a:rPr>
              <a:t>a</a:t>
            </a:r>
            <a:r>
              <a:rPr lang="en-US" sz="2000" dirty="0" smtClean="0">
                <a:latin typeface="Calibri" pitchFamily="34" charset="0"/>
              </a:rPr>
              <a:t> &gt; 30 x are detected.</a:t>
            </a:r>
          </a:p>
          <a:p>
            <a:pPr lvl="1">
              <a:spcBef>
                <a:spcPts val="0"/>
              </a:spcBef>
              <a:buFont typeface="Wingdings" pitchFamily="2" charset="2"/>
              <a:buChar char="§"/>
            </a:pPr>
            <a:r>
              <a:rPr lang="en-US" sz="2000" dirty="0" smtClean="0">
                <a:latin typeface="Calibri" pitchFamily="34" charset="0"/>
              </a:rPr>
              <a:t> Absorption profiles depend on:</a:t>
            </a:r>
            <a:endParaRPr lang="en-US" dirty="0" smtClean="0">
              <a:latin typeface="Calibri" pitchFamily="34" charset="0"/>
            </a:endParaRPr>
          </a:p>
          <a:p>
            <a:pPr lvl="1">
              <a:spcBef>
                <a:spcPts val="0"/>
              </a:spcBef>
            </a:pPr>
            <a:r>
              <a:rPr lang="en-US" dirty="0" smtClean="0">
                <a:latin typeface="Calibri" pitchFamily="34" charset="0"/>
              </a:rPr>
              <a:t>	-the  depth of the inclusion through its delay</a:t>
            </a:r>
          </a:p>
          <a:p>
            <a:pPr lvl="2">
              <a:spcBef>
                <a:spcPts val="0"/>
              </a:spcBef>
            </a:pPr>
            <a:r>
              <a:rPr lang="en-US" dirty="0" smtClean="0">
                <a:latin typeface="Calibri" pitchFamily="34" charset="0"/>
              </a:rPr>
              <a:t>- the  absorbance of the inclusion through its amplitude</a:t>
            </a:r>
          </a:p>
          <a:p>
            <a:pPr lvl="1">
              <a:spcBef>
                <a:spcPts val="0"/>
              </a:spcBef>
              <a:buFont typeface="Wingdings" pitchFamily="2" charset="2"/>
              <a:buChar char="§"/>
            </a:pPr>
            <a:r>
              <a:rPr lang="en-US" sz="2400" dirty="0" smtClean="0">
                <a:latin typeface="Calibri" pitchFamily="34" charset="0"/>
              </a:rPr>
              <a:t> </a:t>
            </a:r>
            <a:r>
              <a:rPr lang="en-US" sz="2000" dirty="0" smtClean="0">
                <a:latin typeface="Calibri" pitchFamily="34" charset="0"/>
              </a:rPr>
              <a:t>The “absorption” images appear increasingly blurred, due to photons scattering, when the gate’s delay increases.</a:t>
            </a:r>
            <a:endParaRPr lang="fr-FR" sz="2400" dirty="0" smtClean="0">
              <a:latin typeface="Calibri" pitchFamily="34" charset="0"/>
            </a:endParaRPr>
          </a:p>
          <a:p>
            <a:pPr>
              <a:buFont typeface="Wingdings" pitchFamily="2" charset="2"/>
              <a:buChar char="§"/>
            </a:pPr>
            <a:endParaRPr lang="en-GB" sz="24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6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8" grpId="0" animBg="1"/>
      <p:bldP spid="29" grpId="0" animBg="1"/>
      <p:bldP spid="31" grpId="0" animBg="1"/>
      <p:bldP spid="33" grpId="0"/>
      <p:bldP spid="3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Conclusion and outlooks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b="0" dirty="0" smtClean="0"/>
              <a:t>A 2D near infrared time resolved spectroscopic imaging device has been assembled.</a:t>
            </a:r>
          </a:p>
          <a:p>
            <a:r>
              <a:rPr lang="en-US" sz="2400" b="0" dirty="0" smtClean="0"/>
              <a:t>The special design of the intensifier tube and its associated pulse generator allows an ultrafast gating operation down to 200 </a:t>
            </a:r>
            <a:r>
              <a:rPr lang="en-US" sz="2400" b="0" dirty="0" err="1" smtClean="0"/>
              <a:t>ps</a:t>
            </a:r>
            <a:r>
              <a:rPr lang="en-US" sz="2400" b="0" dirty="0" smtClean="0"/>
              <a:t> FWHM at a repetition rate of 100 </a:t>
            </a:r>
            <a:r>
              <a:rPr lang="en-US" sz="2400" b="0" dirty="0" err="1" smtClean="0"/>
              <a:t>MHz.</a:t>
            </a:r>
            <a:r>
              <a:rPr lang="en-US" sz="2400" b="0" dirty="0" smtClean="0"/>
              <a:t> </a:t>
            </a:r>
          </a:p>
          <a:p>
            <a:r>
              <a:rPr lang="en-US" sz="2400" b="0" dirty="0" smtClean="0"/>
              <a:t>The whole system is compact and entirely configurable by software via a USB plug. </a:t>
            </a:r>
          </a:p>
          <a:p>
            <a:r>
              <a:rPr lang="en-US" sz="2400" b="0" dirty="0" smtClean="0"/>
              <a:t>The human machine interface and data analysis software are under development.  </a:t>
            </a:r>
          </a:p>
          <a:p>
            <a:r>
              <a:rPr lang="en-US" sz="2400" b="0" dirty="0" smtClean="0"/>
              <a:t>Some advantages result from the device’s conception. It is contact free, scan free, with no hot spot, and it is suited for time resolved tomography. 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PW13B-BO105-12   02/01/2013</a:t>
            </a:r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Conclusion and outlooks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1080120"/>
          </a:xfrm>
        </p:spPr>
        <p:txBody>
          <a:bodyPr>
            <a:noAutofit/>
          </a:bodyPr>
          <a:lstStyle/>
          <a:p>
            <a:r>
              <a:rPr lang="en-US" sz="2000" b="0" dirty="0" smtClean="0"/>
              <a:t>The compactness of the device makes it suitable for bedside clinical applications, including near infrared spectroscopic imaging, diffuse optical tomography and fluorescence molecular tomography.</a:t>
            </a:r>
            <a:endParaRPr lang="fr-FR" sz="2000" b="0" dirty="0" smtClean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PW13B-BO105-12   02/01/2013</a:t>
            </a:r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6" name="video3.mpeg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755984" y="2708920"/>
            <a:ext cx="3672000" cy="2815200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107504" y="5517232"/>
            <a:ext cx="44644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alibri" pitchFamily="34" charset="0"/>
              </a:rPr>
              <a:t>Time resolved photon density differences map, on the surface of the head, between “at rest” and “activated” periods.</a:t>
            </a:r>
            <a:endParaRPr lang="en-GB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vide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7092000" y="3322832"/>
            <a:ext cx="1440000" cy="10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Conclusion and outlooks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1080120"/>
          </a:xfrm>
        </p:spPr>
        <p:txBody>
          <a:bodyPr>
            <a:noAutofit/>
          </a:bodyPr>
          <a:lstStyle/>
          <a:p>
            <a:r>
              <a:rPr lang="en-US" sz="2000" b="0" dirty="0" smtClean="0"/>
              <a:t>The compactness of the device makes it suitable for bedside clinical applications, including near infrared spectroscopic imaging, diffuse optical tomography and fluorescence molecular tomography.</a:t>
            </a:r>
            <a:endParaRPr lang="fr-FR" sz="2000" b="0" dirty="0" smtClean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PW13B-BO105-12   02/01/2013</a:t>
            </a:r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16</a:t>
            </a:r>
            <a:endParaRPr lang="en-US" dirty="0"/>
          </a:p>
        </p:txBody>
      </p:sp>
      <p:pic>
        <p:nvPicPr>
          <p:cNvPr id="6" name="video3.mpeg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755984" y="2708920"/>
            <a:ext cx="3672000" cy="2815200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107504" y="5517232"/>
            <a:ext cx="44644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alibri" pitchFamily="34" charset="0"/>
              </a:rPr>
              <a:t>Time resolved photon density differences map, on the surface of the head, between “at rest” and “activated” periods.</a:t>
            </a:r>
            <a:endParaRPr lang="en-GB" dirty="0">
              <a:latin typeface="Calibri" pitchFamily="34" charset="0"/>
            </a:endParaRPr>
          </a:p>
        </p:txBody>
      </p:sp>
      <p:pic>
        <p:nvPicPr>
          <p:cNvPr id="8" name="Image 7" descr="spirit_ihu2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76472" y="3501224"/>
            <a:ext cx="1944000" cy="1944000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4716016" y="5541039"/>
            <a:ext cx="41764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alibri" pitchFamily="34" charset="0"/>
              </a:rPr>
              <a:t>DC (left) and TR (right) fluorescence images of 2 inclusions: 1</a:t>
            </a:r>
            <a:r>
              <a:rPr lang="en-GB" dirty="0" smtClean="0">
                <a:latin typeface="Calibri" pitchFamily="34" charset="0"/>
              </a:rPr>
              <a:t> small, deep and highly fluorescent (top) and 1 large and superficial (bottom)</a:t>
            </a:r>
            <a:r>
              <a:rPr lang="en-US" dirty="0" smtClean="0">
                <a:latin typeface="Calibri" pitchFamily="34" charset="0"/>
              </a:rPr>
              <a:t>.</a:t>
            </a:r>
            <a:endParaRPr lang="en-GB" dirty="0">
              <a:latin typeface="Calibri" pitchFamily="34" charset="0"/>
            </a:endParaRPr>
          </a:p>
        </p:txBody>
      </p:sp>
      <p:pic>
        <p:nvPicPr>
          <p:cNvPr id="7782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64174" y="3502124"/>
            <a:ext cx="1924050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/>
          <p:nvPr/>
        </p:nvSpPr>
        <p:spPr>
          <a:xfrm>
            <a:off x="7092280" y="3321000"/>
            <a:ext cx="360000" cy="1080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7452592" y="3321000"/>
            <a:ext cx="360000" cy="1080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7812280" y="3321000"/>
            <a:ext cx="360000" cy="1080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8172280" y="3321000"/>
            <a:ext cx="360000" cy="1080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ZoneTexte 17"/>
          <p:cNvSpPr txBox="1"/>
          <p:nvPr/>
        </p:nvSpPr>
        <p:spPr>
          <a:xfrm>
            <a:off x="6732240" y="2772217"/>
            <a:ext cx="2160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>
                <a:latin typeface="Calibri" pitchFamily="34" charset="0"/>
              </a:rPr>
              <a:t>Time (ns)</a:t>
            </a:r>
          </a:p>
          <a:p>
            <a:r>
              <a:rPr lang="en-GB" sz="1600" dirty="0" smtClean="0">
                <a:latin typeface="Calibri" pitchFamily="34" charset="0"/>
              </a:rPr>
              <a:t>     0                           2.5</a:t>
            </a:r>
            <a:endParaRPr lang="en-GB" sz="16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2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  <p:bldLst>
      <p:bldP spid="17" grpId="0" animBg="1"/>
      <p:bldP spid="10" grpId="0"/>
      <p:bldP spid="13" grpId="0" animBg="1"/>
      <p:bldP spid="14" grpId="0" animBg="1"/>
      <p:bldP spid="15" grpId="0" animBg="1"/>
      <p:bldP spid="16" grpId="0" animBg="1"/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Outlines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Introduction</a:t>
            </a:r>
          </a:p>
          <a:p>
            <a:r>
              <a:rPr lang="en-GB" dirty="0" smtClean="0"/>
              <a:t>Setup</a:t>
            </a:r>
          </a:p>
          <a:p>
            <a:pPr lvl="1"/>
            <a:r>
              <a:rPr lang="en-GB" dirty="0" smtClean="0"/>
              <a:t>Principles</a:t>
            </a:r>
          </a:p>
          <a:p>
            <a:pPr lvl="1"/>
            <a:r>
              <a:rPr lang="en-GB" dirty="0" smtClean="0"/>
              <a:t>Description</a:t>
            </a:r>
          </a:p>
          <a:p>
            <a:r>
              <a:rPr lang="en-GB" dirty="0" smtClean="0"/>
              <a:t>Results</a:t>
            </a:r>
          </a:p>
          <a:p>
            <a:pPr lvl="1"/>
            <a:r>
              <a:rPr lang="en-GB" dirty="0" smtClean="0"/>
              <a:t>Setup characteristics</a:t>
            </a:r>
          </a:p>
          <a:p>
            <a:pPr lvl="1"/>
            <a:r>
              <a:rPr lang="en-GB" dirty="0" smtClean="0"/>
              <a:t>Evaluation on test objects</a:t>
            </a:r>
          </a:p>
          <a:p>
            <a:r>
              <a:rPr lang="en-GB" dirty="0" smtClean="0"/>
              <a:t>Conclusion</a:t>
            </a:r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2</a:t>
            </a:fld>
            <a:endParaRPr kumimoji="0"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PW13B-BO105-12   02/01/2013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Acknowlegments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312128"/>
            <a:ext cx="8229600" cy="4709160"/>
          </a:xfrm>
        </p:spPr>
        <p:txBody>
          <a:bodyPr>
            <a:noAutofit/>
          </a:bodyPr>
          <a:lstStyle/>
          <a:p>
            <a:r>
              <a:rPr lang="en-US" dirty="0" smtClean="0"/>
              <a:t>Work performed with the financial assistance of:</a:t>
            </a:r>
          </a:p>
          <a:p>
            <a:pPr lvl="1"/>
            <a:r>
              <a:rPr lang="en-US" dirty="0" smtClean="0"/>
              <a:t>Region Alsace,</a:t>
            </a:r>
          </a:p>
          <a:p>
            <a:pPr lvl="1">
              <a:spcBef>
                <a:spcPts val="1000"/>
              </a:spcBef>
            </a:pPr>
            <a:r>
              <a:rPr lang="en-US" dirty="0" smtClean="0"/>
              <a:t>Region </a:t>
            </a:r>
            <a:r>
              <a:rPr lang="en-US" dirty="0" err="1" smtClean="0"/>
              <a:t>Limousin</a:t>
            </a:r>
            <a:r>
              <a:rPr lang="en-US" dirty="0" smtClean="0"/>
              <a:t>, </a:t>
            </a:r>
          </a:p>
          <a:p>
            <a:pPr lvl="1">
              <a:spcBef>
                <a:spcPts val="1000"/>
              </a:spcBef>
            </a:pPr>
            <a:r>
              <a:rPr lang="en-US" dirty="0" smtClean="0"/>
              <a:t>“Direction </a:t>
            </a:r>
            <a:r>
              <a:rPr lang="en-US" dirty="0" err="1" smtClean="0"/>
              <a:t>générale</a:t>
            </a:r>
            <a:r>
              <a:rPr lang="en-US" dirty="0" smtClean="0"/>
              <a:t> de la </a:t>
            </a:r>
            <a:r>
              <a:rPr lang="en-US" dirty="0" err="1" smtClean="0"/>
              <a:t>compétitivité</a:t>
            </a:r>
            <a:r>
              <a:rPr lang="en-US" dirty="0" smtClean="0"/>
              <a:t>, de </a:t>
            </a:r>
            <a:r>
              <a:rPr lang="en-US" dirty="0" err="1" smtClean="0"/>
              <a:t>l'industrie</a:t>
            </a:r>
            <a:r>
              <a:rPr lang="en-US" dirty="0" smtClean="0"/>
              <a:t> et des services” (DGCIS)</a:t>
            </a:r>
          </a:p>
          <a:p>
            <a:pPr lvl="1">
              <a:spcBef>
                <a:spcPts val="1000"/>
              </a:spcBef>
            </a:pPr>
            <a:r>
              <a:rPr lang="en-US" dirty="0" smtClean="0"/>
              <a:t>OSEO</a:t>
            </a:r>
          </a:p>
          <a:p>
            <a:pPr lvl="1">
              <a:spcBef>
                <a:spcPts val="0"/>
              </a:spcBef>
            </a:pPr>
            <a:endParaRPr lang="fr-FR" dirty="0" smtClean="0"/>
          </a:p>
          <a:p>
            <a:pPr>
              <a:spcBef>
                <a:spcPts val="0"/>
              </a:spcBef>
            </a:pPr>
            <a:r>
              <a:rPr lang="en-GB" dirty="0" smtClean="0"/>
              <a:t>Work </a:t>
            </a:r>
            <a:r>
              <a:rPr lang="en-GB" dirty="0" err="1" smtClean="0"/>
              <a:t>labeled</a:t>
            </a:r>
            <a:r>
              <a:rPr lang="en-GB" dirty="0" smtClean="0"/>
              <a:t> by:</a:t>
            </a:r>
          </a:p>
          <a:p>
            <a:pPr lvl="1"/>
            <a:r>
              <a:rPr lang="en-GB" dirty="0" smtClean="0"/>
              <a:t>Alsace </a:t>
            </a:r>
            <a:r>
              <a:rPr lang="en-GB" dirty="0" err="1" smtClean="0"/>
              <a:t>BioValley</a:t>
            </a:r>
            <a:endParaRPr lang="en-GB" dirty="0" smtClean="0"/>
          </a:p>
          <a:p>
            <a:pPr lvl="1">
              <a:spcBef>
                <a:spcPts val="600"/>
              </a:spcBef>
            </a:pPr>
            <a:r>
              <a:rPr lang="en-GB" dirty="0" smtClean="0"/>
              <a:t>Cancer Bio Santé Toulouse</a:t>
            </a:r>
            <a:endParaRPr lang="en-GB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PW13B-BO105-12   02/01/2013</a:t>
            </a:r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17</a:t>
            </a:r>
            <a:endParaRPr lang="en-US" dirty="0"/>
          </a:p>
        </p:txBody>
      </p:sp>
      <p:pic>
        <p:nvPicPr>
          <p:cNvPr id="6" name="Image 5" descr="region limousin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4438" y="1844824"/>
            <a:ext cx="761898" cy="1008050"/>
          </a:xfrm>
          <a:prstGeom prst="rect">
            <a:avLst/>
          </a:prstGeom>
        </p:spPr>
      </p:pic>
      <p:pic>
        <p:nvPicPr>
          <p:cNvPr id="7" name="Image 6" descr="dgcis_bleu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12224" y="3284984"/>
            <a:ext cx="1476000" cy="759219"/>
          </a:xfrm>
          <a:prstGeom prst="rect">
            <a:avLst/>
          </a:prstGeom>
        </p:spPr>
      </p:pic>
      <p:pic>
        <p:nvPicPr>
          <p:cNvPr id="8" name="Image 7" descr="region alsace.bmp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08104" y="1847705"/>
            <a:ext cx="864000" cy="1005231"/>
          </a:xfrm>
          <a:prstGeom prst="rect">
            <a:avLst/>
          </a:prstGeom>
        </p:spPr>
      </p:pic>
      <p:pic>
        <p:nvPicPr>
          <p:cNvPr id="9" name="Image 8" descr="oseo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651445" y="3933056"/>
            <a:ext cx="1736979" cy="581978"/>
          </a:xfrm>
          <a:prstGeom prst="rect">
            <a:avLst/>
          </a:prstGeom>
        </p:spPr>
      </p:pic>
      <p:pic>
        <p:nvPicPr>
          <p:cNvPr id="10" name="Image 9" descr="alsace biovalley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364088" y="4365104"/>
            <a:ext cx="1008000" cy="968389"/>
          </a:xfrm>
          <a:prstGeom prst="rect">
            <a:avLst/>
          </a:prstGeom>
        </p:spPr>
      </p:pic>
      <p:pic>
        <p:nvPicPr>
          <p:cNvPr id="11" name="Image 10" descr="cancer biosante.bmp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660232" y="5157192"/>
            <a:ext cx="1512000" cy="725760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4499992" y="6113621"/>
            <a:ext cx="4104456" cy="627747"/>
          </a:xfrm>
          <a:prstGeom prst="rect">
            <a:avLst/>
          </a:prstGeom>
          <a:noFill/>
        </p:spPr>
        <p:txBody>
          <a:bodyPr wrap="square" tIns="0" bIns="0" rtlCol="0" anchor="b" anchorCtr="0">
            <a:noAutofit/>
          </a:bodyPr>
          <a:lstStyle/>
          <a:p>
            <a:pPr algn="r"/>
            <a:r>
              <a:rPr lang="fr-FR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Thank</a:t>
            </a:r>
            <a:r>
              <a:rPr lang="fr-F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You 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Introduction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1412776"/>
            <a:ext cx="8445624" cy="4925184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The objective: to build a time-resolved, no-contact nor scanning, NIRS imaging device</a:t>
            </a:r>
          </a:p>
          <a:p>
            <a:pPr lvl="1"/>
            <a:r>
              <a:rPr lang="en-US" dirty="0" smtClean="0"/>
              <a:t>A time-resolved system to  allow depth-resolved data analysis and to be robust to variations in superficial layers,</a:t>
            </a:r>
          </a:p>
          <a:p>
            <a:pPr lvl="1"/>
            <a:r>
              <a:rPr lang="en-US" dirty="0" smtClean="0"/>
              <a:t>No-contact instrumentation to simplify its use and to reduce preparation time (no optical fiber to position in contact with the head),</a:t>
            </a:r>
          </a:p>
          <a:p>
            <a:pPr lvl="1"/>
            <a:r>
              <a:rPr lang="en-US" dirty="0" smtClean="0"/>
              <a:t>No scanning to increase time resolution, by illuminating a large area on the body surface.</a:t>
            </a:r>
          </a:p>
          <a:p>
            <a:pPr lvl="1">
              <a:buNone/>
            </a:pPr>
            <a:endParaRPr lang="fr-FR" dirty="0" smtClean="0"/>
          </a:p>
          <a:p>
            <a:r>
              <a:rPr lang="en-US" dirty="0" smtClean="0"/>
              <a:t>The SPIRIT consortium</a:t>
            </a:r>
          </a:p>
          <a:p>
            <a:pPr lvl="1"/>
            <a:r>
              <a:rPr lang="en-US" dirty="0" smtClean="0"/>
              <a:t>2 labs (now merged) from  the University of Strasbourg University and the “Centre National de la </a:t>
            </a:r>
            <a:r>
              <a:rPr lang="en-US" dirty="0" err="1" smtClean="0"/>
              <a:t>Recherche</a:t>
            </a:r>
            <a:r>
              <a:rPr lang="en-US" dirty="0" smtClean="0"/>
              <a:t> </a:t>
            </a:r>
            <a:r>
              <a:rPr lang="en-US" dirty="0" err="1" smtClean="0"/>
              <a:t>Scientifique</a:t>
            </a:r>
            <a:r>
              <a:rPr lang="en-US" dirty="0" smtClean="0"/>
              <a:t>”, CNRS,</a:t>
            </a:r>
          </a:p>
          <a:p>
            <a:pPr lvl="1"/>
            <a:r>
              <a:rPr lang="en-US" dirty="0" smtClean="0"/>
              <a:t>3 companies: </a:t>
            </a:r>
            <a:r>
              <a:rPr lang="en-US" dirty="0" err="1" smtClean="0"/>
              <a:t>Photonis</a:t>
            </a:r>
            <a:r>
              <a:rPr lang="en-US" dirty="0" smtClean="0"/>
              <a:t>, </a:t>
            </a:r>
            <a:r>
              <a:rPr lang="en-US" dirty="0" err="1" smtClean="0"/>
              <a:t>Montena</a:t>
            </a:r>
            <a:r>
              <a:rPr lang="en-US" dirty="0" smtClean="0"/>
              <a:t> and Telmat.</a:t>
            </a:r>
          </a:p>
          <a:p>
            <a:endParaRPr lang="en-US" dirty="0" smtClean="0"/>
          </a:p>
          <a:p>
            <a:r>
              <a:rPr lang="en-US" dirty="0" smtClean="0"/>
              <a:t>The instrument: a unique setup </a:t>
            </a:r>
          </a:p>
          <a:p>
            <a:pPr lvl="1"/>
            <a:r>
              <a:rPr lang="en-US" dirty="0" smtClean="0"/>
              <a:t>4 laser diodes,</a:t>
            </a:r>
          </a:p>
          <a:p>
            <a:pPr lvl="1"/>
            <a:r>
              <a:rPr lang="en-US" dirty="0" smtClean="0"/>
              <a:t>1 time-gated camera, image intensifier + CCD camera,  </a:t>
            </a:r>
          </a:p>
          <a:p>
            <a:pPr lvl="1"/>
            <a:r>
              <a:rPr lang="en-US" dirty="0" smtClean="0"/>
              <a:t>1 sequencer to generate the </a:t>
            </a:r>
            <a:r>
              <a:rPr lang="en-US" dirty="0" err="1" smtClean="0"/>
              <a:t>trigge.r</a:t>
            </a:r>
            <a:r>
              <a:rPr lang="en-US" dirty="0" smtClean="0"/>
              <a:t> signals for the proper operation of the whole system.</a:t>
            </a:r>
            <a:endParaRPr lang="en-GB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PW13B-BO105-12   02/01/2013</a:t>
            </a:r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SPIRIT Device</a:t>
            </a:r>
            <a:endParaRPr lang="en-GB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PW13B-BO105-12   02/01/2013</a:t>
            </a:r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545851"/>
            <a:ext cx="8463869" cy="2979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312128"/>
            <a:ext cx="8229600" cy="4709160"/>
          </a:xfrm>
        </p:spPr>
        <p:txBody>
          <a:bodyPr/>
          <a:lstStyle/>
          <a:p>
            <a:r>
              <a:rPr lang="en-GB" dirty="0" smtClean="0"/>
              <a:t>Operation principles</a:t>
            </a:r>
          </a:p>
          <a:p>
            <a:pPr lvl="1"/>
            <a:r>
              <a:rPr lang="en-US" sz="2000" dirty="0" err="1" smtClean="0"/>
              <a:t>Picosecond</a:t>
            </a:r>
            <a:r>
              <a:rPr lang="en-US" sz="2000" dirty="0" smtClean="0"/>
              <a:t> near infrared source </a:t>
            </a:r>
            <a:r>
              <a:rPr lang="en-US" sz="2000" dirty="0" smtClean="0">
                <a:sym typeface="Wingdings" pitchFamily="2" charset="2"/>
              </a:rPr>
              <a:t> </a:t>
            </a:r>
            <a:r>
              <a:rPr lang="en-US" sz="2000" dirty="0" smtClean="0"/>
              <a:t>frontal light distributor </a:t>
            </a:r>
            <a:r>
              <a:rPr lang="en-US" sz="2000" dirty="0" smtClean="0">
                <a:sym typeface="Wingdings" pitchFamily="2" charset="2"/>
              </a:rPr>
              <a:t> </a:t>
            </a:r>
            <a:r>
              <a:rPr lang="en-US" sz="2000" dirty="0" smtClean="0"/>
              <a:t>uniform illumination spot,</a:t>
            </a:r>
          </a:p>
          <a:p>
            <a:pPr lvl="1"/>
            <a:r>
              <a:rPr lang="en-US" sz="2000" dirty="0" smtClean="0"/>
              <a:t>Lens + time-gated intensified camera </a:t>
            </a:r>
            <a:r>
              <a:rPr lang="en-US" sz="2000" dirty="0" smtClean="0">
                <a:sym typeface="Wingdings" pitchFamily="2" charset="2"/>
              </a:rPr>
              <a:t> 3D time of flight </a:t>
            </a:r>
            <a:r>
              <a:rPr lang="en-US" sz="2000" dirty="0" smtClean="0"/>
              <a:t>maps,</a:t>
            </a:r>
          </a:p>
          <a:p>
            <a:pPr lvl="1"/>
            <a:r>
              <a:rPr lang="en-US" sz="2000" dirty="0" smtClean="0"/>
              <a:t>USB + Ethernet connection to a PC for acquisition control and data processing.</a:t>
            </a:r>
            <a:endParaRPr lang="en-GB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0570" y="4528517"/>
            <a:ext cx="2785326" cy="1924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 cstate="print"/>
          <a:srcRect t="-3558"/>
          <a:stretch>
            <a:fillRect/>
          </a:stretch>
        </p:blipFill>
        <p:spPr bwMode="auto">
          <a:xfrm>
            <a:off x="3708000" y="3430800"/>
            <a:ext cx="5343526" cy="3339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SPIRIT Device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1484784"/>
            <a:ext cx="8712968" cy="4709160"/>
          </a:xfrm>
        </p:spPr>
        <p:txBody>
          <a:bodyPr/>
          <a:lstStyle/>
          <a:p>
            <a:r>
              <a:rPr lang="en-GB" dirty="0" smtClean="0"/>
              <a:t>Description: the light source</a:t>
            </a:r>
          </a:p>
          <a:p>
            <a:pPr lvl="1"/>
            <a:r>
              <a:rPr lang="en-US" sz="2000" dirty="0" smtClean="0"/>
              <a:t>4 near infrared laser diodes, driven by a ns pulse generator in a sequential mode at 100 MHz repetition rate.</a:t>
            </a:r>
          </a:p>
          <a:p>
            <a:pPr lvl="1"/>
            <a:r>
              <a:rPr lang="en-US" sz="2000" dirty="0" smtClean="0"/>
              <a:t>A four-furcated optical fiber ended with a single frontal light distributor.</a:t>
            </a:r>
          </a:p>
          <a:p>
            <a:r>
              <a:rPr lang="en-US" dirty="0" smtClean="0"/>
              <a:t>Illumination spot</a:t>
            </a:r>
          </a:p>
          <a:p>
            <a:pPr lvl="1"/>
            <a:r>
              <a:rPr lang="en-US" sz="2000" dirty="0" smtClean="0">
                <a:sym typeface="Symbol"/>
              </a:rPr>
              <a:t> </a:t>
            </a:r>
            <a:r>
              <a:rPr lang="en-US" sz="2000" dirty="0" smtClean="0"/>
              <a:t>60 </a:t>
            </a:r>
            <a:r>
              <a:rPr lang="en-US" sz="2000" dirty="0" err="1" smtClean="0"/>
              <a:t>ps</a:t>
            </a:r>
            <a:r>
              <a:rPr lang="en-US" sz="2000" dirty="0" smtClean="0"/>
              <a:t> (FWHM)</a:t>
            </a:r>
          </a:p>
          <a:p>
            <a:pPr lvl="1"/>
            <a:r>
              <a:rPr lang="en-US" sz="2000" dirty="0" smtClean="0"/>
              <a:t> some cm, uniform,</a:t>
            </a:r>
          </a:p>
          <a:p>
            <a:pPr lvl="1">
              <a:lnSpc>
                <a:spcPts val="1700"/>
              </a:lnSpc>
              <a:spcBef>
                <a:spcPts val="0"/>
              </a:spcBef>
              <a:buNone/>
            </a:pPr>
            <a:r>
              <a:rPr lang="en-US" sz="2000" dirty="0" smtClean="0"/>
              <a:t>circular spot</a:t>
            </a:r>
          </a:p>
          <a:p>
            <a:pPr lvl="1"/>
            <a:endParaRPr lang="en-US" dirty="0" smtClean="0"/>
          </a:p>
          <a:p>
            <a:pPr lvl="1"/>
            <a:endParaRPr lang="en-GB" dirty="0" smtClean="0"/>
          </a:p>
          <a:p>
            <a:endParaRPr lang="en-GB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PW13B-BO105-12   02/01/2013</a:t>
            </a:r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/>
          <a:srcRect t="-3558"/>
          <a:stretch>
            <a:fillRect/>
          </a:stretch>
        </p:blipFill>
        <p:spPr bwMode="auto">
          <a:xfrm>
            <a:off x="3707904" y="3429000"/>
            <a:ext cx="5343526" cy="3339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SPIRIT Device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1484784"/>
            <a:ext cx="8712968" cy="4709160"/>
          </a:xfrm>
        </p:spPr>
        <p:txBody>
          <a:bodyPr/>
          <a:lstStyle/>
          <a:p>
            <a:r>
              <a:rPr lang="en-GB" dirty="0" smtClean="0"/>
              <a:t>Description:</a:t>
            </a:r>
            <a:r>
              <a:rPr lang="en-US" dirty="0" smtClean="0"/>
              <a:t> the intensified camera </a:t>
            </a:r>
            <a:endParaRPr lang="en-GB" dirty="0" smtClean="0"/>
          </a:p>
          <a:p>
            <a:pPr lvl="1"/>
            <a:r>
              <a:rPr lang="en-US" dirty="0" smtClean="0"/>
              <a:t>Image intensifier tube and its associated pulse generator.</a:t>
            </a:r>
          </a:p>
          <a:p>
            <a:pPr lvl="2">
              <a:spcBef>
                <a:spcPts val="480"/>
              </a:spcBef>
            </a:pPr>
            <a:r>
              <a:rPr lang="en-US" sz="2000" dirty="0" smtClean="0"/>
              <a:t>Electrical pulses of some hundred of picoseconds. </a:t>
            </a:r>
          </a:p>
          <a:p>
            <a:pPr lvl="2">
              <a:spcBef>
                <a:spcPts val="480"/>
              </a:spcBef>
            </a:pPr>
            <a:r>
              <a:rPr lang="en-US" sz="2000" dirty="0" smtClean="0"/>
              <a:t>Photocathode redesigned for ultrafast gating capabilities.</a:t>
            </a:r>
          </a:p>
          <a:p>
            <a:pPr lvl="2">
              <a:spcBef>
                <a:spcPts val="480"/>
              </a:spcBef>
            </a:pPr>
            <a:r>
              <a:rPr lang="en-US" sz="2000" dirty="0" smtClean="0"/>
              <a:t>Coupling  of the intensifier to a 12 bit monochrome CCD camera.</a:t>
            </a:r>
          </a:p>
          <a:p>
            <a:pPr lvl="2">
              <a:spcBef>
                <a:spcPts val="480"/>
              </a:spcBef>
            </a:pPr>
            <a:r>
              <a:rPr lang="en-US" sz="2000" dirty="0" smtClean="0"/>
              <a:t>IEEE 802.3ab interface. </a:t>
            </a:r>
          </a:p>
          <a:p>
            <a:pPr lvl="1"/>
            <a:r>
              <a:rPr lang="en-US" dirty="0" smtClean="0"/>
              <a:t>Filter wheel</a:t>
            </a:r>
          </a:p>
          <a:p>
            <a:pPr lvl="2"/>
            <a:r>
              <a:rPr lang="en-GB" sz="2000" dirty="0" smtClean="0"/>
              <a:t>Polarizer</a:t>
            </a:r>
          </a:p>
          <a:p>
            <a:pPr lvl="2"/>
            <a:r>
              <a:rPr lang="en-GB" sz="2000" dirty="0" smtClean="0"/>
              <a:t>Fluorescence filters</a:t>
            </a:r>
            <a:endParaRPr lang="en-GB" sz="200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PW13B-BO105-12   02/01/2013</a:t>
            </a:r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/>
          <a:srcRect t="-3558"/>
          <a:stretch>
            <a:fillRect/>
          </a:stretch>
        </p:blipFill>
        <p:spPr bwMode="auto">
          <a:xfrm>
            <a:off x="3707904" y="3429000"/>
            <a:ext cx="5343526" cy="3339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SPIRIT Device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1484784"/>
            <a:ext cx="8712968" cy="4709160"/>
          </a:xfrm>
        </p:spPr>
        <p:txBody>
          <a:bodyPr/>
          <a:lstStyle/>
          <a:p>
            <a:r>
              <a:rPr lang="en-GB" dirty="0" smtClean="0"/>
              <a:t>Description:</a:t>
            </a:r>
            <a:r>
              <a:rPr lang="en-US" dirty="0" smtClean="0"/>
              <a:t> the sequencer</a:t>
            </a:r>
            <a:endParaRPr lang="en-GB" dirty="0" smtClean="0"/>
          </a:p>
          <a:p>
            <a:pPr lvl="1"/>
            <a:r>
              <a:rPr lang="en-US" dirty="0" smtClean="0"/>
              <a:t>1 FPGA based module generates the pulses sequence for</a:t>
            </a:r>
          </a:p>
          <a:p>
            <a:pPr lvl="2"/>
            <a:r>
              <a:rPr lang="en-US" dirty="0" smtClean="0"/>
              <a:t>the laser diodes,</a:t>
            </a:r>
          </a:p>
          <a:p>
            <a:pPr lvl="2"/>
            <a:r>
              <a:rPr lang="en-US" dirty="0" smtClean="0"/>
              <a:t>the intensifier photocathode,</a:t>
            </a:r>
          </a:p>
          <a:p>
            <a:pPr lvl="2"/>
            <a:r>
              <a:rPr lang="en-US" dirty="0" smtClean="0"/>
              <a:t>the CCD camera trigger,</a:t>
            </a:r>
          </a:p>
          <a:p>
            <a:pPr lvl="2"/>
            <a:r>
              <a:rPr lang="en-US" dirty="0" smtClean="0"/>
              <a:t>the filter wheel.</a:t>
            </a:r>
            <a:endParaRPr lang="en-GB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PW13B-BO105-12   02/01/2013</a:t>
            </a:r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SPIRIT Device</a:t>
            </a:r>
            <a:endParaRPr lang="en-GB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PW13B-BO105-12   02/01/2013</a:t>
            </a:r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>
          <a:xfrm>
            <a:off x="323528" y="5805264"/>
            <a:ext cx="8229600" cy="648072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en-US" sz="2400" b="0" dirty="0" smtClean="0"/>
              <a:t>External view of the setup, including the </a:t>
            </a:r>
            <a:r>
              <a:rPr lang="en-US" sz="2400" b="0" dirty="0" err="1" smtClean="0"/>
              <a:t>picosecond</a:t>
            </a:r>
            <a:r>
              <a:rPr lang="en-US" sz="2400" b="0" dirty="0" smtClean="0"/>
              <a:t> laser diodes and the time-gated intensified camera</a:t>
            </a:r>
            <a:endParaRPr lang="en-GB" sz="2400" b="0" dirty="0"/>
          </a:p>
        </p:txBody>
      </p:sp>
      <p:pic>
        <p:nvPicPr>
          <p:cNvPr id="8" name="Image 7" descr="PICT0278_a_good_one.JPG"/>
          <p:cNvPicPr/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619672" y="1250888"/>
            <a:ext cx="6006685" cy="433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SPIRIT characteristics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1628800"/>
            <a:ext cx="8373616" cy="4709160"/>
          </a:xfrm>
        </p:spPr>
        <p:txBody>
          <a:bodyPr>
            <a:noAutofit/>
          </a:bodyPr>
          <a:lstStyle/>
          <a:p>
            <a:r>
              <a:rPr lang="en-GB" dirty="0" smtClean="0"/>
              <a:t>Light sources</a:t>
            </a:r>
          </a:p>
          <a:p>
            <a:pPr lvl="1"/>
            <a:r>
              <a:rPr lang="en-US" sz="2000" dirty="0" smtClean="0"/>
              <a:t>&lt; 80 </a:t>
            </a:r>
            <a:r>
              <a:rPr lang="en-US" sz="2000" dirty="0" err="1" smtClean="0"/>
              <a:t>ps</a:t>
            </a:r>
            <a:r>
              <a:rPr lang="en-US" sz="2000" dirty="0" smtClean="0"/>
              <a:t> FWHM pulse widths,</a:t>
            </a:r>
          </a:p>
          <a:p>
            <a:pPr lvl="1"/>
            <a:r>
              <a:rPr lang="en-US" sz="2000" dirty="0" smtClean="0"/>
              <a:t>655, 785, 830 and 870 nm wavelengths,</a:t>
            </a:r>
          </a:p>
          <a:p>
            <a:pPr lvl="1"/>
            <a:r>
              <a:rPr lang="en-US" sz="2000" dirty="0" smtClean="0"/>
              <a:t>Single mode </a:t>
            </a:r>
            <a:r>
              <a:rPr lang="en-US" sz="2000" dirty="0" err="1" smtClean="0"/>
              <a:t>ps</a:t>
            </a:r>
            <a:r>
              <a:rPr lang="en-US" sz="2000" dirty="0" smtClean="0"/>
              <a:t> optical pulses.</a:t>
            </a:r>
          </a:p>
          <a:p>
            <a:r>
              <a:rPr lang="en-US" dirty="0" smtClean="0"/>
              <a:t>Intensifier tube: new photocathode shape</a:t>
            </a:r>
          </a:p>
          <a:p>
            <a:pPr lvl="1"/>
            <a:r>
              <a:rPr lang="en-US" sz="2000" dirty="0" smtClean="0"/>
              <a:t>Aperture of the image intensifier completed in less than 70 </a:t>
            </a:r>
            <a:r>
              <a:rPr lang="en-US" sz="2000" dirty="0" err="1" smtClean="0"/>
              <a:t>ps</a:t>
            </a:r>
            <a:r>
              <a:rPr lang="en-US" sz="2000" dirty="0" smtClean="0"/>
              <a:t>,</a:t>
            </a:r>
          </a:p>
          <a:p>
            <a:pPr lvl="1"/>
            <a:r>
              <a:rPr lang="en-US" sz="2000" dirty="0" smtClean="0"/>
              <a:t>Temporal gate &lt; 200 </a:t>
            </a:r>
            <a:r>
              <a:rPr lang="en-US" sz="2000" dirty="0" err="1" smtClean="0"/>
              <a:t>ps</a:t>
            </a:r>
            <a:r>
              <a:rPr lang="en-US" sz="2000" dirty="0" smtClean="0"/>
              <a:t>,</a:t>
            </a:r>
          </a:p>
          <a:p>
            <a:pPr lvl="1"/>
            <a:r>
              <a:rPr lang="en-US" sz="2000" dirty="0" smtClean="0"/>
              <a:t>Position of the gate in the range 0 to 18.4 ns with a time step of 9 </a:t>
            </a:r>
            <a:r>
              <a:rPr lang="en-US" sz="2000" dirty="0" err="1" smtClean="0"/>
              <a:t>ps</a:t>
            </a:r>
            <a:r>
              <a:rPr lang="en-US" sz="2000" dirty="0" smtClean="0"/>
              <a:t>,</a:t>
            </a:r>
          </a:p>
          <a:p>
            <a:pPr lvl="1"/>
            <a:r>
              <a:rPr lang="en-US" sz="2000" dirty="0" smtClean="0"/>
              <a:t>Reduced electrical loss: 80 to 105 MHz repetition rate (int./ext. clock). </a:t>
            </a:r>
          </a:p>
          <a:p>
            <a:r>
              <a:rPr lang="en-US" dirty="0" smtClean="0"/>
              <a:t>Intensifier tube: new sub ns driver</a:t>
            </a:r>
          </a:p>
          <a:p>
            <a:pPr lvl="1"/>
            <a:r>
              <a:rPr lang="en-US" sz="2000" dirty="0" smtClean="0"/>
              <a:t>Matching section between the generator and photocathode,</a:t>
            </a:r>
          </a:p>
          <a:p>
            <a:pPr lvl="1"/>
            <a:r>
              <a:rPr lang="en-US" sz="2000" dirty="0" smtClean="0"/>
              <a:t>Pulse train &gt; 50 V at 100 </a:t>
            </a:r>
            <a:r>
              <a:rPr lang="en-US" sz="2000" dirty="0" err="1" smtClean="0"/>
              <a:t>MHz.</a:t>
            </a:r>
            <a:endParaRPr lang="en-GB" sz="200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PW13B-BO105-12   02/01/2013</a:t>
            </a:r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Nuances de gris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3490</TotalTime>
  <Words>1172</Words>
  <Application>Microsoft Office PowerPoint</Application>
  <PresentationFormat>Affichage à l'écran (4:3)</PresentationFormat>
  <Paragraphs>226</Paragraphs>
  <Slides>20</Slides>
  <Notes>20</Notes>
  <HiddenSlides>0</HiddenSlides>
  <MMClips>2</MMClips>
  <ScaleCrop>false</ScaleCrop>
  <HeadingPairs>
    <vt:vector size="6" baseType="variant">
      <vt:variant>
        <vt:lpstr>Thème</vt:lpstr>
      </vt:variant>
      <vt:variant>
        <vt:i4>2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3" baseType="lpstr">
      <vt:lpstr>Apex</vt:lpstr>
      <vt:lpstr>Conception personnalisée</vt:lpstr>
      <vt:lpstr>Equation</vt:lpstr>
      <vt:lpstr>A time-gated near-infrared spectroscopic imaging device for clinical applications.</vt:lpstr>
      <vt:lpstr>Outlines</vt:lpstr>
      <vt:lpstr>Introduction</vt:lpstr>
      <vt:lpstr>The SPIRIT Device</vt:lpstr>
      <vt:lpstr>The SPIRIT Device</vt:lpstr>
      <vt:lpstr>The SPIRIT Device</vt:lpstr>
      <vt:lpstr>The SPIRIT Device</vt:lpstr>
      <vt:lpstr>The SPIRIT Device</vt:lpstr>
      <vt:lpstr>The SPIRIT characteristics</vt:lpstr>
      <vt:lpstr>Acquisition principles</vt:lpstr>
      <vt:lpstr>Results</vt:lpstr>
      <vt:lpstr>Results</vt:lpstr>
      <vt:lpstr>Test objects</vt:lpstr>
      <vt:lpstr>Test objects</vt:lpstr>
      <vt:lpstr>Test objects</vt:lpstr>
      <vt:lpstr>Test objects</vt:lpstr>
      <vt:lpstr>Conclusion and outlooks</vt:lpstr>
      <vt:lpstr>Conclusion and outlooks</vt:lpstr>
      <vt:lpstr>Conclusion and outlooks</vt:lpstr>
      <vt:lpstr>Acknowlegments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Détection des ganglions sentinelles du cancer du sein par des méthodes optiques</dc:title>
  <dc:creator>poulet</dc:creator>
  <cp:lastModifiedBy>poulet</cp:lastModifiedBy>
  <cp:revision>308</cp:revision>
  <dcterms:created xsi:type="dcterms:W3CDTF">2012-05-04T14:16:34Z</dcterms:created>
  <dcterms:modified xsi:type="dcterms:W3CDTF">2013-03-11T15:27:00Z</dcterms:modified>
</cp:coreProperties>
</file>